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63" r:id="rId1"/>
  </p:sldMasterIdLst>
  <p:notesMasterIdLst>
    <p:notesMasterId r:id="rId39"/>
  </p:notesMasterIdLst>
  <p:handoutMasterIdLst>
    <p:handoutMasterId r:id="rId40"/>
  </p:handoutMasterIdLst>
  <p:sldIdLst>
    <p:sldId id="422" r:id="rId2"/>
    <p:sldId id="1112" r:id="rId3"/>
    <p:sldId id="1134" r:id="rId4"/>
    <p:sldId id="1116" r:id="rId5"/>
    <p:sldId id="1118" r:id="rId6"/>
    <p:sldId id="1126" r:id="rId7"/>
    <p:sldId id="1009" r:id="rId8"/>
    <p:sldId id="1010" r:id="rId9"/>
    <p:sldId id="1040" r:id="rId10"/>
    <p:sldId id="1041" r:id="rId11"/>
    <p:sldId id="1043" r:id="rId12"/>
    <p:sldId id="1044" r:id="rId13"/>
    <p:sldId id="1129" r:id="rId14"/>
    <p:sldId id="1130" r:id="rId15"/>
    <p:sldId id="1128" r:id="rId16"/>
    <p:sldId id="1063" r:id="rId17"/>
    <p:sldId id="1045" r:id="rId18"/>
    <p:sldId id="1046" r:id="rId19"/>
    <p:sldId id="1064" r:id="rId20"/>
    <p:sldId id="1065" r:id="rId21"/>
    <p:sldId id="1066" r:id="rId22"/>
    <p:sldId id="1067" r:id="rId23"/>
    <p:sldId id="1068" r:id="rId24"/>
    <p:sldId id="1069" r:id="rId25"/>
    <p:sldId id="1071" r:id="rId26"/>
    <p:sldId id="1150" r:id="rId27"/>
    <p:sldId id="1151" r:id="rId28"/>
    <p:sldId id="1152" r:id="rId29"/>
    <p:sldId id="1153" r:id="rId30"/>
    <p:sldId id="1154" r:id="rId31"/>
    <p:sldId id="1155" r:id="rId32"/>
    <p:sldId id="1156" r:id="rId33"/>
    <p:sldId id="1157" r:id="rId34"/>
    <p:sldId id="1158" r:id="rId35"/>
    <p:sldId id="1161" r:id="rId36"/>
    <p:sldId id="1160" r:id="rId37"/>
    <p:sldId id="1159" r:id="rId38"/>
  </p:sldIdLst>
  <p:sldSz cx="9144000" cy="6858000" type="screen4x3"/>
  <p:notesSz cx="6797675" cy="9874250"/>
  <p:custDataLst>
    <p:tags r:id="rId41"/>
  </p:custDataLst>
  <p:defaultTextStyle>
    <a:defPPr>
      <a:defRPr lang="ru-RU"/>
    </a:defPPr>
    <a:lvl1pPr algn="l" defTabSz="457200" rtl="0" fontAlgn="base">
      <a:spcBef>
        <a:spcPct val="0"/>
      </a:spcBef>
      <a:spcAft>
        <a:spcPct val="0"/>
      </a:spcAft>
      <a:defRPr kumimoji="1" kern="1200">
        <a:solidFill>
          <a:schemeClr val="tx1"/>
        </a:solidFill>
        <a:latin typeface="Arial" charset="0"/>
        <a:ea typeface="+mn-ea"/>
        <a:cs typeface="Arial" charset="0"/>
      </a:defRPr>
    </a:lvl1pPr>
    <a:lvl2pPr marL="457200" algn="l" defTabSz="457200" rtl="0" fontAlgn="base">
      <a:spcBef>
        <a:spcPct val="0"/>
      </a:spcBef>
      <a:spcAft>
        <a:spcPct val="0"/>
      </a:spcAft>
      <a:defRPr kumimoji="1" kern="1200">
        <a:solidFill>
          <a:schemeClr val="tx1"/>
        </a:solidFill>
        <a:latin typeface="Arial" charset="0"/>
        <a:ea typeface="+mn-ea"/>
        <a:cs typeface="Arial" charset="0"/>
      </a:defRPr>
    </a:lvl2pPr>
    <a:lvl3pPr marL="914400" algn="l" defTabSz="457200" rtl="0" fontAlgn="base">
      <a:spcBef>
        <a:spcPct val="0"/>
      </a:spcBef>
      <a:spcAft>
        <a:spcPct val="0"/>
      </a:spcAft>
      <a:defRPr kumimoji="1" kern="1200">
        <a:solidFill>
          <a:schemeClr val="tx1"/>
        </a:solidFill>
        <a:latin typeface="Arial" charset="0"/>
        <a:ea typeface="+mn-ea"/>
        <a:cs typeface="Arial" charset="0"/>
      </a:defRPr>
    </a:lvl3pPr>
    <a:lvl4pPr marL="1371600" algn="l" defTabSz="457200" rtl="0" fontAlgn="base">
      <a:spcBef>
        <a:spcPct val="0"/>
      </a:spcBef>
      <a:spcAft>
        <a:spcPct val="0"/>
      </a:spcAft>
      <a:defRPr kumimoji="1" kern="1200">
        <a:solidFill>
          <a:schemeClr val="tx1"/>
        </a:solidFill>
        <a:latin typeface="Arial" charset="0"/>
        <a:ea typeface="+mn-ea"/>
        <a:cs typeface="Arial" charset="0"/>
      </a:defRPr>
    </a:lvl4pPr>
    <a:lvl5pPr marL="1828800" algn="l" defTabSz="457200" rtl="0" fontAlgn="base">
      <a:spcBef>
        <a:spcPct val="0"/>
      </a:spcBef>
      <a:spcAft>
        <a:spcPct val="0"/>
      </a:spcAft>
      <a:defRPr kumimoji="1" kern="1200">
        <a:solidFill>
          <a:schemeClr val="tx1"/>
        </a:solidFill>
        <a:latin typeface="Arial" charset="0"/>
        <a:ea typeface="+mn-ea"/>
        <a:cs typeface="Arial" charset="0"/>
      </a:defRPr>
    </a:lvl5pPr>
    <a:lvl6pPr marL="2286000" algn="l" defTabSz="914400" rtl="0" eaLnBrk="1" latinLnBrk="0" hangingPunct="1">
      <a:defRPr kumimoji="1" kern="1200">
        <a:solidFill>
          <a:schemeClr val="tx1"/>
        </a:solidFill>
        <a:latin typeface="Arial" charset="0"/>
        <a:ea typeface="+mn-ea"/>
        <a:cs typeface="Arial" charset="0"/>
      </a:defRPr>
    </a:lvl6pPr>
    <a:lvl7pPr marL="2743200" algn="l" defTabSz="914400" rtl="0" eaLnBrk="1" latinLnBrk="0" hangingPunct="1">
      <a:defRPr kumimoji="1" kern="1200">
        <a:solidFill>
          <a:schemeClr val="tx1"/>
        </a:solidFill>
        <a:latin typeface="Arial" charset="0"/>
        <a:ea typeface="+mn-ea"/>
        <a:cs typeface="Arial" charset="0"/>
      </a:defRPr>
    </a:lvl7pPr>
    <a:lvl8pPr marL="3200400" algn="l" defTabSz="914400" rtl="0" eaLnBrk="1" latinLnBrk="0" hangingPunct="1">
      <a:defRPr kumimoji="1" kern="1200">
        <a:solidFill>
          <a:schemeClr val="tx1"/>
        </a:solidFill>
        <a:latin typeface="Arial" charset="0"/>
        <a:ea typeface="+mn-ea"/>
        <a:cs typeface="Arial" charset="0"/>
      </a:defRPr>
    </a:lvl8pPr>
    <a:lvl9pPr marL="3657600" algn="l" defTabSz="914400" rtl="0" eaLnBrk="1" latinLnBrk="0" hangingPunct="1">
      <a:defRPr kumimoji="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Н. Шаталина"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EC"/>
    <a:srgbClr val="FF7C80"/>
    <a:srgbClr val="1A6B49"/>
    <a:srgbClr val="1B8381"/>
    <a:srgbClr val="26BCB8"/>
    <a:srgbClr val="E8FCFE"/>
    <a:srgbClr val="1F7D55"/>
    <a:srgbClr val="368664"/>
    <a:srgbClr val="6F6F6F"/>
    <a:srgbClr val="BE1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4266"/>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cs typeface="+mn-cs"/>
              </a:defRPr>
            </a:lvl1pPr>
          </a:lstStyle>
          <a:p>
            <a:pPr>
              <a:defRPr/>
            </a:pPr>
            <a:endParaRPr lang="ru-RU"/>
          </a:p>
        </p:txBody>
      </p:sp>
      <p:sp>
        <p:nvSpPr>
          <p:cNvPr id="3" name="Дата 2"/>
          <p:cNvSpPr>
            <a:spLocks noGrp="1"/>
          </p:cNvSpPr>
          <p:nvPr>
            <p:ph type="dt" sz="quarter" idx="1"/>
          </p:nvPr>
        </p:nvSpPr>
        <p:spPr>
          <a:xfrm>
            <a:off x="3849688" y="0"/>
            <a:ext cx="2946400" cy="494266"/>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cs typeface="Arial" pitchFamily="34" charset="0"/>
              </a:defRPr>
            </a:lvl1pPr>
          </a:lstStyle>
          <a:p>
            <a:pPr>
              <a:defRPr/>
            </a:pPr>
            <a:fld id="{6E4B0D19-1C89-4165-AF27-6AC6AC364D61}" type="datetimeFigureOut">
              <a:rPr lang="ru-RU"/>
              <a:pPr>
                <a:defRPr/>
              </a:pPr>
              <a:t>09.04.2020</a:t>
            </a:fld>
            <a:endParaRPr lang="ru-RU"/>
          </a:p>
        </p:txBody>
      </p:sp>
      <p:sp>
        <p:nvSpPr>
          <p:cNvPr id="4" name="Нижний колонтитул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cs typeface="+mn-cs"/>
              </a:defRPr>
            </a:lvl1pPr>
          </a:lstStyle>
          <a:p>
            <a:pPr>
              <a:defRPr/>
            </a:pPr>
            <a:endParaRPr lang="ru-RU"/>
          </a:p>
        </p:txBody>
      </p:sp>
      <p:sp>
        <p:nvSpPr>
          <p:cNvPr id="5" name="Номер слайда 4"/>
          <p:cNvSpPr>
            <a:spLocks noGrp="1"/>
          </p:cNvSpPr>
          <p:nvPr>
            <p:ph type="sldNum" sz="quarter" idx="3"/>
          </p:nvPr>
        </p:nvSpPr>
        <p:spPr>
          <a:xfrm>
            <a:off x="3849688" y="9378406"/>
            <a:ext cx="2946400" cy="494265"/>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cs typeface="Arial" pitchFamily="34" charset="0"/>
              </a:defRPr>
            </a:lvl1pPr>
          </a:lstStyle>
          <a:p>
            <a:pPr>
              <a:defRPr/>
            </a:pPr>
            <a:fld id="{FBD50376-920F-4BA2-B3F1-1F4FECBF28A0}" type="slidenum">
              <a:rPr lang="ru-RU"/>
              <a:pPr>
                <a:defRPr/>
              </a:pPr>
              <a:t>‹#›</a:t>
            </a:fld>
            <a:endParaRPr lang="ru-RU"/>
          </a:p>
        </p:txBody>
      </p:sp>
    </p:spTree>
    <p:extLst>
      <p:ext uri="{BB962C8B-B14F-4D97-AF65-F5344CB8AC3E}">
        <p14:creationId xmlns:p14="http://schemas.microsoft.com/office/powerpoint/2010/main" val="6210935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4266"/>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cs typeface="+mn-cs"/>
              </a:defRPr>
            </a:lvl1pPr>
          </a:lstStyle>
          <a:p>
            <a:pPr>
              <a:defRPr/>
            </a:pPr>
            <a:endParaRPr lang="ru-RU"/>
          </a:p>
        </p:txBody>
      </p:sp>
      <p:sp>
        <p:nvSpPr>
          <p:cNvPr id="3" name="Дата 2"/>
          <p:cNvSpPr>
            <a:spLocks noGrp="1"/>
          </p:cNvSpPr>
          <p:nvPr>
            <p:ph type="dt" idx="1"/>
          </p:nvPr>
        </p:nvSpPr>
        <p:spPr>
          <a:xfrm>
            <a:off x="3849688" y="0"/>
            <a:ext cx="2946400" cy="494266"/>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cs typeface="Arial" pitchFamily="34" charset="0"/>
              </a:defRPr>
            </a:lvl1pPr>
          </a:lstStyle>
          <a:p>
            <a:pPr>
              <a:defRPr/>
            </a:pPr>
            <a:fld id="{D9E573D1-412B-4371-B9A2-E915042EFF21}" type="datetimeFigureOut">
              <a:rPr lang="ru-RU"/>
              <a:pPr>
                <a:defRPr/>
              </a:pPr>
              <a:t>09.04.2020</a:t>
            </a:fld>
            <a:endParaRPr lang="ru-RU"/>
          </a:p>
        </p:txBody>
      </p:sp>
      <p:sp>
        <p:nvSpPr>
          <p:cNvPr id="4" name="Образ слайда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689993"/>
            <a:ext cx="5438775" cy="4443649"/>
          </a:xfrm>
          <a:prstGeom prst="rect">
            <a:avLst/>
          </a:prstGeom>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cs typeface="+mn-cs"/>
              </a:defRPr>
            </a:lvl1pPr>
          </a:lstStyle>
          <a:p>
            <a:pPr>
              <a:defRPr/>
            </a:pPr>
            <a:endParaRPr lang="ru-RU"/>
          </a:p>
        </p:txBody>
      </p:sp>
      <p:sp>
        <p:nvSpPr>
          <p:cNvPr id="7" name="Номер слайда 6"/>
          <p:cNvSpPr>
            <a:spLocks noGrp="1"/>
          </p:cNvSpPr>
          <p:nvPr>
            <p:ph type="sldNum" sz="quarter" idx="5"/>
          </p:nvPr>
        </p:nvSpPr>
        <p:spPr>
          <a:xfrm>
            <a:off x="3849688" y="9378406"/>
            <a:ext cx="2946400" cy="494265"/>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cs typeface="Arial" pitchFamily="34" charset="0"/>
              </a:defRPr>
            </a:lvl1pPr>
          </a:lstStyle>
          <a:p>
            <a:pPr>
              <a:defRPr/>
            </a:pPr>
            <a:fld id="{12E12DEA-71CA-48B7-B389-98DB48D1D64F}" type="slidenum">
              <a:rPr lang="ru-RU"/>
              <a:pPr>
                <a:defRPr/>
              </a:pPr>
              <a:t>‹#›</a:t>
            </a:fld>
            <a:endParaRPr lang="ru-RU"/>
          </a:p>
        </p:txBody>
      </p:sp>
    </p:spTree>
    <p:extLst>
      <p:ext uri="{BB962C8B-B14F-4D97-AF65-F5344CB8AC3E}">
        <p14:creationId xmlns:p14="http://schemas.microsoft.com/office/powerpoint/2010/main" val="3628873556"/>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1pPr>
    <a:lvl2pPr marL="457200"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2pPr>
    <a:lvl3pPr marL="914400"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3pPr>
    <a:lvl4pPr marL="1371600"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4pPr>
    <a:lvl5pPr marL="1828800"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noTextEdit="1"/>
          </p:cNvSpPr>
          <p:nvPr>
            <p:ph type="sldImg"/>
          </p:nvPr>
        </p:nvSpPr>
        <p:spPr bwMode="auto">
          <a:noFill/>
          <a:ln>
            <a:solidFill>
              <a:srgbClr val="000000"/>
            </a:solidFill>
            <a:miter lim="800000"/>
            <a:headEnd/>
            <a:tailEnd/>
          </a:ln>
        </p:spPr>
      </p:sp>
      <p:sp>
        <p:nvSpPr>
          <p:cNvPr id="50178"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0179" name="Номер слайда 3"/>
          <p:cNvSpPr>
            <a:spLocks noGrp="1"/>
          </p:cNvSpPr>
          <p:nvPr>
            <p:ph type="sldNum" sz="quarter" idx="5"/>
          </p:nvPr>
        </p:nvSpPr>
        <p:spPr bwMode="auto">
          <a:noFill/>
          <a:ln>
            <a:miter lim="800000"/>
            <a:headEnd/>
            <a:tailEnd/>
          </a:ln>
        </p:spPr>
        <p:txBody>
          <a:bodyPr/>
          <a:lstStyle/>
          <a:p>
            <a:fld id="{5F403709-C574-4267-8222-E17EDDBB3AA8}" type="slidenum">
              <a:rPr lang="ru-RU" smtClean="0">
                <a:cs typeface="Arial" charset="0"/>
              </a:rPr>
              <a:pPr/>
              <a:t>24</a:t>
            </a:fld>
            <a:endParaRPr lang="ru-RU" smtClean="0">
              <a:cs typeface="Arial" charset="0"/>
            </a:endParaRPr>
          </a:p>
        </p:txBody>
      </p:sp>
    </p:spTree>
    <p:extLst>
      <p:ext uri="{BB962C8B-B14F-4D97-AF65-F5344CB8AC3E}">
        <p14:creationId xmlns:p14="http://schemas.microsoft.com/office/powerpoint/2010/main" val="158820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33</a:t>
            </a:fld>
            <a:endParaRPr lang="ru-RU" smtClean="0">
              <a:cs typeface="Arial" charset="0"/>
            </a:endParaRPr>
          </a:p>
        </p:txBody>
      </p:sp>
    </p:spTree>
    <p:extLst>
      <p:ext uri="{BB962C8B-B14F-4D97-AF65-F5344CB8AC3E}">
        <p14:creationId xmlns:p14="http://schemas.microsoft.com/office/powerpoint/2010/main" val="174979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34</a:t>
            </a:fld>
            <a:endParaRPr lang="ru-RU" smtClean="0">
              <a:cs typeface="Arial" charset="0"/>
            </a:endParaRPr>
          </a:p>
        </p:txBody>
      </p:sp>
    </p:spTree>
    <p:extLst>
      <p:ext uri="{BB962C8B-B14F-4D97-AF65-F5344CB8AC3E}">
        <p14:creationId xmlns:p14="http://schemas.microsoft.com/office/powerpoint/2010/main" val="267422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37</a:t>
            </a:fld>
            <a:endParaRPr lang="ru-RU" smtClean="0">
              <a:cs typeface="Arial" charset="0"/>
            </a:endParaRPr>
          </a:p>
        </p:txBody>
      </p:sp>
    </p:spTree>
    <p:extLst>
      <p:ext uri="{BB962C8B-B14F-4D97-AF65-F5344CB8AC3E}">
        <p14:creationId xmlns:p14="http://schemas.microsoft.com/office/powerpoint/2010/main" val="328582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25</a:t>
            </a:fld>
            <a:endParaRPr lang="ru-RU" smtClean="0">
              <a:cs typeface="Arial" charset="0"/>
            </a:endParaRPr>
          </a:p>
        </p:txBody>
      </p:sp>
    </p:spTree>
    <p:extLst>
      <p:ext uri="{BB962C8B-B14F-4D97-AF65-F5344CB8AC3E}">
        <p14:creationId xmlns:p14="http://schemas.microsoft.com/office/powerpoint/2010/main" val="14207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26</a:t>
            </a:fld>
            <a:endParaRPr lang="ru-RU" smtClean="0">
              <a:cs typeface="Arial" charset="0"/>
            </a:endParaRPr>
          </a:p>
        </p:txBody>
      </p:sp>
    </p:spTree>
    <p:extLst>
      <p:ext uri="{BB962C8B-B14F-4D97-AF65-F5344CB8AC3E}">
        <p14:creationId xmlns:p14="http://schemas.microsoft.com/office/powerpoint/2010/main" val="341781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27</a:t>
            </a:fld>
            <a:endParaRPr lang="ru-RU" smtClean="0">
              <a:cs typeface="Arial" charset="0"/>
            </a:endParaRPr>
          </a:p>
        </p:txBody>
      </p:sp>
    </p:spTree>
    <p:extLst>
      <p:ext uri="{BB962C8B-B14F-4D97-AF65-F5344CB8AC3E}">
        <p14:creationId xmlns:p14="http://schemas.microsoft.com/office/powerpoint/2010/main" val="2867837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28</a:t>
            </a:fld>
            <a:endParaRPr lang="ru-RU" smtClean="0">
              <a:cs typeface="Arial" charset="0"/>
            </a:endParaRPr>
          </a:p>
        </p:txBody>
      </p:sp>
    </p:spTree>
    <p:extLst>
      <p:ext uri="{BB962C8B-B14F-4D97-AF65-F5344CB8AC3E}">
        <p14:creationId xmlns:p14="http://schemas.microsoft.com/office/powerpoint/2010/main" val="201075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29</a:t>
            </a:fld>
            <a:endParaRPr lang="ru-RU" smtClean="0">
              <a:cs typeface="Arial" charset="0"/>
            </a:endParaRPr>
          </a:p>
        </p:txBody>
      </p:sp>
    </p:spTree>
    <p:extLst>
      <p:ext uri="{BB962C8B-B14F-4D97-AF65-F5344CB8AC3E}">
        <p14:creationId xmlns:p14="http://schemas.microsoft.com/office/powerpoint/2010/main" val="373499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30</a:t>
            </a:fld>
            <a:endParaRPr lang="ru-RU" smtClean="0">
              <a:cs typeface="Arial" charset="0"/>
            </a:endParaRPr>
          </a:p>
        </p:txBody>
      </p:sp>
    </p:spTree>
    <p:extLst>
      <p:ext uri="{BB962C8B-B14F-4D97-AF65-F5344CB8AC3E}">
        <p14:creationId xmlns:p14="http://schemas.microsoft.com/office/powerpoint/2010/main" val="263866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31</a:t>
            </a:fld>
            <a:endParaRPr lang="ru-RU" smtClean="0">
              <a:cs typeface="Arial" charset="0"/>
            </a:endParaRPr>
          </a:p>
        </p:txBody>
      </p:sp>
    </p:spTree>
    <p:extLst>
      <p:ext uri="{BB962C8B-B14F-4D97-AF65-F5344CB8AC3E}">
        <p14:creationId xmlns:p14="http://schemas.microsoft.com/office/powerpoint/2010/main" val="358413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a:lstStyle/>
          <a:p>
            <a:pPr eaLnBrk="1" hangingPunct="1">
              <a:spcBef>
                <a:spcPct val="0"/>
              </a:spcBef>
            </a:pPr>
            <a:endParaRPr kumimoji="0" lang="ru-RU" smtClean="0">
              <a:cs typeface="Arial" charset="0"/>
            </a:endParaRPr>
          </a:p>
        </p:txBody>
      </p:sp>
      <p:sp>
        <p:nvSpPr>
          <p:cNvPr id="54275" name="Номер слайда 3"/>
          <p:cNvSpPr>
            <a:spLocks noGrp="1"/>
          </p:cNvSpPr>
          <p:nvPr>
            <p:ph type="sldNum" sz="quarter" idx="5"/>
          </p:nvPr>
        </p:nvSpPr>
        <p:spPr bwMode="auto">
          <a:noFill/>
          <a:ln>
            <a:miter lim="800000"/>
            <a:headEnd/>
            <a:tailEnd/>
          </a:ln>
        </p:spPr>
        <p:txBody>
          <a:bodyPr/>
          <a:lstStyle/>
          <a:p>
            <a:fld id="{6DD4340D-637F-40F1-B7DF-7A9573CE176C}" type="slidenum">
              <a:rPr lang="ru-RU" smtClean="0">
                <a:cs typeface="Arial" charset="0"/>
              </a:rPr>
              <a:pPr/>
              <a:t>32</a:t>
            </a:fld>
            <a:endParaRPr lang="ru-RU" smtClean="0">
              <a:cs typeface="Arial" charset="0"/>
            </a:endParaRPr>
          </a:p>
        </p:txBody>
      </p:sp>
    </p:spTree>
    <p:extLst>
      <p:ext uri="{BB962C8B-B14F-4D97-AF65-F5344CB8AC3E}">
        <p14:creationId xmlns:p14="http://schemas.microsoft.com/office/powerpoint/2010/main" val="232740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27" name="Номер слайда 26"/>
          <p:cNvSpPr>
            <a:spLocks noGrp="1"/>
          </p:cNvSpPr>
          <p:nvPr>
            <p:ph type="sldNum" sz="quarter" idx="12"/>
          </p:nvPr>
        </p:nvSpPr>
        <p:spPr/>
        <p:txBody>
          <a:bodyPr/>
          <a:lstStyle/>
          <a:p>
            <a:pPr>
              <a:defRPr/>
            </a:pPr>
            <a:fld id="{06B29411-DC8C-407C-BAC0-1B77E541460C}"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6" name="Номер слайда 5"/>
          <p:cNvSpPr>
            <a:spLocks noGrp="1"/>
          </p:cNvSpPr>
          <p:nvPr>
            <p:ph type="sldNum" sz="quarter" idx="12"/>
          </p:nvPr>
        </p:nvSpPr>
        <p:spPr/>
        <p:txBody>
          <a:bodyPr/>
          <a:lstStyle/>
          <a:p>
            <a:pPr>
              <a:defRPr/>
            </a:pPr>
            <a:fld id="{253FE942-62A6-48F2-AFC5-A45AC3EED0B0}" type="slidenum">
              <a:rPr lang="ru-RU" smtClean="0"/>
              <a:pPr>
                <a:defRPr/>
              </a:pPr>
              <a:t>‹#›</a:t>
            </a:fld>
            <a:endParaRPr lang="ru-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6" name="Номер слайда 5"/>
          <p:cNvSpPr>
            <a:spLocks noGrp="1"/>
          </p:cNvSpPr>
          <p:nvPr>
            <p:ph type="sldNum" sz="quarter" idx="12"/>
          </p:nvPr>
        </p:nvSpPr>
        <p:spPr/>
        <p:txBody>
          <a:bodyPr/>
          <a:lstStyle/>
          <a:p>
            <a:pPr>
              <a:defRPr/>
            </a:pPr>
            <a:fld id="{622D72C2-59E5-4AC9-A53F-645BE8BC3E55}" type="slidenum">
              <a:rPr lang="ru-RU" smtClean="0"/>
              <a:pPr>
                <a:defRPr/>
              </a:pPr>
              <a:t>‹#›</a:t>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6" name="Номер слайда 5"/>
          <p:cNvSpPr>
            <a:spLocks noGrp="1"/>
          </p:cNvSpPr>
          <p:nvPr>
            <p:ph type="sldNum" sz="quarter" idx="12"/>
          </p:nvPr>
        </p:nvSpPr>
        <p:spPr/>
        <p:txBody>
          <a:bodyPr/>
          <a:lstStyle/>
          <a:p>
            <a:pPr>
              <a:defRPr/>
            </a:pPr>
            <a:fld id="{48E65816-0FD5-4F65-967F-6795EC92893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6" name="Номер слайда 5"/>
          <p:cNvSpPr>
            <a:spLocks noGrp="1"/>
          </p:cNvSpPr>
          <p:nvPr>
            <p:ph type="sldNum" sz="quarter" idx="12"/>
          </p:nvPr>
        </p:nvSpPr>
        <p:spPr/>
        <p:txBody>
          <a:bodyPr/>
          <a:lstStyle/>
          <a:p>
            <a:pPr>
              <a:defRPr/>
            </a:pPr>
            <a:fld id="{3ACA3DD3-71AD-4513-A044-A8BCB29C5BFA}"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7" name="Номер слайда 6"/>
          <p:cNvSpPr>
            <a:spLocks noGrp="1"/>
          </p:cNvSpPr>
          <p:nvPr>
            <p:ph type="sldNum" sz="quarter" idx="12"/>
          </p:nvPr>
        </p:nvSpPr>
        <p:spPr/>
        <p:txBody>
          <a:bodyPr/>
          <a:lstStyle/>
          <a:p>
            <a:pPr>
              <a:defRPr/>
            </a:pPr>
            <a:fld id="{F37F016D-2AF6-4C59-B08F-EC947E4A2B32}"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9" name="Номер слайда 8"/>
          <p:cNvSpPr>
            <a:spLocks noGrp="1"/>
          </p:cNvSpPr>
          <p:nvPr>
            <p:ph type="sldNum" sz="quarter" idx="12"/>
          </p:nvPr>
        </p:nvSpPr>
        <p:spPr/>
        <p:txBody>
          <a:bodyPr/>
          <a:lstStyle/>
          <a:p>
            <a:pPr>
              <a:defRPr/>
            </a:pPr>
            <a:fld id="{3D43AB37-BD92-460E-87AC-592B47117898}"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5" name="Номер слайда 4"/>
          <p:cNvSpPr>
            <a:spLocks noGrp="1"/>
          </p:cNvSpPr>
          <p:nvPr>
            <p:ph type="sldNum" sz="quarter" idx="12"/>
          </p:nvPr>
        </p:nvSpPr>
        <p:spPr/>
        <p:txBody>
          <a:bodyPr/>
          <a:lstStyle/>
          <a:p>
            <a:pPr>
              <a:defRPr/>
            </a:pPr>
            <a:fld id="{24BF40DA-822E-4E3F-AEFE-0EC4B6D54D74}"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4" name="Номер слайда 3"/>
          <p:cNvSpPr>
            <a:spLocks noGrp="1"/>
          </p:cNvSpPr>
          <p:nvPr>
            <p:ph type="sldNum" sz="quarter" idx="12"/>
          </p:nvPr>
        </p:nvSpPr>
        <p:spPr/>
        <p:txBody>
          <a:bodyPr/>
          <a:lstStyle/>
          <a:p>
            <a:pPr>
              <a:defRPr/>
            </a:pPr>
            <a:fld id="{31B99110-A4F1-4D10-8616-0799C1BFD591}" type="slidenum">
              <a:rPr lang="ru-RU" smtClean="0"/>
              <a:pPr>
                <a:defRPr/>
              </a:pPr>
              <a:t>‹#›</a:t>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7" name="Номер слайда 6"/>
          <p:cNvSpPr>
            <a:spLocks noGrp="1"/>
          </p:cNvSpPr>
          <p:nvPr>
            <p:ph type="sldNum" sz="quarter" idx="12"/>
          </p:nvPr>
        </p:nvSpPr>
        <p:spPr/>
        <p:txBody>
          <a:bodyPr/>
          <a:lstStyle/>
          <a:p>
            <a:pPr>
              <a:defRPr/>
            </a:pPr>
            <a:fld id="{BF7A6559-6C53-4061-A69C-EE699CE28863}"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Министерство здравоохранения и социального развития Российской Федерации </a:t>
            </a: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62A64771-992C-4842-8356-87DBBB6FB612}"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ru-RU" smtClean="0"/>
              <a:t>Министерство здравоохранения и социального развития Российской Федерации </a:t>
            </a: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50B8EB8-5FA0-4142-A901-D24D960FB6AA}"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hyperlink" Target="https://vip.1otruda.r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e.otruda.ru/npd-doc?npmid=99&amp;npid=9017477&amp;anchor=XA00M902N9" TargetMode="External"/><Relationship Id="rId5" Type="http://schemas.openxmlformats.org/officeDocument/2006/relationships/hyperlink" Target="https://e.otruda.ru/804268" TargetMode="External"/><Relationship Id="rId4" Type="http://schemas.openxmlformats.org/officeDocument/2006/relationships/hyperlink" Target="https://e.otruda.ru/npd-doc?npmid=99&amp;npid=901807667&amp;anchor=XA00S3K2P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e.otruda.ru/npd-doc?npmid=99&amp;npid=564433757&amp;anchor=XA00M6G2N3"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e.otruda.ru/npd-doc?npmid=99&amp;npid=901807667&amp;anchor=XA00MCA2NP"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e.otruda.ru/806355"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ip.1otruda.r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e.otruda.ru/806355"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vip.1otruda.ru/"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Прямоугольник 1"/>
          <p:cNvSpPr>
            <a:spLocks noChangeArrowheads="1"/>
          </p:cNvSpPr>
          <p:nvPr/>
        </p:nvSpPr>
        <p:spPr bwMode="auto">
          <a:xfrm>
            <a:off x="153988" y="1652588"/>
            <a:ext cx="8729662" cy="3416320"/>
          </a:xfrm>
          <a:prstGeom prst="rect">
            <a:avLst/>
          </a:prstGeom>
          <a:noFill/>
          <a:ln w="9525">
            <a:noFill/>
            <a:miter lim="800000"/>
            <a:headEnd/>
            <a:tailEnd/>
          </a:ln>
        </p:spPr>
        <p:txBody>
          <a:bodyPr>
            <a:spAutoFit/>
          </a:bodyPr>
          <a:lstStyle/>
          <a:p>
            <a:pPr algn="ctr">
              <a:defRPr/>
            </a:pPr>
            <a:r>
              <a:rPr lang="ru-RU" sz="3600" b="1" i="1" dirty="0" smtClean="0">
                <a:solidFill>
                  <a:schemeClr val="accent3">
                    <a:lumMod val="75000"/>
                  </a:schemeClr>
                </a:solidFill>
                <a:latin typeface="Arial" pitchFamily="34" charset="0"/>
                <a:cs typeface="Arial" pitchFamily="34" charset="0"/>
              </a:rPr>
              <a:t>Какие мероприятия провести специалисту по охране труда во время распространения </a:t>
            </a:r>
            <a:r>
              <a:rPr lang="ru-RU" sz="3600" b="1" i="1" dirty="0" err="1" smtClean="0">
                <a:solidFill>
                  <a:schemeClr val="accent3">
                    <a:lumMod val="75000"/>
                  </a:schemeClr>
                </a:solidFill>
                <a:latin typeface="Arial" pitchFamily="34" charset="0"/>
                <a:cs typeface="Arial" pitchFamily="34" charset="0"/>
              </a:rPr>
              <a:t>коронавируса</a:t>
            </a:r>
            <a:endParaRPr lang="ru-RU" sz="3600" b="1" i="1" dirty="0" smtClean="0">
              <a:solidFill>
                <a:schemeClr val="accent3">
                  <a:lumMod val="75000"/>
                </a:schemeClr>
              </a:solidFill>
              <a:latin typeface="Arial" pitchFamily="34" charset="0"/>
              <a:cs typeface="Arial" pitchFamily="34" charset="0"/>
            </a:endParaRPr>
          </a:p>
          <a:p>
            <a:pPr algn="ctr">
              <a:defRPr/>
            </a:pPr>
            <a:endParaRPr lang="ru-RU" sz="3600" b="1" i="1" dirty="0" smtClean="0">
              <a:solidFill>
                <a:schemeClr val="accent3">
                  <a:lumMod val="75000"/>
                </a:schemeClr>
              </a:solidFill>
              <a:latin typeface="Arial" pitchFamily="34" charset="0"/>
              <a:cs typeface="Arial" pitchFamily="34" charset="0"/>
            </a:endParaRPr>
          </a:p>
          <a:p>
            <a:pPr algn="ctr">
              <a:defRPr/>
            </a:pPr>
            <a:endParaRPr lang="ru-RU" sz="3600" b="1" i="1" dirty="0">
              <a:solidFill>
                <a:schemeClr val="accent3">
                  <a:lumMod val="75000"/>
                </a:schemeClr>
              </a:solidFill>
              <a:latin typeface="Arial" pitchFamily="34" charset="0"/>
              <a:cs typeface="Arial" pitchFamily="34" charset="0"/>
            </a:endParaRPr>
          </a:p>
        </p:txBody>
      </p:sp>
      <p:sp>
        <p:nvSpPr>
          <p:cNvPr id="15362" name="Text Box 8"/>
          <p:cNvSpPr txBox="1">
            <a:spLocks noChangeArrowheads="1"/>
          </p:cNvSpPr>
          <p:nvPr/>
        </p:nvSpPr>
        <p:spPr bwMode="auto">
          <a:xfrm>
            <a:off x="138113" y="4352925"/>
            <a:ext cx="8569325" cy="1554272"/>
          </a:xfrm>
          <a:prstGeom prst="rect">
            <a:avLst/>
          </a:prstGeom>
          <a:noFill/>
          <a:ln w="9525">
            <a:noFill/>
            <a:miter lim="800000"/>
            <a:headEnd/>
            <a:tailEnd/>
          </a:ln>
        </p:spPr>
        <p:txBody>
          <a:bodyPr wrap="square">
            <a:spAutoFit/>
          </a:bodyPr>
          <a:lstStyle/>
          <a:p>
            <a:pPr>
              <a:spcBef>
                <a:spcPct val="50000"/>
              </a:spcBef>
            </a:pPr>
            <a:endParaRPr kumimoji="0" lang="ru-RU" altLang="ru-RU" sz="1400" b="1" dirty="0" smtClean="0">
              <a:solidFill>
                <a:srgbClr val="5F5F5F"/>
              </a:solidFill>
            </a:endParaRPr>
          </a:p>
          <a:p>
            <a:pPr>
              <a:spcBef>
                <a:spcPct val="50000"/>
              </a:spcBef>
            </a:pPr>
            <a:r>
              <a:rPr kumimoji="0" lang="ru-RU" altLang="ru-RU" sz="1400" b="1" dirty="0" err="1" smtClean="0">
                <a:solidFill>
                  <a:srgbClr val="5F5F5F"/>
                </a:solidFill>
              </a:rPr>
              <a:t>Гревцева</a:t>
            </a:r>
            <a:r>
              <a:rPr kumimoji="0" lang="ru-RU" altLang="ru-RU" sz="1400" b="1" dirty="0" smtClean="0">
                <a:solidFill>
                  <a:srgbClr val="5F5F5F"/>
                </a:solidFill>
              </a:rPr>
              <a:t> Ольга, </a:t>
            </a:r>
          </a:p>
          <a:p>
            <a:pPr>
              <a:spcBef>
                <a:spcPct val="50000"/>
              </a:spcBef>
            </a:pPr>
            <a:r>
              <a:rPr kumimoji="0" lang="ru-RU" altLang="ru-RU" sz="1400" b="1" dirty="0" smtClean="0">
                <a:solidFill>
                  <a:srgbClr val="5F5F5F"/>
                </a:solidFill>
              </a:rPr>
              <a:t>Руководитель направления «Охрана труда»</a:t>
            </a:r>
          </a:p>
          <a:p>
            <a:pPr>
              <a:spcBef>
                <a:spcPct val="50000"/>
              </a:spcBef>
            </a:pPr>
            <a:endParaRPr kumimoji="0" lang="ru-RU" altLang="ru-RU" sz="1400" b="1" dirty="0" smtClean="0">
              <a:solidFill>
                <a:srgbClr val="5F5F5F"/>
              </a:solidFill>
            </a:endParaRPr>
          </a:p>
          <a:p>
            <a:pPr algn="ctr">
              <a:spcBef>
                <a:spcPct val="50000"/>
              </a:spcBef>
            </a:pPr>
            <a:r>
              <a:rPr lang="ru-RU" sz="1200" i="1" dirty="0" smtClean="0"/>
              <a:t>Москва, 20</a:t>
            </a:r>
            <a:r>
              <a:rPr lang="en-US" sz="1200" i="1" dirty="0" smtClean="0"/>
              <a:t>20</a:t>
            </a:r>
            <a:r>
              <a:rPr lang="ru-RU" sz="1200" i="1" dirty="0" smtClean="0"/>
              <a:t> год</a:t>
            </a:r>
          </a:p>
        </p:txBody>
      </p:sp>
      <p:pic>
        <p:nvPicPr>
          <p:cNvPr id="5"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988" y="6396583"/>
            <a:ext cx="1799153" cy="3047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17092"/>
            <a:ext cx="9135454" cy="683664"/>
            <a:chOff x="0" y="-26988"/>
            <a:chExt cx="9144000" cy="710652"/>
          </a:xfrm>
        </p:grpSpPr>
        <p:sp>
          <p:nvSpPr>
            <p:cNvPr id="8" name="Прямоугольник 7"/>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Text Box 5"/>
            <p:cNvSpPr txBox="1">
              <a:spLocks noChangeArrowheads="1"/>
            </p:cNvSpPr>
            <p:nvPr/>
          </p:nvSpPr>
          <p:spPr bwMode="auto">
            <a:xfrm>
              <a:off x="1597025" y="-26988"/>
              <a:ext cx="6061075" cy="576263"/>
            </a:xfrm>
            <a:prstGeom prst="rect">
              <a:avLst/>
            </a:prstGeom>
            <a:noFill/>
            <a:ln w="9525">
              <a:noFill/>
              <a:miter lim="800000"/>
              <a:headEnd/>
              <a:tailEnd/>
            </a:ln>
          </p:spPr>
          <p:txBody>
            <a:bodyPr anchor="ctr"/>
            <a:lstStyle/>
            <a:p>
              <a:pPr algn="ctr"/>
              <a:r>
                <a:rPr kumimoji="0" lang="ru-RU" altLang="ru-RU" sz="2400" dirty="0">
                  <a:solidFill>
                    <a:schemeClr val="bg1"/>
                  </a:solidFill>
                </a:rPr>
                <a:t>Средства индивидуальной защиты</a:t>
              </a:r>
            </a:p>
          </p:txBody>
        </p:sp>
      </p:grpSp>
      <p:pic>
        <p:nvPicPr>
          <p:cNvPr id="13"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97180" y="1219200"/>
            <a:ext cx="8694420" cy="4555093"/>
          </a:xfrm>
          <a:prstGeom prst="rect">
            <a:avLst/>
          </a:prstGeom>
        </p:spPr>
        <p:txBody>
          <a:bodyPr wrap="square">
            <a:spAutoFit/>
          </a:bodyPr>
          <a:lstStyle/>
          <a:p>
            <a:r>
              <a:rPr lang="ru-RU" sz="1000" b="1" dirty="0" smtClean="0"/>
              <a:t>4. Что грозит работнику, если при появлении симптомов заболевания он продолжает работать и заражает других людей</a:t>
            </a:r>
            <a:endParaRPr lang="ru-RU" sz="1000" dirty="0" smtClean="0"/>
          </a:p>
          <a:p>
            <a:r>
              <a:rPr lang="ru-RU" sz="1000" dirty="0" smtClean="0"/>
              <a:t>Если у работника появились симптомы заболевания, ему следует взять больничный, иначе его могут обвинить в нарушении санитарно-эпидемиологических правил. </a:t>
            </a:r>
            <a:r>
              <a:rPr lang="ru-RU" sz="1000" dirty="0" err="1" smtClean="0"/>
              <a:t>Коронавирус</a:t>
            </a:r>
            <a:r>
              <a:rPr lang="ru-RU" sz="1000" dirty="0" smtClean="0"/>
              <a:t> внесен в перечень заболеваний, которые опасны для окружающих (</a:t>
            </a:r>
            <a:r>
              <a:rPr lang="ru-RU" sz="1000" dirty="0" smtClean="0">
                <a:hlinkClick r:id="rId4" tooltip="[#2] "/>
              </a:rPr>
              <a:t>постановление Правительства от 31.01.2020</a:t>
            </a:r>
            <a:r>
              <a:rPr lang="ru-RU" sz="1000" dirty="0" smtClean="0"/>
              <a:t>).</a:t>
            </a:r>
          </a:p>
          <a:p>
            <a:r>
              <a:rPr lang="ru-RU" sz="1000" dirty="0" smtClean="0"/>
              <a:t>Поэтому если от работника заразятся другие люди, то ему грозит (</a:t>
            </a:r>
            <a:r>
              <a:rPr lang="ru-RU" sz="1000" dirty="0" smtClean="0">
                <a:hlinkClick r:id="rId4" tooltip="[#3] "/>
              </a:rPr>
              <a:t>ст. 236 УК</a:t>
            </a:r>
            <a:r>
              <a:rPr lang="ru-RU" sz="1000" dirty="0" smtClean="0"/>
              <a:t>):</a:t>
            </a:r>
          </a:p>
          <a:p>
            <a:r>
              <a:rPr lang="ru-RU" sz="1000" dirty="0" smtClean="0"/>
              <a:t>штраф до 80 тыс. руб. или в размере заработной платы за шесть месяцев;</a:t>
            </a:r>
          </a:p>
          <a:p>
            <a:r>
              <a:rPr lang="ru-RU" sz="1000" dirty="0" smtClean="0"/>
              <a:t>лишение права занимать определенные должности или вести деятельность сроком до трех лет;</a:t>
            </a:r>
          </a:p>
          <a:p>
            <a:r>
              <a:rPr lang="ru-RU" sz="1000" dirty="0" smtClean="0"/>
              <a:t>обязательные работы на срок до 360 часов;</a:t>
            </a:r>
          </a:p>
          <a:p>
            <a:r>
              <a:rPr lang="ru-RU" sz="1000" dirty="0" smtClean="0"/>
              <a:t>исправительные работы на срок до 1 года;</a:t>
            </a:r>
          </a:p>
          <a:p>
            <a:r>
              <a:rPr lang="ru-RU" sz="1000" dirty="0" smtClean="0"/>
              <a:t>ограничение свободы до 1 года.</a:t>
            </a:r>
          </a:p>
          <a:p>
            <a:r>
              <a:rPr lang="ru-RU" sz="1000" dirty="0" smtClean="0"/>
              <a:t>Если действия повлекли смерть человека, то работнику грозят:</a:t>
            </a:r>
          </a:p>
          <a:p>
            <a:r>
              <a:rPr lang="ru-RU" sz="1000" dirty="0" smtClean="0"/>
              <a:t>обязательные работы сроком до 480 часов;</a:t>
            </a:r>
          </a:p>
          <a:p>
            <a:r>
              <a:rPr lang="ru-RU" sz="1000" dirty="0" smtClean="0"/>
              <a:t>исправительные работы на срок от шести месяцев до двух лет;</a:t>
            </a:r>
          </a:p>
          <a:p>
            <a:r>
              <a:rPr lang="ru-RU" sz="1000" dirty="0" smtClean="0"/>
              <a:t>лишение свободы на срок от шести месяцев до двух лет.</a:t>
            </a:r>
          </a:p>
          <a:p>
            <a:r>
              <a:rPr lang="ru-RU" sz="1000" dirty="0" smtClean="0"/>
              <a:t> </a:t>
            </a:r>
          </a:p>
          <a:p>
            <a:r>
              <a:rPr lang="ru-RU" sz="1000" b="1" dirty="0" smtClean="0"/>
              <a:t>5. Какие меры приняты в Москве для снижения риска распространения </a:t>
            </a:r>
            <a:r>
              <a:rPr lang="ru-RU" sz="1000" b="1" dirty="0" err="1" smtClean="0"/>
              <a:t>коронавируса</a:t>
            </a:r>
            <a:endParaRPr lang="ru-RU" sz="1000" b="1" dirty="0" smtClean="0"/>
          </a:p>
          <a:p>
            <a:r>
              <a:rPr lang="ru-RU" sz="1000" dirty="0" smtClean="0"/>
              <a:t>Мэр Москвы издал указ о введении режима повышенной готовности.</a:t>
            </a:r>
          </a:p>
          <a:p>
            <a:r>
              <a:rPr lang="ru-RU" sz="1000" dirty="0" smtClean="0"/>
              <a:t>Теперь все работодатели, которые ведут деятельность в Москве, обязаны:</a:t>
            </a:r>
          </a:p>
          <a:p>
            <a:r>
              <a:rPr lang="ru-RU" sz="1000" dirty="0" smtClean="0"/>
              <a:t>измерять температуру тела работников на рабочих местах и отстранять от работы лиц с повышенной температурой;</a:t>
            </a:r>
          </a:p>
          <a:p>
            <a:r>
              <a:rPr lang="ru-RU" sz="1000" dirty="0" smtClean="0"/>
              <a:t>содействовать заболевшим </a:t>
            </a:r>
            <a:r>
              <a:rPr lang="ru-RU" sz="1000" dirty="0" err="1" smtClean="0"/>
              <a:t>коронавирусом</a:t>
            </a:r>
            <a:r>
              <a:rPr lang="ru-RU" sz="1000" dirty="0" smtClean="0"/>
              <a:t> работникам, которые соблюдают режим самоизоляции на дому;</a:t>
            </a:r>
          </a:p>
          <a:p>
            <a:r>
              <a:rPr lang="ru-RU" sz="1000" dirty="0" smtClean="0"/>
              <a:t>предоставлять информацию по запросу </a:t>
            </a:r>
            <a:r>
              <a:rPr lang="ru-RU" sz="1000" dirty="0" err="1" smtClean="0"/>
              <a:t>Роспотребнадзора</a:t>
            </a:r>
            <a:r>
              <a:rPr lang="ru-RU" sz="1000" dirty="0" smtClean="0"/>
              <a:t> о всех контактах заболевшего с другими людьми на работе и проводить дезинфекцию помещения, где находился заболевший.</a:t>
            </a:r>
          </a:p>
          <a:p>
            <a:r>
              <a:rPr lang="ru-RU" sz="1000" dirty="0" smtClean="0"/>
              <a:t>Работники, в свою очередь, при появлении первых респираторных симптомов должны сразу же обращаться за медпомощью на дому, то есть не посещать </a:t>
            </a:r>
            <a:r>
              <a:rPr lang="ru-RU" sz="1000" dirty="0" err="1" smtClean="0"/>
              <a:t>медорганизации</a:t>
            </a:r>
            <a:r>
              <a:rPr lang="ru-RU" sz="1000" dirty="0" smtClean="0"/>
              <a:t>, и находиться в режиме изоляции дома. На территории Москвы соблюдение режима отслеживают с помощью видеонаблюдения.</a:t>
            </a:r>
          </a:p>
          <a:p>
            <a:r>
              <a:rPr lang="ru-RU" sz="1000" dirty="0" smtClean="0"/>
              <a:t>Все граждане, которые вернулись из стран с повышенным риском заражения, обязаны:</a:t>
            </a:r>
          </a:p>
          <a:p>
            <a:r>
              <a:rPr lang="ru-RU" sz="1000" dirty="0" smtClean="0"/>
              <a:t>сообщить о своем возвращении в Россию, месте и датах пребывания в других странах на горячую линию Москвы +7 (495) 870 45 09;</a:t>
            </a:r>
          </a:p>
          <a:p>
            <a:r>
              <a:rPr lang="ru-RU" sz="1000" dirty="0" smtClean="0"/>
              <a:t>обеспечить самоизоляцию на дому на 14 дней со дня возвращения в Россию и не посещать работу, учебу и общественные места.</a:t>
            </a:r>
          </a:p>
          <a:p>
            <a:r>
              <a:rPr lang="ru-RU" sz="1000" dirty="0" smtClean="0"/>
              <a:t>В список таких стран сейчас входят: Китай, Корея, Италия, Иран, Франция, Германия, Испания.</a:t>
            </a:r>
            <a:endParaRPr lang="ru-RU" sz="1000" dirty="0"/>
          </a:p>
        </p:txBody>
      </p:sp>
      <p:grpSp>
        <p:nvGrpSpPr>
          <p:cNvPr id="15" name="Группа 14"/>
          <p:cNvGrpSpPr/>
          <p:nvPr/>
        </p:nvGrpSpPr>
        <p:grpSpPr>
          <a:xfrm>
            <a:off x="0" y="0"/>
            <a:ext cx="9144000" cy="985736"/>
            <a:chOff x="0" y="-186174"/>
            <a:chExt cx="9152554" cy="735449"/>
          </a:xfrm>
        </p:grpSpPr>
        <p:sp>
          <p:nvSpPr>
            <p:cNvPr id="16" name="Прямоугольник 15"/>
            <p:cNvSpPr/>
            <p:nvPr/>
          </p:nvSpPr>
          <p:spPr>
            <a:xfrm>
              <a:off x="0" y="0"/>
              <a:ext cx="9144000" cy="45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554" y="-186174"/>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 name="Text Box 5"/>
            <p:cNvSpPr txBox="1">
              <a:spLocks noChangeArrowheads="1"/>
            </p:cNvSpPr>
            <p:nvPr/>
          </p:nvSpPr>
          <p:spPr bwMode="auto">
            <a:xfrm>
              <a:off x="160170" y="98087"/>
              <a:ext cx="8824587" cy="451188"/>
            </a:xfrm>
            <a:prstGeom prst="rect">
              <a:avLst/>
            </a:prstGeom>
            <a:noFill/>
            <a:ln w="9525">
              <a:noFill/>
              <a:miter lim="800000"/>
              <a:headEnd/>
              <a:tailEnd/>
            </a:ln>
          </p:spPr>
          <p:txBody>
            <a:bodyPr anchor="ctr"/>
            <a:lstStyle/>
            <a:p>
              <a:pPr algn="ctr"/>
              <a:r>
                <a:rPr kumimoji="0" lang="ru-RU" altLang="ru-RU" sz="2400" dirty="0" smtClean="0">
                  <a:solidFill>
                    <a:schemeClr val="bg1"/>
                  </a:solidFill>
                </a:rPr>
                <a:t>Инструкция о действиях в связи с распространением </a:t>
              </a:r>
              <a:r>
                <a:rPr kumimoji="0" lang="ru-RU" altLang="ru-RU" sz="2400" dirty="0" err="1" smtClean="0">
                  <a:solidFill>
                    <a:schemeClr val="bg1"/>
                  </a:solidFill>
                </a:rPr>
                <a:t>коронавируса</a:t>
              </a:r>
              <a:endParaRPr kumimoji="0" lang="ru-RU" altLang="ru-RU" sz="2400" dirty="0" smtClean="0">
                <a:solidFill>
                  <a:schemeClr val="bg1"/>
                </a:solidFill>
              </a:endParaRPr>
            </a:p>
            <a:p>
              <a:pPr algn="ctr"/>
              <a:endParaRPr kumimoji="0" lang="ru-RU" altLang="ru-RU" sz="2400" dirty="0">
                <a:solidFill>
                  <a:schemeClr val="bg1"/>
                </a:solidFill>
              </a:endParaRPr>
            </a:p>
          </p:txBody>
        </p:sp>
      </p:grpSp>
      <p:pic>
        <p:nvPicPr>
          <p:cNvPr id="19"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17092"/>
            <a:ext cx="9135454" cy="683664"/>
            <a:chOff x="0" y="-26988"/>
            <a:chExt cx="9144000" cy="710652"/>
          </a:xfrm>
        </p:grpSpPr>
        <p:sp>
          <p:nvSpPr>
            <p:cNvPr id="8" name="Прямоугольник 7"/>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0" name="Text Box 5"/>
            <p:cNvSpPr txBox="1">
              <a:spLocks noChangeArrowheads="1"/>
            </p:cNvSpPr>
            <p:nvPr/>
          </p:nvSpPr>
          <p:spPr bwMode="auto">
            <a:xfrm>
              <a:off x="1597025" y="-26988"/>
              <a:ext cx="6061075" cy="576263"/>
            </a:xfrm>
            <a:prstGeom prst="rect">
              <a:avLst/>
            </a:prstGeom>
            <a:noFill/>
            <a:ln w="9525">
              <a:noFill/>
              <a:miter lim="800000"/>
              <a:headEnd/>
              <a:tailEnd/>
            </a:ln>
          </p:spPr>
          <p:txBody>
            <a:bodyPr anchor="ctr"/>
            <a:lstStyle/>
            <a:p>
              <a:pPr algn="ctr"/>
              <a:r>
                <a:rPr kumimoji="0" lang="ru-RU" altLang="ru-RU" sz="2400" dirty="0" smtClean="0">
                  <a:solidFill>
                    <a:schemeClr val="bg1"/>
                  </a:solidFill>
                </a:rPr>
                <a:t>Как провести внеплановый инструктаж</a:t>
              </a:r>
            </a:p>
          </p:txBody>
        </p:sp>
      </p:grpSp>
      <p:pic>
        <p:nvPicPr>
          <p:cNvPr id="12"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28600" y="929640"/>
            <a:ext cx="4564380" cy="5078313"/>
          </a:xfrm>
          <a:prstGeom prst="rect">
            <a:avLst/>
          </a:prstGeom>
        </p:spPr>
        <p:txBody>
          <a:bodyPr wrap="square">
            <a:spAutoFit/>
          </a:bodyPr>
          <a:lstStyle/>
          <a:p>
            <a:r>
              <a:rPr lang="ru-RU" sz="1200" dirty="0" smtClean="0"/>
              <a:t>Чтобы провести </a:t>
            </a:r>
            <a:r>
              <a:rPr lang="ru-RU" sz="1200" dirty="0" smtClean="0">
                <a:hlinkClick r:id="rId4" tooltip="[#40] "/>
              </a:rPr>
              <a:t>внеплановый инструктаж</a:t>
            </a:r>
            <a:r>
              <a:rPr lang="ru-RU" sz="1200" dirty="0" smtClean="0"/>
              <a:t>, достаточно решения работодателя (</a:t>
            </a:r>
            <a:r>
              <a:rPr lang="ru-RU" sz="1200" dirty="0" smtClean="0">
                <a:hlinkClick r:id="rId4" tooltip="[#13] "/>
              </a:rPr>
              <a:t>п. 2.1.6 Порядка от 13.01.2003 № 1/29</a:t>
            </a:r>
            <a:r>
              <a:rPr lang="ru-RU" sz="1200" dirty="0" smtClean="0"/>
              <a:t>).</a:t>
            </a:r>
          </a:p>
          <a:p>
            <a:r>
              <a:rPr lang="ru-RU" sz="1200" dirty="0" smtClean="0"/>
              <a:t>Если есть возможность, откажитесь от общего сбора работников, так как скопление людей в одном месте увеличит риск распространения инфекции и вирусов. </a:t>
            </a:r>
          </a:p>
          <a:p>
            <a:endParaRPr lang="ru-RU" sz="1200" dirty="0" smtClean="0"/>
          </a:p>
          <a:p>
            <a:r>
              <a:rPr lang="ru-RU" sz="1200" dirty="0" smtClean="0"/>
              <a:t>Например, можно ознакомить работников через интернет с информацией о безопасном поведении в условиях риска заразиться вирусной инфекцией. Для этого отправьте информацию на электронную почту или выложите ее на корпоративном сайте.</a:t>
            </a:r>
          </a:p>
          <a:p>
            <a:endParaRPr lang="ru-RU" sz="1200" dirty="0" smtClean="0"/>
          </a:p>
          <a:p>
            <a:r>
              <a:rPr lang="ru-RU" sz="1200" dirty="0" smtClean="0"/>
              <a:t>На инструктаже дайте </a:t>
            </a:r>
            <a:r>
              <a:rPr lang="ru-RU" sz="1200" dirty="0" smtClean="0">
                <a:hlinkClick r:id="rId4" tooltip="[#14] "/>
              </a:rPr>
              <a:t>определение </a:t>
            </a:r>
            <a:r>
              <a:rPr lang="ru-RU" sz="1200" dirty="0" err="1" smtClean="0">
                <a:hlinkClick r:id="rId4" tooltip="[#14] "/>
              </a:rPr>
              <a:t>коронавирусу</a:t>
            </a:r>
            <a:r>
              <a:rPr lang="ru-RU" sz="1200" dirty="0" smtClean="0"/>
              <a:t> и объясните работникам, что специальных лекарств и вакцин еще не существует.</a:t>
            </a:r>
          </a:p>
          <a:p>
            <a:endParaRPr lang="ru-RU" sz="1200" dirty="0" smtClean="0"/>
          </a:p>
          <a:p>
            <a:r>
              <a:rPr lang="ru-RU" sz="1200" dirty="0" smtClean="0"/>
              <a:t>Назовите первые симптомы вируса или инфекции. К ним относятся повышенная утомляемость и температура, заложенность носа, чихание, кашель, боль в горле и мышцах, ощущение тяжести в грудной клетке. Сообщите работникам, что при появлении симптомов необходимо обратиться к врачу, вызвав его на дом. Не нужно ходить в больницу лично или заниматься самолечением.</a:t>
            </a:r>
          </a:p>
          <a:p>
            <a:endParaRPr lang="ru-RU" sz="1200" dirty="0" smtClean="0"/>
          </a:p>
          <a:p>
            <a:r>
              <a:rPr lang="ru-RU" sz="1200" dirty="0" smtClean="0"/>
              <a:t>Далее обозначьте правила предосторожности, которые могут быть эффективны при любом вирусе и инфекции. </a:t>
            </a:r>
            <a:endParaRPr lang="ru-RU" sz="1200" dirty="0"/>
          </a:p>
        </p:txBody>
      </p:sp>
      <p:pic>
        <p:nvPicPr>
          <p:cNvPr id="69633" name="Picture 1"/>
          <p:cNvPicPr>
            <a:picLocks noChangeAspect="1" noChangeArrowheads="1"/>
          </p:cNvPicPr>
          <p:nvPr/>
        </p:nvPicPr>
        <p:blipFill>
          <a:blip r:embed="rId5"/>
          <a:srcRect/>
          <a:stretch>
            <a:fillRect/>
          </a:stretch>
        </p:blipFill>
        <p:spPr bwMode="auto">
          <a:xfrm>
            <a:off x="4937759" y="909614"/>
            <a:ext cx="4055745" cy="5239725"/>
          </a:xfrm>
          <a:prstGeom prst="rect">
            <a:avLst/>
          </a:prstGeom>
          <a:noFill/>
          <a:ln w="9525">
            <a:noFill/>
            <a:miter lim="800000"/>
            <a:headEnd/>
            <a:tailEnd/>
          </a:ln>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0" y="-17092"/>
            <a:ext cx="9135454" cy="683664"/>
            <a:chOff x="0" y="-26988"/>
            <a:chExt cx="9144000" cy="710652"/>
          </a:xfrm>
        </p:grpSpPr>
        <p:sp>
          <p:nvSpPr>
            <p:cNvPr id="23" name="Прямоугольник 22"/>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5" name="Text Box 5"/>
            <p:cNvSpPr txBox="1">
              <a:spLocks noChangeArrowheads="1"/>
            </p:cNvSpPr>
            <p:nvPr/>
          </p:nvSpPr>
          <p:spPr bwMode="auto">
            <a:xfrm>
              <a:off x="1597025" y="-26988"/>
              <a:ext cx="6061075" cy="576263"/>
            </a:xfrm>
            <a:prstGeom prst="rect">
              <a:avLst/>
            </a:prstGeom>
            <a:noFill/>
            <a:ln w="9525">
              <a:noFill/>
              <a:miter lim="800000"/>
              <a:headEnd/>
              <a:tailEnd/>
            </a:ln>
          </p:spPr>
          <p:txBody>
            <a:bodyPr anchor="ctr"/>
            <a:lstStyle/>
            <a:p>
              <a:pPr algn="ctr"/>
              <a:r>
                <a:rPr kumimoji="0" lang="ru-RU" altLang="ru-RU" sz="2400" dirty="0" smtClean="0">
                  <a:solidFill>
                    <a:schemeClr val="bg1"/>
                  </a:solidFill>
                </a:rPr>
                <a:t>Медицинские маски</a:t>
              </a:r>
              <a:endParaRPr kumimoji="0" lang="ru-RU" altLang="ru-RU" sz="2400" dirty="0">
                <a:solidFill>
                  <a:schemeClr val="bg1"/>
                </a:solidFill>
              </a:endParaRPr>
            </a:p>
          </p:txBody>
        </p:sp>
      </p:grpSp>
      <p:pic>
        <p:nvPicPr>
          <p:cNvPr id="27"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8294" y="6434579"/>
            <a:ext cx="1966367" cy="2862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085" y="6362124"/>
            <a:ext cx="1360562" cy="373956"/>
          </a:xfrm>
          <a:prstGeom prst="rect">
            <a:avLst/>
          </a:prstGeom>
          <a:noFill/>
          <a:extLst>
            <a:ext uri="{909E8E84-426E-40DD-AFC4-6F175D3DCCD1}">
              <a14:hiddenFill xmlns:a14="http://schemas.microsoft.com/office/drawing/2010/main">
                <a:solidFill>
                  <a:srgbClr val="FFFFFF"/>
                </a:solidFill>
              </a14:hiddenFill>
            </a:ext>
          </a:extLst>
        </p:spPr>
      </p:pic>
      <p:pic>
        <p:nvPicPr>
          <p:cNvPr id="68609" name="Picture 1"/>
          <p:cNvPicPr>
            <a:picLocks noChangeAspect="1" noChangeArrowheads="1"/>
          </p:cNvPicPr>
          <p:nvPr/>
        </p:nvPicPr>
        <p:blipFill>
          <a:blip r:embed="rId4"/>
          <a:srcRect/>
          <a:stretch>
            <a:fillRect/>
          </a:stretch>
        </p:blipFill>
        <p:spPr bwMode="auto">
          <a:xfrm>
            <a:off x="1935480" y="917830"/>
            <a:ext cx="5641658" cy="5373433"/>
          </a:xfrm>
          <a:prstGeom prst="rect">
            <a:avLst/>
          </a:prstGeom>
          <a:noFill/>
          <a:ln w="9525">
            <a:noFill/>
            <a:miter lim="800000"/>
            <a:headEnd/>
            <a:tailEnd/>
          </a:ln>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5717" y="6434579"/>
            <a:ext cx="1799153" cy="30479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object 23"/>
          <p:cNvSpPr txBox="1">
            <a:spLocks noChangeArrowheads="1"/>
          </p:cNvSpPr>
          <p:nvPr/>
        </p:nvSpPr>
        <p:spPr bwMode="auto">
          <a:xfrm>
            <a:off x="381000" y="1393825"/>
            <a:ext cx="4038600" cy="279400"/>
          </a:xfrm>
          <a:prstGeom prst="rect">
            <a:avLst/>
          </a:prstGeom>
          <a:noFill/>
          <a:ln w="9525">
            <a:noFill/>
            <a:miter lim="800000"/>
            <a:headEnd/>
            <a:tailEnd/>
          </a:ln>
        </p:spPr>
        <p:txBody>
          <a:bodyPr lIns="0" tIns="0" rIns="0" bIns="0"/>
          <a:lstStyle/>
          <a:p>
            <a:pPr marL="12700">
              <a:lnSpc>
                <a:spcPts val="2150"/>
              </a:lnSpc>
              <a:spcBef>
                <a:spcPts val="113"/>
              </a:spcBef>
            </a:pPr>
            <a:endParaRPr lang="ru-RU" sz="2000">
              <a:solidFill>
                <a:srgbClr val="666666"/>
              </a:solidFill>
            </a:endParaRPr>
          </a:p>
        </p:txBody>
      </p:sp>
      <p:sp>
        <p:nvSpPr>
          <p:cNvPr id="38918" name="object 22"/>
          <p:cNvSpPr txBox="1">
            <a:spLocks noChangeArrowheads="1"/>
          </p:cNvSpPr>
          <p:nvPr/>
        </p:nvSpPr>
        <p:spPr bwMode="auto">
          <a:xfrm>
            <a:off x="4424363" y="1393825"/>
            <a:ext cx="1644650" cy="279400"/>
          </a:xfrm>
          <a:prstGeom prst="rect">
            <a:avLst/>
          </a:prstGeom>
          <a:noFill/>
          <a:ln w="9525">
            <a:noFill/>
            <a:miter lim="800000"/>
            <a:headEnd/>
            <a:tailEnd/>
          </a:ln>
        </p:spPr>
        <p:txBody>
          <a:bodyPr lIns="0" tIns="0" rIns="0" bIns="0"/>
          <a:lstStyle/>
          <a:p>
            <a:pPr marL="12700">
              <a:lnSpc>
                <a:spcPts val="2150"/>
              </a:lnSpc>
              <a:spcBef>
                <a:spcPts val="113"/>
              </a:spcBef>
            </a:pPr>
            <a:endParaRPr lang="ru-RU" sz="2000">
              <a:solidFill>
                <a:srgbClr val="666666"/>
              </a:solidFill>
            </a:endParaRPr>
          </a:p>
        </p:txBody>
      </p:sp>
      <p:sp>
        <p:nvSpPr>
          <p:cNvPr id="38936" name="object 3"/>
          <p:cNvSpPr txBox="1">
            <a:spLocks noChangeArrowheads="1"/>
          </p:cNvSpPr>
          <p:nvPr/>
        </p:nvSpPr>
        <p:spPr bwMode="auto">
          <a:xfrm>
            <a:off x="1325563" y="1473200"/>
            <a:ext cx="68262" cy="152400"/>
          </a:xfrm>
          <a:prstGeom prst="rect">
            <a:avLst/>
          </a:prstGeom>
          <a:noFill/>
          <a:ln w="9525">
            <a:noFill/>
            <a:miter lim="800000"/>
            <a:headEnd/>
            <a:tailEnd/>
          </a:ln>
        </p:spPr>
        <p:txBody>
          <a:bodyPr lIns="0" tIns="0" rIns="0" bIns="0"/>
          <a:lstStyle/>
          <a:p>
            <a:pPr marL="25400">
              <a:lnSpc>
                <a:spcPts val="1000"/>
              </a:lnSpc>
            </a:pPr>
            <a:endParaRPr lang="ru-RU" sz="1000">
              <a:solidFill>
                <a:srgbClr val="666666"/>
              </a:solidFill>
            </a:endParaRPr>
          </a:p>
        </p:txBody>
      </p:sp>
      <p:sp>
        <p:nvSpPr>
          <p:cNvPr id="38937" name="object 2"/>
          <p:cNvSpPr txBox="1">
            <a:spLocks noChangeArrowheads="1"/>
          </p:cNvSpPr>
          <p:nvPr/>
        </p:nvSpPr>
        <p:spPr bwMode="auto">
          <a:xfrm>
            <a:off x="2517775" y="1473200"/>
            <a:ext cx="71438" cy="152400"/>
          </a:xfrm>
          <a:prstGeom prst="rect">
            <a:avLst/>
          </a:prstGeom>
          <a:noFill/>
          <a:ln w="9525">
            <a:noFill/>
            <a:miter lim="800000"/>
            <a:headEnd/>
            <a:tailEnd/>
          </a:ln>
        </p:spPr>
        <p:txBody>
          <a:bodyPr lIns="0" tIns="0" rIns="0" bIns="0"/>
          <a:lstStyle/>
          <a:p>
            <a:pPr marL="25400">
              <a:lnSpc>
                <a:spcPts val="1000"/>
              </a:lnSpc>
            </a:pPr>
            <a:endParaRPr lang="ru-RU" sz="1000">
              <a:solidFill>
                <a:srgbClr val="666666"/>
              </a:solidFill>
            </a:endParaRPr>
          </a:p>
        </p:txBody>
      </p:sp>
      <p:grpSp>
        <p:nvGrpSpPr>
          <p:cNvPr id="29" name="Группа 28"/>
          <p:cNvGrpSpPr/>
          <p:nvPr/>
        </p:nvGrpSpPr>
        <p:grpSpPr>
          <a:xfrm>
            <a:off x="0" y="26507"/>
            <a:ext cx="9135454" cy="1104460"/>
            <a:chOff x="0" y="0"/>
            <a:chExt cx="9144000" cy="683664"/>
          </a:xfrm>
        </p:grpSpPr>
        <p:sp>
          <p:nvSpPr>
            <p:cNvPr id="30" name="Прямоугольник 29"/>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33" name="Text Box 5"/>
            <p:cNvSpPr txBox="1">
              <a:spLocks noChangeArrowheads="1"/>
            </p:cNvSpPr>
            <p:nvPr/>
          </p:nvSpPr>
          <p:spPr bwMode="auto">
            <a:xfrm>
              <a:off x="213560" y="125096"/>
              <a:ext cx="8794079" cy="532999"/>
            </a:xfrm>
            <a:prstGeom prst="rect">
              <a:avLst/>
            </a:prstGeom>
            <a:noFill/>
            <a:ln w="9525">
              <a:noFill/>
              <a:miter lim="800000"/>
              <a:headEnd/>
              <a:tailEnd/>
            </a:ln>
          </p:spPr>
          <p:txBody>
            <a:bodyPr anchor="ctr"/>
            <a:lstStyle/>
            <a:p>
              <a:pPr algn="ctr"/>
              <a:r>
                <a:rPr kumimoji="0" lang="ru-RU" altLang="ru-RU" sz="2400" dirty="0" smtClean="0">
                  <a:solidFill>
                    <a:schemeClr val="bg1"/>
                  </a:solidFill>
                </a:rPr>
                <a:t>Как организовать измерение температуры тела работников перед работой</a:t>
              </a:r>
            </a:p>
            <a:p>
              <a:pPr algn="ctr"/>
              <a:r>
                <a:rPr kumimoji="0" lang="ru-RU" altLang="ru-RU" sz="2400" dirty="0" smtClean="0">
                  <a:solidFill>
                    <a:schemeClr val="bg1"/>
                  </a:solidFill>
                </a:rPr>
                <a:t> </a:t>
              </a:r>
              <a:endParaRPr kumimoji="0" lang="ru-RU" altLang="ru-RU" sz="2400" dirty="0">
                <a:solidFill>
                  <a:schemeClr val="bg1"/>
                </a:solidFill>
              </a:endParaRPr>
            </a:p>
          </p:txBody>
        </p:sp>
      </p:grpSp>
      <p:pic>
        <p:nvPicPr>
          <p:cNvPr id="14"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21920" y="1417320"/>
            <a:ext cx="4823460" cy="4893647"/>
          </a:xfrm>
          <a:prstGeom prst="rect">
            <a:avLst/>
          </a:prstGeom>
        </p:spPr>
        <p:txBody>
          <a:bodyPr wrap="square">
            <a:spAutoFit/>
          </a:bodyPr>
          <a:lstStyle/>
          <a:p>
            <a:r>
              <a:rPr lang="ru-RU" sz="1400" dirty="0" smtClean="0"/>
              <a:t>Сообщите работникам, что в организации начнут проводить измерение температуры, чтобы предупредить распространение </a:t>
            </a:r>
            <a:r>
              <a:rPr lang="ru-RU" sz="1400" dirty="0" err="1" smtClean="0"/>
              <a:t>коронавируса</a:t>
            </a:r>
            <a:r>
              <a:rPr lang="ru-RU" sz="1400" dirty="0" smtClean="0"/>
              <a:t>. Получать согласие работников на это не нужно (</a:t>
            </a:r>
            <a:r>
              <a:rPr lang="ru-RU" sz="1400" dirty="0" smtClean="0">
                <a:hlinkClick r:id="rId4" tooltip="[#195] "/>
              </a:rPr>
              <a:t>информация </a:t>
            </a:r>
            <a:r>
              <a:rPr lang="ru-RU" sz="1400" dirty="0" err="1" smtClean="0">
                <a:hlinkClick r:id="rId4" tooltip="[#195] "/>
              </a:rPr>
              <a:t>Роскомнадзора</a:t>
            </a:r>
            <a:r>
              <a:rPr lang="ru-RU" sz="1400" dirty="0" smtClean="0">
                <a:hlinkClick r:id="rId4" tooltip="[#195] "/>
              </a:rPr>
              <a:t> от 10.03.2020</a:t>
            </a:r>
            <a:r>
              <a:rPr lang="ru-RU" sz="1400" dirty="0" smtClean="0"/>
              <a:t>).</a:t>
            </a:r>
          </a:p>
          <a:p>
            <a:r>
              <a:rPr lang="ru-RU" sz="1400" dirty="0" smtClean="0"/>
              <a:t>Далее приобретите приборы для измерения температуры. Рекомендуем использовать бесконтактный прибор для измерения температуры.</a:t>
            </a:r>
          </a:p>
          <a:p>
            <a:r>
              <a:rPr lang="ru-RU" sz="1400" dirty="0" smtClean="0"/>
              <a:t>Регистрируйте факт измерения температуры в специальном журнале. Это не обязательно, но при необходимости позволит доказать соблюдение требования властей.</a:t>
            </a:r>
          </a:p>
          <a:p>
            <a:r>
              <a:rPr lang="ru-RU" sz="1400" dirty="0" smtClean="0">
                <a:hlinkClick r:id="rId4" tooltip="[#57] "/>
              </a:rPr>
              <a:t>СКАЧАТЬ ФОРМУ ЖУРНАЛА РЕГИСТРАЦИИ ИЗМЕРЕНИЯ ТЕМПЕРАТУРЫ РАБОТНИКОВ</a:t>
            </a:r>
            <a:endParaRPr lang="ru-RU" sz="1400" dirty="0" smtClean="0"/>
          </a:p>
          <a:p>
            <a:r>
              <a:rPr lang="ru-RU" sz="1400" dirty="0" smtClean="0"/>
              <a:t>В случае если обнаружите сотрудника с повышенной температурой, отправьте его домой и предложите вызвать врача на дом. Объясните, что покидать дом опасно для жизни и здоровья окружающих. Если по вине работника заразятся другие люди, то его могут привлечь к </a:t>
            </a:r>
            <a:r>
              <a:rPr lang="ru-RU" sz="1400" dirty="0" smtClean="0">
                <a:hlinkClick r:id="rId4"/>
              </a:rPr>
              <a:t>ответственности</a:t>
            </a:r>
            <a:r>
              <a:rPr lang="ru-RU" sz="1400" dirty="0" smtClean="0"/>
              <a:t> по </a:t>
            </a:r>
            <a:r>
              <a:rPr lang="ru-RU" sz="1400" dirty="0" smtClean="0">
                <a:hlinkClick r:id="rId4" tooltip="[#17] "/>
              </a:rPr>
              <a:t>статье 236 Уголовного кодекса</a:t>
            </a:r>
            <a:r>
              <a:rPr lang="ru-RU" sz="1400" dirty="0" smtClean="0"/>
              <a:t>.</a:t>
            </a:r>
          </a:p>
          <a:p>
            <a:endParaRPr lang="ru-RU" dirty="0"/>
          </a:p>
        </p:txBody>
      </p:sp>
      <p:sp>
        <p:nvSpPr>
          <p:cNvPr id="17" name="Прямоугольник 16"/>
          <p:cNvSpPr/>
          <p:nvPr/>
        </p:nvSpPr>
        <p:spPr>
          <a:xfrm>
            <a:off x="4762500" y="1424941"/>
            <a:ext cx="4137660" cy="8740854"/>
          </a:xfrm>
          <a:prstGeom prst="rect">
            <a:avLst/>
          </a:prstGeom>
        </p:spPr>
        <p:txBody>
          <a:bodyPr wrap="square">
            <a:spAutoFit/>
          </a:bodyPr>
          <a:lstStyle/>
          <a:p>
            <a:r>
              <a:rPr lang="ru-RU" dirty="0" smtClean="0"/>
              <a:t>Что делать, если работник отказывается измерять температуру?</a:t>
            </a:r>
          </a:p>
          <a:p>
            <a:r>
              <a:rPr lang="ru-RU" sz="1400" dirty="0" smtClean="0"/>
              <a:t>Объясните работнику, что измерение температуры снижает риск распространения инфекции. </a:t>
            </a:r>
          </a:p>
          <a:p>
            <a:r>
              <a:rPr lang="ru-RU" sz="1400" dirty="0" smtClean="0"/>
              <a:t>Если работник окажется болен и заразит других, то его привлекут к </a:t>
            </a:r>
            <a:r>
              <a:rPr lang="ru-RU" sz="1400" dirty="0" smtClean="0">
                <a:hlinkClick r:id="rId4"/>
              </a:rPr>
              <a:t>ответственности</a:t>
            </a:r>
            <a:r>
              <a:rPr lang="ru-RU" sz="1400" dirty="0" smtClean="0"/>
              <a:t> за то, что он не выполняет санитарно-эпидемиологические правила.</a:t>
            </a:r>
          </a:p>
          <a:p>
            <a:r>
              <a:rPr lang="ru-RU" sz="1400" dirty="0" smtClean="0"/>
              <a:t>Если организация находится на территории Москвы, доведите до сведения указ мэра Москвы, который обязывает всех работодателей на территории Москвы обеспечить измерение температуры тела работников на рабочих местах. Информируйте работников, что профилактические меры приняты из-за угрозы возникновения чрезвычайной ситуации (</a:t>
            </a:r>
            <a:r>
              <a:rPr lang="ru-RU" sz="1400" dirty="0" err="1" smtClean="0">
                <a:hlinkClick r:id="rId4" tooltip="[#18] "/>
              </a:rPr>
              <a:t>подп</a:t>
            </a:r>
            <a:r>
              <a:rPr lang="ru-RU" sz="1400" dirty="0" smtClean="0">
                <a:hlinkClick r:id="rId4" tooltip="[#18] "/>
              </a:rPr>
              <a:t>. «б» п. 6 ст. 4.1 Закона № 68-ФЗ</a:t>
            </a:r>
            <a:r>
              <a:rPr lang="ru-RU" sz="1400" dirty="0" smtClean="0"/>
              <a:t>).</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18" name="Рисунок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6202" y="6396583"/>
            <a:ext cx="1799153" cy="3047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object 23"/>
          <p:cNvSpPr txBox="1">
            <a:spLocks noChangeArrowheads="1"/>
          </p:cNvSpPr>
          <p:nvPr/>
        </p:nvSpPr>
        <p:spPr bwMode="auto">
          <a:xfrm>
            <a:off x="381000" y="1393825"/>
            <a:ext cx="4038600" cy="279400"/>
          </a:xfrm>
          <a:prstGeom prst="rect">
            <a:avLst/>
          </a:prstGeom>
          <a:noFill/>
          <a:ln w="9525">
            <a:noFill/>
            <a:miter lim="800000"/>
            <a:headEnd/>
            <a:tailEnd/>
          </a:ln>
        </p:spPr>
        <p:txBody>
          <a:bodyPr lIns="0" tIns="0" rIns="0" bIns="0"/>
          <a:lstStyle/>
          <a:p>
            <a:pPr marL="12700">
              <a:lnSpc>
                <a:spcPts val="2150"/>
              </a:lnSpc>
              <a:spcBef>
                <a:spcPts val="113"/>
              </a:spcBef>
            </a:pPr>
            <a:endParaRPr lang="ru-RU" sz="2000">
              <a:solidFill>
                <a:srgbClr val="666666"/>
              </a:solidFill>
            </a:endParaRPr>
          </a:p>
        </p:txBody>
      </p:sp>
      <p:sp>
        <p:nvSpPr>
          <p:cNvPr id="38918" name="object 22"/>
          <p:cNvSpPr txBox="1">
            <a:spLocks noChangeArrowheads="1"/>
          </p:cNvSpPr>
          <p:nvPr/>
        </p:nvSpPr>
        <p:spPr bwMode="auto">
          <a:xfrm>
            <a:off x="4424363" y="1393825"/>
            <a:ext cx="1644650" cy="279400"/>
          </a:xfrm>
          <a:prstGeom prst="rect">
            <a:avLst/>
          </a:prstGeom>
          <a:noFill/>
          <a:ln w="9525">
            <a:noFill/>
            <a:miter lim="800000"/>
            <a:headEnd/>
            <a:tailEnd/>
          </a:ln>
        </p:spPr>
        <p:txBody>
          <a:bodyPr lIns="0" tIns="0" rIns="0" bIns="0"/>
          <a:lstStyle/>
          <a:p>
            <a:pPr marL="12700">
              <a:lnSpc>
                <a:spcPts val="2150"/>
              </a:lnSpc>
              <a:spcBef>
                <a:spcPts val="113"/>
              </a:spcBef>
            </a:pPr>
            <a:endParaRPr lang="ru-RU" sz="2000">
              <a:solidFill>
                <a:srgbClr val="666666"/>
              </a:solidFill>
            </a:endParaRPr>
          </a:p>
        </p:txBody>
      </p:sp>
      <p:sp>
        <p:nvSpPr>
          <p:cNvPr id="38936" name="object 3"/>
          <p:cNvSpPr txBox="1">
            <a:spLocks noChangeArrowheads="1"/>
          </p:cNvSpPr>
          <p:nvPr/>
        </p:nvSpPr>
        <p:spPr bwMode="auto">
          <a:xfrm>
            <a:off x="1325563" y="1473200"/>
            <a:ext cx="68262" cy="152400"/>
          </a:xfrm>
          <a:prstGeom prst="rect">
            <a:avLst/>
          </a:prstGeom>
          <a:noFill/>
          <a:ln w="9525">
            <a:noFill/>
            <a:miter lim="800000"/>
            <a:headEnd/>
            <a:tailEnd/>
          </a:ln>
        </p:spPr>
        <p:txBody>
          <a:bodyPr lIns="0" tIns="0" rIns="0" bIns="0"/>
          <a:lstStyle/>
          <a:p>
            <a:pPr marL="25400">
              <a:lnSpc>
                <a:spcPts val="1000"/>
              </a:lnSpc>
            </a:pPr>
            <a:endParaRPr lang="ru-RU" sz="1000">
              <a:solidFill>
                <a:srgbClr val="666666"/>
              </a:solidFill>
            </a:endParaRPr>
          </a:p>
        </p:txBody>
      </p:sp>
      <p:sp>
        <p:nvSpPr>
          <p:cNvPr id="38937" name="object 2"/>
          <p:cNvSpPr txBox="1">
            <a:spLocks noChangeArrowheads="1"/>
          </p:cNvSpPr>
          <p:nvPr/>
        </p:nvSpPr>
        <p:spPr bwMode="auto">
          <a:xfrm>
            <a:off x="2517775" y="1473200"/>
            <a:ext cx="71438" cy="152400"/>
          </a:xfrm>
          <a:prstGeom prst="rect">
            <a:avLst/>
          </a:prstGeom>
          <a:noFill/>
          <a:ln w="9525">
            <a:noFill/>
            <a:miter lim="800000"/>
            <a:headEnd/>
            <a:tailEnd/>
          </a:ln>
        </p:spPr>
        <p:txBody>
          <a:bodyPr lIns="0" tIns="0" rIns="0" bIns="0"/>
          <a:lstStyle/>
          <a:p>
            <a:pPr marL="25400">
              <a:lnSpc>
                <a:spcPts val="1000"/>
              </a:lnSpc>
            </a:pPr>
            <a:endParaRPr lang="ru-RU" sz="1000">
              <a:solidFill>
                <a:srgbClr val="666666"/>
              </a:solidFill>
            </a:endParaRPr>
          </a:p>
        </p:txBody>
      </p:sp>
      <p:grpSp>
        <p:nvGrpSpPr>
          <p:cNvPr id="13" name="Группа 12"/>
          <p:cNvGrpSpPr/>
          <p:nvPr/>
        </p:nvGrpSpPr>
        <p:grpSpPr>
          <a:xfrm>
            <a:off x="91440" y="153504"/>
            <a:ext cx="8938260" cy="943776"/>
            <a:chOff x="0" y="-67089"/>
            <a:chExt cx="9250780" cy="655490"/>
          </a:xfrm>
        </p:grpSpPr>
        <p:sp>
          <p:nvSpPr>
            <p:cNvPr id="14" name="Прямоугольник 13"/>
            <p:cNvSpPr/>
            <p:nvPr/>
          </p:nvSpPr>
          <p:spPr>
            <a:xfrm>
              <a:off x="0" y="0"/>
              <a:ext cx="9144000" cy="588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06780" y="-67089"/>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6" name="Text Box 5"/>
            <p:cNvSpPr txBox="1">
              <a:spLocks noChangeArrowheads="1"/>
            </p:cNvSpPr>
            <p:nvPr/>
          </p:nvSpPr>
          <p:spPr bwMode="auto">
            <a:xfrm>
              <a:off x="175424" y="312756"/>
              <a:ext cx="8847469" cy="236520"/>
            </a:xfrm>
            <a:prstGeom prst="rect">
              <a:avLst/>
            </a:prstGeom>
            <a:noFill/>
            <a:ln w="9525">
              <a:noFill/>
              <a:miter lim="800000"/>
              <a:headEnd/>
              <a:tailEnd/>
            </a:ln>
          </p:spPr>
          <p:txBody>
            <a:bodyPr anchor="ctr"/>
            <a:lstStyle/>
            <a:p>
              <a:pPr algn="ctr"/>
              <a:r>
                <a:rPr kumimoji="0" lang="ru-RU" altLang="ru-RU" sz="2400" dirty="0" smtClean="0">
                  <a:solidFill>
                    <a:schemeClr val="bg1"/>
                  </a:solidFill>
                </a:rPr>
                <a:t>Что делать, если у работника выявили симптомы </a:t>
              </a:r>
              <a:r>
                <a:rPr kumimoji="0" lang="ru-RU" altLang="ru-RU" sz="2400" dirty="0" err="1" smtClean="0">
                  <a:solidFill>
                    <a:schemeClr val="bg1"/>
                  </a:solidFill>
                </a:rPr>
                <a:t>коронавируса</a:t>
              </a:r>
              <a:endParaRPr kumimoji="0" lang="ru-RU" altLang="ru-RU" sz="2400" dirty="0" smtClean="0">
                <a:solidFill>
                  <a:schemeClr val="bg1"/>
                </a:solidFill>
              </a:endParaRPr>
            </a:p>
            <a:p>
              <a:pPr algn="ctr"/>
              <a:endParaRPr kumimoji="0" lang="ru-RU" altLang="ru-RU" sz="2400" dirty="0">
                <a:solidFill>
                  <a:schemeClr val="bg1"/>
                </a:solidFill>
              </a:endParaRPr>
            </a:p>
          </p:txBody>
        </p:sp>
      </p:grpSp>
      <p:pic>
        <p:nvPicPr>
          <p:cNvPr id="12"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243840" y="1424940"/>
            <a:ext cx="8694420" cy="4247317"/>
          </a:xfrm>
          <a:prstGeom prst="rect">
            <a:avLst/>
          </a:prstGeom>
        </p:spPr>
        <p:txBody>
          <a:bodyPr wrap="square">
            <a:spAutoFit/>
          </a:bodyPr>
          <a:lstStyle/>
          <a:p>
            <a:r>
              <a:rPr lang="ru-RU" dirty="0" smtClean="0"/>
              <a:t>Если у работника обнаружены симптомы </a:t>
            </a:r>
            <a:r>
              <a:rPr lang="ru-RU" dirty="0" err="1" smtClean="0"/>
              <a:t>коронавируса</a:t>
            </a:r>
            <a:r>
              <a:rPr lang="ru-RU" dirty="0" smtClean="0"/>
              <a:t>, необходимо направить его домой для обращения за медпомощью из дома.</a:t>
            </a:r>
          </a:p>
          <a:p>
            <a:r>
              <a:rPr lang="ru-RU" dirty="0" smtClean="0"/>
              <a:t>Если работник отказывается от медпомощи и продолжает работать, работодатель не вправе его заставить уйти на больничный. Проинформируйте работника, что </a:t>
            </a:r>
            <a:r>
              <a:rPr lang="ru-RU" dirty="0" err="1" smtClean="0"/>
              <a:t>коронавирус</a:t>
            </a:r>
            <a:r>
              <a:rPr lang="ru-RU" dirty="0" smtClean="0"/>
              <a:t> внесен в перечень опасных заболеваний для окружающих и если работник заразит коллег, то его привлекут к </a:t>
            </a:r>
            <a:r>
              <a:rPr lang="ru-RU" dirty="0" smtClean="0">
                <a:hlinkClick r:id="rId4"/>
              </a:rPr>
              <a:t>ответственности</a:t>
            </a:r>
            <a:r>
              <a:rPr lang="ru-RU" dirty="0" smtClean="0"/>
              <a:t> по </a:t>
            </a:r>
            <a:r>
              <a:rPr lang="ru-RU" dirty="0" smtClean="0">
                <a:hlinkClick r:id="rId4" tooltip="[#19] "/>
              </a:rPr>
              <a:t>статье 236 Уголовного кодекса</a:t>
            </a:r>
            <a:r>
              <a:rPr lang="ru-RU" dirty="0" smtClean="0"/>
              <a:t>. Далее попробуйте договориться с работником об удаленной работе. Если это невозможно, то предложите ему оформить отпуск или полную компенсацию больничного. Зачастую сотрудники отказываются от больничного из экономических соображений – не хотят потерять в зарплате.</a:t>
            </a:r>
          </a:p>
          <a:p>
            <a:r>
              <a:rPr lang="ru-RU" dirty="0" smtClean="0"/>
              <a:t>После того как больной работник уйдет домой, обязательно проветрите все помещения, в которых он находился. Раздайте работникам спиртовые салфетки для оргтехники, чтобы протереть все поверхности, которых касался больной сотрудник.</a:t>
            </a:r>
            <a:endParaRPr lang="ru-RU" dirty="0"/>
          </a:p>
        </p:txBody>
      </p:sp>
      <p:pic>
        <p:nvPicPr>
          <p:cNvPr id="19"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0" y="-114300"/>
            <a:ext cx="9135454" cy="1394460"/>
            <a:chOff x="0" y="-26988"/>
            <a:chExt cx="9144000" cy="710652"/>
          </a:xfrm>
        </p:grpSpPr>
        <p:sp>
          <p:nvSpPr>
            <p:cNvPr id="10" name="Прямоугольник 9"/>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2" name="Text Box 5"/>
            <p:cNvSpPr txBox="1">
              <a:spLocks noChangeArrowheads="1"/>
            </p:cNvSpPr>
            <p:nvPr/>
          </p:nvSpPr>
          <p:spPr bwMode="auto">
            <a:xfrm>
              <a:off x="152543" y="-26988"/>
              <a:ext cx="8908486" cy="576263"/>
            </a:xfrm>
            <a:prstGeom prst="rect">
              <a:avLst/>
            </a:prstGeom>
            <a:noFill/>
            <a:ln w="9525">
              <a:noFill/>
              <a:miter lim="800000"/>
              <a:headEnd/>
              <a:tailEnd/>
            </a:ln>
          </p:spPr>
          <p:txBody>
            <a:bodyPr anchor="ctr"/>
            <a:lstStyle/>
            <a:p>
              <a:pPr algn="ctr"/>
              <a:r>
                <a:rPr kumimoji="0" lang="ru-RU" altLang="ru-RU" sz="2400" dirty="0" smtClean="0">
                  <a:solidFill>
                    <a:schemeClr val="bg1"/>
                  </a:solidFill>
                </a:rPr>
                <a:t>Если работник заболел </a:t>
              </a:r>
              <a:r>
                <a:rPr kumimoji="0" lang="ru-RU" altLang="ru-RU" sz="2400" dirty="0" err="1" smtClean="0">
                  <a:solidFill>
                    <a:schemeClr val="bg1"/>
                  </a:solidFill>
                </a:rPr>
                <a:t>коронавирусом</a:t>
              </a:r>
              <a:r>
                <a:rPr kumimoji="0" lang="ru-RU" altLang="ru-RU" sz="2400" dirty="0" smtClean="0">
                  <a:solidFill>
                    <a:schemeClr val="bg1"/>
                  </a:solidFill>
                </a:rPr>
                <a:t>, нужно ли расследовать это как несчастный случай или профзаболевание?</a:t>
              </a:r>
            </a:p>
          </p:txBody>
        </p:sp>
      </p:grpSp>
      <p:pic>
        <p:nvPicPr>
          <p:cNvPr id="13"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358140" y="1592580"/>
            <a:ext cx="8587740" cy="4524315"/>
          </a:xfrm>
          <a:prstGeom prst="rect">
            <a:avLst/>
          </a:prstGeom>
        </p:spPr>
        <p:txBody>
          <a:bodyPr wrap="square">
            <a:spAutoFit/>
          </a:bodyPr>
          <a:lstStyle/>
          <a:p>
            <a:r>
              <a:rPr lang="ru-RU" dirty="0" smtClean="0"/>
              <a:t>Да, если заболел медработник.</a:t>
            </a:r>
          </a:p>
          <a:p>
            <a:r>
              <a:rPr lang="ru-RU" dirty="0" smtClean="0"/>
              <a:t>Нужно расследовать как профзаболевание, если это произошло с работником </a:t>
            </a:r>
            <a:r>
              <a:rPr lang="ru-RU" dirty="0" err="1" smtClean="0"/>
              <a:t>медорганизации</a:t>
            </a:r>
            <a:r>
              <a:rPr lang="ru-RU" dirty="0" smtClean="0"/>
              <a:t>, которая оказывает помощь пациентами с подозрением на </a:t>
            </a:r>
            <a:r>
              <a:rPr lang="ru-RU" dirty="0" err="1" smtClean="0"/>
              <a:t>коронавирус</a:t>
            </a:r>
            <a:r>
              <a:rPr lang="ru-RU" dirty="0" smtClean="0"/>
              <a:t> или уже зараженных. Профзаболевание учитывается, если возникло у сотрудника при воздействии вредных производственных факторов при выполнении трудовых обязанностей, согласно </a:t>
            </a:r>
            <a:r>
              <a:rPr lang="ru-RU" dirty="0" smtClean="0">
                <a:hlinkClick r:id="rId4" tooltip="[#285] "/>
              </a:rPr>
              <a:t>пункту 2 положения о расследовании и учете профзаболеваний</a:t>
            </a:r>
            <a:r>
              <a:rPr lang="ru-RU" dirty="0" smtClean="0"/>
              <a:t>. В данном случае вредный фактор – это биологический, то есть возбудитель инфекционного заболевания. Как расследовать профзаболевание, читайте в </a:t>
            </a:r>
            <a:r>
              <a:rPr lang="ru-RU" dirty="0" smtClean="0">
                <a:hlinkClick r:id="rId4" tooltip="[#286] "/>
              </a:rPr>
              <a:t>рекомендации</a:t>
            </a:r>
            <a:r>
              <a:rPr lang="ru-RU" dirty="0" smtClean="0"/>
              <a:t>.</a:t>
            </a:r>
          </a:p>
          <a:p>
            <a:r>
              <a:rPr lang="ru-RU" dirty="0" smtClean="0"/>
              <a:t>Если заболел работник не </a:t>
            </a:r>
            <a:r>
              <a:rPr lang="ru-RU" dirty="0" err="1" smtClean="0"/>
              <a:t>медорганизации</a:t>
            </a:r>
            <a:r>
              <a:rPr lang="ru-RU" dirty="0" smtClean="0"/>
              <a:t>, то расследовать как несчастный случай не нужно. Так как заболевание вирусной инфекцией не относится к несчастному случаю и не подлежит расследованию, это указано в </a:t>
            </a:r>
            <a:r>
              <a:rPr lang="ru-RU" dirty="0" smtClean="0">
                <a:hlinkClick r:id="rId4" tooltip="[#287] "/>
              </a:rPr>
              <a:t>пункте 3 положения об особенностях расследования несчастных случаев на производстве в отдельных отраслях и организациях</a:t>
            </a:r>
            <a:r>
              <a:rPr lang="ru-RU" dirty="0" smtClean="0"/>
              <a:t>. Также это не может быть профзаболеванием, так как возбудитель инфекционного заболевания должен присутствовать в факторах на рабочем месте сотрудника. </a:t>
            </a:r>
            <a:endParaRPr lang="ru-RU" dirty="0"/>
          </a:p>
        </p:txBody>
      </p:sp>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6583"/>
            <a:ext cx="1799153" cy="30479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99060"/>
            <a:ext cx="9135454" cy="567512"/>
            <a:chOff x="0" y="0"/>
            <a:chExt cx="9144000" cy="683664"/>
          </a:xfrm>
        </p:grpSpPr>
        <p:sp>
          <p:nvSpPr>
            <p:cNvPr id="9" name="Прямоугольник 8"/>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Text Box 5"/>
            <p:cNvSpPr txBox="1">
              <a:spLocks noChangeArrowheads="1"/>
            </p:cNvSpPr>
            <p:nvPr/>
          </p:nvSpPr>
          <p:spPr bwMode="auto">
            <a:xfrm>
              <a:off x="190678" y="149195"/>
              <a:ext cx="8786452" cy="400081"/>
            </a:xfrm>
            <a:prstGeom prst="rect">
              <a:avLst/>
            </a:prstGeom>
            <a:noFill/>
            <a:ln w="9525">
              <a:noFill/>
              <a:miter lim="800000"/>
              <a:headEnd/>
              <a:tailEnd/>
            </a:ln>
          </p:spPr>
          <p:txBody>
            <a:bodyPr anchor="ctr"/>
            <a:lstStyle/>
            <a:p>
              <a:pPr algn="ctr"/>
              <a:r>
                <a:rPr kumimoji="0" lang="ru-RU" altLang="ru-RU" sz="2400" dirty="0" smtClean="0">
                  <a:solidFill>
                    <a:schemeClr val="bg1"/>
                  </a:solidFill>
                </a:rPr>
                <a:t>Как перевести работников на удаленную работу</a:t>
              </a:r>
            </a:p>
            <a:p>
              <a:pPr algn="ctr"/>
              <a:endParaRPr kumimoji="0" lang="ru-RU" altLang="ru-RU" sz="2400" dirty="0">
                <a:solidFill>
                  <a:schemeClr val="bg1"/>
                </a:solidFill>
              </a:endParaRPr>
            </a:p>
          </p:txBody>
        </p:sp>
      </p:grpSp>
      <p:pic>
        <p:nvPicPr>
          <p:cNvPr id="13"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350520" y="914401"/>
            <a:ext cx="8389620" cy="5355312"/>
          </a:xfrm>
          <a:prstGeom prst="rect">
            <a:avLst/>
          </a:prstGeom>
        </p:spPr>
        <p:txBody>
          <a:bodyPr wrap="square">
            <a:spAutoFit/>
          </a:bodyPr>
          <a:lstStyle/>
          <a:p>
            <a:r>
              <a:rPr lang="ru-RU" dirty="0" smtClean="0"/>
              <a:t>Госорганы рекомендует по возможности переводить работников на удаленную работу. Это позволит минимизировать контакты работников и сократит риск заражения работников. Чтобы перевести сотрудника на дистанционную работу, с ним нужно оформить дополнительное соглашение к трудовому договору (ст. </a:t>
            </a:r>
            <a:r>
              <a:rPr lang="ru-RU" dirty="0" smtClean="0">
                <a:hlinkClick r:id="rId4" tooltip="[#150] "/>
              </a:rPr>
              <a:t>72</a:t>
            </a:r>
            <a:r>
              <a:rPr lang="ru-RU" dirty="0" smtClean="0"/>
              <a:t>, </a:t>
            </a:r>
            <a:r>
              <a:rPr lang="ru-RU" dirty="0" smtClean="0">
                <a:hlinkClick r:id="rId4" tooltip="[#151] "/>
              </a:rPr>
              <a:t>74</a:t>
            </a:r>
            <a:r>
              <a:rPr lang="ru-RU" dirty="0" smtClean="0"/>
              <a:t> ТК).</a:t>
            </a:r>
          </a:p>
          <a:p>
            <a:endParaRPr lang="ru-RU" dirty="0" smtClean="0"/>
          </a:p>
          <a:p>
            <a:r>
              <a:rPr lang="ru-RU" dirty="0" smtClean="0"/>
              <a:t>Чтобы перевести сотрудника на </a:t>
            </a:r>
            <a:r>
              <a:rPr lang="ru-RU" dirty="0" smtClean="0">
                <a:hlinkClick r:id="rId4" tooltip="[#29] "/>
              </a:rPr>
              <a:t>дистанционную работу</a:t>
            </a:r>
            <a:r>
              <a:rPr lang="ru-RU" dirty="0" smtClean="0"/>
              <a:t>, оформите дополнительное соглашение к трудовому договору (ст. </a:t>
            </a:r>
            <a:r>
              <a:rPr lang="ru-RU" dirty="0" smtClean="0">
                <a:hlinkClick r:id="rId4" tooltip="[#3] "/>
              </a:rPr>
              <a:t>72</a:t>
            </a:r>
            <a:r>
              <a:rPr lang="ru-RU" dirty="0" smtClean="0"/>
              <a:t>, </a:t>
            </a:r>
            <a:r>
              <a:rPr lang="ru-RU" dirty="0" smtClean="0">
                <a:hlinkClick r:id="rId4" tooltip="[#4] "/>
              </a:rPr>
              <a:t>74</a:t>
            </a:r>
            <a:r>
              <a:rPr lang="ru-RU" dirty="0" smtClean="0"/>
              <a:t> ТК). Расторгать трудовой договор и заключать новый не нужно.</a:t>
            </a:r>
          </a:p>
          <a:p>
            <a:r>
              <a:rPr lang="ru-RU" dirty="0" smtClean="0"/>
              <a:t>Чтобы облегчить расследование возможных несчастных случаев, укажите в дополнительном соглашении к трудовому договору о дистанционной работе пункты о рабочем графике и условиях организации охраны труда. Так как работник на </a:t>
            </a:r>
            <a:r>
              <a:rPr lang="ru-RU" dirty="0" err="1" smtClean="0"/>
              <a:t>удаленке</a:t>
            </a:r>
            <a:r>
              <a:rPr lang="ru-RU" dirty="0" smtClean="0"/>
              <a:t> самостоятельно определяет свой рабочий режим, если иное не указано в трудовом договоре (</a:t>
            </a:r>
            <a:r>
              <a:rPr lang="ru-RU" dirty="0" smtClean="0">
                <a:hlinkClick r:id="rId4" tooltip="[#6] "/>
              </a:rPr>
              <a:t>ч. 1 ст. 312.4 ТК</a:t>
            </a:r>
            <a:r>
              <a:rPr lang="ru-RU" dirty="0" smtClean="0"/>
              <a:t>).</a:t>
            </a:r>
          </a:p>
          <a:p>
            <a:r>
              <a:rPr lang="ru-RU" dirty="0" smtClean="0"/>
              <a:t>Также укажите в соглашении, что дистанционные сотрудники должны самостоятельно заботиться о своем здоровье и безопасных условиях труда. Это позволит при расследовании несчастного случая подтвердить, что работник пригоден к выполнению функций по его должности.</a:t>
            </a:r>
          </a:p>
          <a:p>
            <a:endParaRPr lang="ru-RU" dirty="0"/>
          </a:p>
        </p:txBody>
      </p:sp>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2527" y="6396583"/>
            <a:ext cx="1799153" cy="3047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2" name="object 9"/>
          <p:cNvSpPr txBox="1">
            <a:spLocks noChangeArrowheads="1"/>
          </p:cNvSpPr>
          <p:nvPr/>
        </p:nvSpPr>
        <p:spPr bwMode="auto">
          <a:xfrm>
            <a:off x="7843838" y="1344613"/>
            <a:ext cx="571500" cy="330200"/>
          </a:xfrm>
          <a:prstGeom prst="rect">
            <a:avLst/>
          </a:prstGeom>
          <a:noFill/>
          <a:ln w="9525">
            <a:noFill/>
            <a:miter lim="800000"/>
            <a:headEnd/>
            <a:tailEnd/>
          </a:ln>
        </p:spPr>
        <p:txBody>
          <a:bodyPr lIns="0" tIns="0" rIns="0" bIns="0"/>
          <a:lstStyle/>
          <a:p>
            <a:pPr marL="12700">
              <a:lnSpc>
                <a:spcPts val="2550"/>
              </a:lnSpc>
              <a:spcBef>
                <a:spcPts val="125"/>
              </a:spcBef>
            </a:pPr>
            <a:endParaRPr lang="ru-RU" sz="2400">
              <a:solidFill>
                <a:srgbClr val="666666"/>
              </a:solidFill>
            </a:endParaRPr>
          </a:p>
        </p:txBody>
      </p:sp>
      <p:pic>
        <p:nvPicPr>
          <p:cNvPr id="33"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3120" y="6603077"/>
            <a:ext cx="1751102" cy="25492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5740" y="6565725"/>
            <a:ext cx="1063382" cy="292275"/>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Группа 31"/>
          <p:cNvGrpSpPr/>
          <p:nvPr/>
        </p:nvGrpSpPr>
        <p:grpSpPr>
          <a:xfrm>
            <a:off x="0" y="99060"/>
            <a:ext cx="9135454" cy="567512"/>
            <a:chOff x="0" y="0"/>
            <a:chExt cx="9144000" cy="683664"/>
          </a:xfrm>
        </p:grpSpPr>
        <p:sp>
          <p:nvSpPr>
            <p:cNvPr id="35" name="Прямоугольник 34"/>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37" name="Text Box 5"/>
            <p:cNvSpPr txBox="1">
              <a:spLocks noChangeArrowheads="1"/>
            </p:cNvSpPr>
            <p:nvPr/>
          </p:nvSpPr>
          <p:spPr bwMode="auto">
            <a:xfrm>
              <a:off x="190678" y="149195"/>
              <a:ext cx="8786452" cy="400081"/>
            </a:xfrm>
            <a:prstGeom prst="rect">
              <a:avLst/>
            </a:prstGeom>
            <a:noFill/>
            <a:ln w="9525">
              <a:noFill/>
              <a:miter lim="800000"/>
              <a:headEnd/>
              <a:tailEnd/>
            </a:ln>
          </p:spPr>
          <p:txBody>
            <a:bodyPr anchor="ctr"/>
            <a:lstStyle/>
            <a:p>
              <a:pPr algn="ctr"/>
              <a:r>
                <a:rPr kumimoji="0" lang="ru-RU" altLang="ru-RU" sz="2400" dirty="0" smtClean="0">
                  <a:solidFill>
                    <a:schemeClr val="bg1"/>
                  </a:solidFill>
                </a:rPr>
                <a:t>Как перевести работников на удаленную работу</a:t>
              </a:r>
            </a:p>
            <a:p>
              <a:pPr algn="ctr"/>
              <a:endParaRPr kumimoji="0" lang="ru-RU" altLang="ru-RU" sz="2400" dirty="0">
                <a:solidFill>
                  <a:schemeClr val="bg1"/>
                </a:solidFill>
              </a:endParaRPr>
            </a:p>
          </p:txBody>
        </p:sp>
      </p:grpSp>
      <p:sp>
        <p:nvSpPr>
          <p:cNvPr id="38" name="Прямоугольник 37"/>
          <p:cNvSpPr/>
          <p:nvPr/>
        </p:nvSpPr>
        <p:spPr>
          <a:xfrm>
            <a:off x="228600" y="891541"/>
            <a:ext cx="8740140" cy="6186309"/>
          </a:xfrm>
          <a:prstGeom prst="rect">
            <a:avLst/>
          </a:prstGeom>
        </p:spPr>
        <p:txBody>
          <a:bodyPr wrap="square">
            <a:spAutoFit/>
          </a:bodyPr>
          <a:lstStyle/>
          <a:p>
            <a:r>
              <a:rPr lang="ru-RU" dirty="0" smtClean="0"/>
              <a:t>Если работодатель перевел сотрудников на удаленную работу, но не оформил этого, ему грозит административная ответственность по </a:t>
            </a:r>
            <a:r>
              <a:rPr lang="ru-RU" dirty="0" smtClean="0">
                <a:hlinkClick r:id="rId4" tooltip="[#2] "/>
              </a:rPr>
              <a:t>статье 5.27 </a:t>
            </a:r>
            <a:r>
              <a:rPr lang="ru-RU" dirty="0" err="1" smtClean="0">
                <a:hlinkClick r:id="rId4" tooltip="[#2] "/>
              </a:rPr>
              <a:t>КоАП</a:t>
            </a:r>
            <a:r>
              <a:rPr lang="ru-RU" dirty="0" smtClean="0"/>
              <a:t> за нарушение процедуры перевода на дистанционную работу. По этой статье грозит штраф для организаций до 50 тыс. руб., для должностных лиц и ИП – до 5 тыс. руб.</a:t>
            </a:r>
          </a:p>
          <a:p>
            <a:endParaRPr lang="ru-RU" dirty="0" smtClean="0"/>
          </a:p>
          <a:p>
            <a:r>
              <a:rPr lang="ru-RU" b="1" dirty="0" smtClean="0">
                <a:solidFill>
                  <a:srgbClr val="FF0000"/>
                </a:solidFill>
              </a:rPr>
              <a:t>Какие процедуры по охране труда нужно провести при переводе сотрудников на </a:t>
            </a:r>
            <a:r>
              <a:rPr lang="ru-RU" b="1" dirty="0" err="1" smtClean="0">
                <a:solidFill>
                  <a:srgbClr val="FF0000"/>
                </a:solidFill>
              </a:rPr>
              <a:t>удаленку</a:t>
            </a:r>
            <a:r>
              <a:rPr lang="ru-RU" b="1" dirty="0" smtClean="0">
                <a:solidFill>
                  <a:srgbClr val="FF0000"/>
                </a:solidFill>
              </a:rPr>
              <a:t>?</a:t>
            </a:r>
          </a:p>
          <a:p>
            <a:r>
              <a:rPr lang="ru-RU" sz="1200" dirty="0" smtClean="0"/>
              <a:t>При переводе на </a:t>
            </a:r>
            <a:r>
              <a:rPr lang="ru-RU" sz="1200" dirty="0" err="1" smtClean="0"/>
              <a:t>удаленку</a:t>
            </a:r>
            <a:r>
              <a:rPr lang="ru-RU" sz="1200" dirty="0" smtClean="0"/>
              <a:t> нужно проинструктировать работников, как использовать оборудование и программно-технические средства, которые выдал или рекомендовал работодатель. Если в трудовом договоре работника или ЛНА организации прописаны дополнительные процедуры по охране труда для дистанционных работников, например, инструктажи, медосмотры и т. п., проведите эти процедуры.</a:t>
            </a:r>
          </a:p>
          <a:p>
            <a:r>
              <a:rPr lang="ru-RU" sz="1200" dirty="0" smtClean="0"/>
              <a:t>Если работодатель оборудование и программно-технические средства работникам не выдавал, то проводить инструктаж не нужно. Также не нужно проводить медосмотры, инструктажи и обучение охране труда, СОУТ и другие мероприятия по охране труда. </a:t>
            </a:r>
          </a:p>
          <a:p>
            <a:endParaRPr lang="ru-RU" sz="1200" dirty="0" smtClean="0"/>
          </a:p>
          <a:p>
            <a:r>
              <a:rPr lang="ru-RU" sz="1200" dirty="0" smtClean="0"/>
              <a:t>Так как для дистанционных работников нужно выполнять только четыре обязанности по охране труда:</a:t>
            </a:r>
          </a:p>
          <a:p>
            <a:pPr>
              <a:buFont typeface="Arial" pitchFamily="34" charset="0"/>
              <a:buChar char="•"/>
            </a:pPr>
            <a:r>
              <a:rPr lang="ru-RU" sz="1200" dirty="0" smtClean="0"/>
              <a:t> ознакомить дистанционного работника с требованиями охраны труда при работе с оборудованием и средствами, которые работодатель рекомендовал или выдал для работы (</a:t>
            </a:r>
            <a:r>
              <a:rPr lang="ru-RU" sz="1200" dirty="0" smtClean="0">
                <a:hlinkClick r:id="rId4" tooltip="[#7] "/>
              </a:rPr>
              <a:t>ч. 2 ст. 312.3 ТК</a:t>
            </a:r>
            <a:r>
              <a:rPr lang="ru-RU" sz="1200" dirty="0" smtClean="0"/>
              <a:t>);</a:t>
            </a:r>
          </a:p>
          <a:p>
            <a:pPr>
              <a:buFont typeface="Arial" pitchFamily="34" charset="0"/>
              <a:buChar char="•"/>
            </a:pPr>
            <a:r>
              <a:rPr lang="ru-RU" sz="1200" dirty="0" smtClean="0"/>
              <a:t> расследовать и вести учет несчастных случаев и профессиональных заболеваний (</a:t>
            </a:r>
            <a:r>
              <a:rPr lang="ru-RU" sz="1200" dirty="0" err="1" smtClean="0">
                <a:hlinkClick r:id="rId4" tooltip="[#8] "/>
              </a:rPr>
              <a:t>абз</a:t>
            </a:r>
            <a:r>
              <a:rPr lang="ru-RU" sz="1200" dirty="0" smtClean="0">
                <a:hlinkClick r:id="rId4" tooltip="[#8] "/>
              </a:rPr>
              <a:t>. 17 ч. 2 ст. 212 ТК</a:t>
            </a:r>
            <a:r>
              <a:rPr lang="ru-RU" sz="1200" dirty="0" smtClean="0"/>
              <a:t>);</a:t>
            </a:r>
          </a:p>
          <a:p>
            <a:pPr>
              <a:buFont typeface="Arial" pitchFamily="34" charset="0"/>
              <a:buChar char="•"/>
            </a:pPr>
            <a:r>
              <a:rPr lang="ru-RU" sz="1200" dirty="0" smtClean="0"/>
              <a:t> выполнять предписания ГИТ и рассматривать представления органов общественного контроля (</a:t>
            </a:r>
            <a:r>
              <a:rPr lang="ru-RU" sz="1200" dirty="0" err="1" smtClean="0">
                <a:hlinkClick r:id="rId4" tooltip="[#9] "/>
              </a:rPr>
              <a:t>абз</a:t>
            </a:r>
            <a:r>
              <a:rPr lang="ru-RU" sz="1200" dirty="0" smtClean="0">
                <a:hlinkClick r:id="rId4" tooltip="[#9] "/>
              </a:rPr>
              <a:t>. 20 ч. 2 ст. 212 ТК</a:t>
            </a:r>
            <a:r>
              <a:rPr lang="ru-RU" sz="1200" dirty="0" smtClean="0"/>
              <a:t>);</a:t>
            </a:r>
          </a:p>
          <a:p>
            <a:pPr>
              <a:buFont typeface="Arial" pitchFamily="34" charset="0"/>
              <a:buChar char="•"/>
            </a:pPr>
            <a:r>
              <a:rPr lang="ru-RU" sz="1200" dirty="0" smtClean="0"/>
              <a:t> обеспечивать обязательное социальное страхование (</a:t>
            </a:r>
            <a:r>
              <a:rPr lang="ru-RU" sz="1200" dirty="0" err="1" smtClean="0">
                <a:hlinkClick r:id="rId4" tooltip="[#10] "/>
              </a:rPr>
              <a:t>абз</a:t>
            </a:r>
            <a:r>
              <a:rPr lang="ru-RU" sz="1200" dirty="0" smtClean="0">
                <a:hlinkClick r:id="rId4" tooltip="[#10] "/>
              </a:rPr>
              <a:t>. 21 ч. 2 ст. 212 ТК</a:t>
            </a:r>
            <a:r>
              <a:rPr lang="ru-RU" sz="1200" dirty="0" smtClean="0"/>
              <a:t>).</a:t>
            </a:r>
          </a:p>
          <a:p>
            <a:endParaRPr lang="ru-RU" sz="1200" dirty="0" smtClean="0"/>
          </a:p>
          <a:p>
            <a:r>
              <a:rPr lang="ru-RU" sz="1200" dirty="0" smtClean="0"/>
              <a:t>Других обязанностей по охране труда в отношении дистанционных работников у работодателя нет, если иное не предусмотрено трудовым договором или локальными нормативными актами организации (ст. </a:t>
            </a:r>
            <a:r>
              <a:rPr lang="ru-RU" sz="1200" dirty="0" smtClean="0">
                <a:hlinkClick r:id="rId4" tooltip="[#11] "/>
              </a:rPr>
              <a:t>8</a:t>
            </a:r>
            <a:r>
              <a:rPr lang="ru-RU" sz="1200" dirty="0" smtClean="0"/>
              <a:t>, </a:t>
            </a:r>
            <a:r>
              <a:rPr lang="ru-RU" sz="1200" dirty="0" smtClean="0">
                <a:hlinkClick r:id="rId4" tooltip="[#12] "/>
              </a:rPr>
              <a:t>9</a:t>
            </a:r>
            <a:r>
              <a:rPr lang="ru-RU" sz="1200" dirty="0" smtClean="0"/>
              <a:t>, </a:t>
            </a:r>
            <a:r>
              <a:rPr lang="ru-RU" sz="1200" dirty="0" smtClean="0">
                <a:hlinkClick r:id="rId4" tooltip="[#13] "/>
              </a:rPr>
              <a:t>22</a:t>
            </a:r>
            <a:r>
              <a:rPr lang="ru-RU" sz="1200" dirty="0" smtClean="0"/>
              <a:t>, </a:t>
            </a:r>
            <a:r>
              <a:rPr lang="ru-RU" sz="1200" dirty="0" smtClean="0">
                <a:hlinkClick r:id="rId4" tooltip="[#14] "/>
              </a:rPr>
              <a:t>212</a:t>
            </a:r>
            <a:r>
              <a:rPr lang="ru-RU" sz="1200" dirty="0" smtClean="0"/>
              <a:t>, </a:t>
            </a:r>
            <a:r>
              <a:rPr lang="ru-RU" sz="1200" dirty="0" smtClean="0">
                <a:hlinkClick r:id="rId4" tooltip="[#15] "/>
              </a:rPr>
              <a:t>312.3</a:t>
            </a:r>
            <a:r>
              <a:rPr lang="ru-RU" sz="1200" dirty="0" smtClean="0"/>
              <a:t> ТК).</a:t>
            </a:r>
          </a:p>
          <a:p>
            <a:endParaRPr lang="ru-RU" b="1" dirty="0" smtClean="0">
              <a:solidFill>
                <a:srgbClr val="FF0000"/>
              </a:solidFill>
            </a:endParaRPr>
          </a:p>
          <a:p>
            <a:endParaRPr lang="ru-RU"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2449" y="6565725"/>
            <a:ext cx="1799153" cy="30479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17092"/>
            <a:ext cx="9135454" cy="1091512"/>
            <a:chOff x="0" y="-26988"/>
            <a:chExt cx="9144000" cy="710652"/>
          </a:xfrm>
        </p:grpSpPr>
        <p:sp>
          <p:nvSpPr>
            <p:cNvPr id="9" name="Прямоугольник 8"/>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Text Box 5"/>
            <p:cNvSpPr txBox="1">
              <a:spLocks noChangeArrowheads="1"/>
            </p:cNvSpPr>
            <p:nvPr/>
          </p:nvSpPr>
          <p:spPr bwMode="auto">
            <a:xfrm>
              <a:off x="244068" y="-26988"/>
              <a:ext cx="8694926" cy="576263"/>
            </a:xfrm>
            <a:prstGeom prst="rect">
              <a:avLst/>
            </a:prstGeom>
            <a:noFill/>
            <a:ln w="9525">
              <a:noFill/>
              <a:miter lim="800000"/>
              <a:headEnd/>
              <a:tailEnd/>
            </a:ln>
          </p:spPr>
          <p:txBody>
            <a:bodyPr anchor="ctr"/>
            <a:lstStyle/>
            <a:p>
              <a:pPr algn="ctr"/>
              <a:r>
                <a:rPr kumimoji="0" lang="ru-RU" altLang="ru-RU" sz="2400" dirty="0" smtClean="0">
                  <a:solidFill>
                    <a:schemeClr val="bg1"/>
                  </a:solidFill>
                </a:rPr>
                <a:t>Что нужно сделать специалисту по охране труда при прекращении удаленной работы</a:t>
              </a:r>
            </a:p>
          </p:txBody>
        </p:sp>
      </p:grpSp>
      <p:pic>
        <p:nvPicPr>
          <p:cNvPr id="13"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26720" y="1295400"/>
            <a:ext cx="8321040" cy="3139321"/>
          </a:xfrm>
          <a:prstGeom prst="rect">
            <a:avLst/>
          </a:prstGeom>
        </p:spPr>
        <p:txBody>
          <a:bodyPr wrap="square">
            <a:spAutoFit/>
          </a:bodyPr>
          <a:lstStyle/>
          <a:p>
            <a:r>
              <a:rPr lang="ru-RU" dirty="0" smtClean="0"/>
              <a:t>После прекращения удаленной работы проведите с сотрудником </a:t>
            </a:r>
            <a:r>
              <a:rPr lang="ru-RU" dirty="0" smtClean="0">
                <a:hlinkClick r:id="rId4" tooltip="[#35] "/>
              </a:rPr>
              <a:t>внеплановый инструктаж</a:t>
            </a:r>
            <a:r>
              <a:rPr lang="ru-RU" dirty="0" smtClean="0"/>
              <a:t> (</a:t>
            </a:r>
            <a:r>
              <a:rPr lang="ru-RU" dirty="0" smtClean="0">
                <a:hlinkClick r:id="rId4" tooltip="[#36] "/>
              </a:rPr>
              <a:t>п. 2.1.6 Порядка от </a:t>
            </a:r>
            <a:r>
              <a:rPr lang="ru-RU" dirty="0" err="1" smtClean="0">
                <a:hlinkClick r:id="rId4" tooltip="[#36] "/>
              </a:rPr>
              <a:t>от</a:t>
            </a:r>
            <a:r>
              <a:rPr lang="ru-RU" dirty="0" smtClean="0">
                <a:hlinkClick r:id="rId4" tooltip="[#36] "/>
              </a:rPr>
              <a:t> 13.01.2003 № 1/29</a:t>
            </a:r>
            <a:r>
              <a:rPr lang="ru-RU" dirty="0" smtClean="0"/>
              <a:t>).</a:t>
            </a:r>
          </a:p>
          <a:p>
            <a:endParaRPr lang="ru-RU" dirty="0" smtClean="0"/>
          </a:p>
          <a:p>
            <a:r>
              <a:rPr lang="ru-RU" dirty="0" smtClean="0"/>
              <a:t>Если подошел срок, проведите очередное обучение по охране труда. Также проведите очередной медосмотр, если подошел срок и сотрудник подпадает под один из пунктов </a:t>
            </a:r>
            <a:r>
              <a:rPr lang="ru-RU" dirty="0" smtClean="0">
                <a:hlinkClick r:id="rId4" tooltip="[#20] "/>
              </a:rPr>
              <a:t>приказа </a:t>
            </a:r>
            <a:r>
              <a:rPr lang="ru-RU" dirty="0" err="1" smtClean="0">
                <a:hlinkClick r:id="rId4" tooltip="[#20] "/>
              </a:rPr>
              <a:t>Минздравсоцразвития</a:t>
            </a:r>
            <a:r>
              <a:rPr lang="ru-RU" dirty="0" smtClean="0">
                <a:hlinkClick r:id="rId4" tooltip="[#20] "/>
              </a:rPr>
              <a:t> № 302н</a:t>
            </a:r>
            <a:r>
              <a:rPr lang="ru-RU" dirty="0" smtClean="0"/>
              <a:t>.</a:t>
            </a:r>
          </a:p>
          <a:p>
            <a:endParaRPr lang="ru-RU" dirty="0" smtClean="0"/>
          </a:p>
          <a:p>
            <a:r>
              <a:rPr lang="ru-RU" dirty="0" smtClean="0"/>
              <a:t>Специальную оценку условий труда проводить не нужно, если рабочее место было оценено ранее.</a:t>
            </a:r>
          </a:p>
          <a:p>
            <a:endParaRPr lang="ru-RU" dirty="0" smtClean="0"/>
          </a:p>
          <a:p>
            <a:r>
              <a:rPr lang="ru-RU" dirty="0" smtClean="0"/>
              <a:t>Такой вывод следует из статей </a:t>
            </a:r>
            <a:r>
              <a:rPr lang="ru-RU" dirty="0" smtClean="0">
                <a:hlinkClick r:id="rId4" tooltip="[#21] "/>
              </a:rPr>
              <a:t>212</a:t>
            </a:r>
            <a:r>
              <a:rPr lang="ru-RU" dirty="0" smtClean="0"/>
              <a:t>, </a:t>
            </a:r>
            <a:r>
              <a:rPr lang="ru-RU" dirty="0" smtClean="0">
                <a:hlinkClick r:id="rId4" tooltip="[#22] "/>
              </a:rPr>
              <a:t>213</a:t>
            </a:r>
            <a:r>
              <a:rPr lang="ru-RU" dirty="0" smtClean="0"/>
              <a:t> и </a:t>
            </a:r>
            <a:r>
              <a:rPr lang="ru-RU" dirty="0" smtClean="0">
                <a:hlinkClick r:id="rId4" tooltip="[#23] "/>
              </a:rPr>
              <a:t>225</a:t>
            </a:r>
            <a:r>
              <a:rPr lang="ru-RU" dirty="0" smtClean="0"/>
              <a:t> Трудового кодекса.</a:t>
            </a:r>
            <a:endParaRPr lang="ru-RU" dirty="0"/>
          </a:p>
        </p:txBody>
      </p:sp>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6583"/>
            <a:ext cx="1799153" cy="30479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17092"/>
            <a:ext cx="9135454" cy="1297252"/>
            <a:chOff x="0" y="-26988"/>
            <a:chExt cx="9144000" cy="710652"/>
          </a:xfrm>
        </p:grpSpPr>
        <p:sp>
          <p:nvSpPr>
            <p:cNvPr id="9" name="Прямоугольник 8"/>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Text Box 5"/>
            <p:cNvSpPr txBox="1">
              <a:spLocks noChangeArrowheads="1"/>
            </p:cNvSpPr>
            <p:nvPr/>
          </p:nvSpPr>
          <p:spPr bwMode="auto">
            <a:xfrm>
              <a:off x="152543" y="-26988"/>
              <a:ext cx="8877977" cy="576263"/>
            </a:xfrm>
            <a:prstGeom prst="rect">
              <a:avLst/>
            </a:prstGeom>
            <a:noFill/>
            <a:ln w="9525">
              <a:noFill/>
              <a:miter lim="800000"/>
              <a:headEnd/>
              <a:tailEnd/>
            </a:ln>
          </p:spPr>
          <p:txBody>
            <a:bodyPr anchor="ctr"/>
            <a:lstStyle/>
            <a:p>
              <a:pPr algn="ctr"/>
              <a:r>
                <a:rPr kumimoji="0" lang="ru-RU" altLang="ru-RU" sz="2400" dirty="0" smtClean="0">
                  <a:solidFill>
                    <a:schemeClr val="bg1"/>
                  </a:solidFill>
                </a:rPr>
                <a:t>Какая ответственность грозит, если не выполнить требования по профилактике </a:t>
              </a:r>
              <a:r>
                <a:rPr kumimoji="0" lang="ru-RU" altLang="ru-RU" sz="2400" dirty="0" err="1" smtClean="0">
                  <a:solidFill>
                    <a:schemeClr val="bg1"/>
                  </a:solidFill>
                </a:rPr>
                <a:t>коронавируса</a:t>
              </a:r>
              <a:endParaRPr kumimoji="0" lang="ru-RU" altLang="ru-RU" sz="2400" dirty="0" smtClean="0">
                <a:solidFill>
                  <a:schemeClr val="bg1"/>
                </a:solidFill>
              </a:endParaRPr>
            </a:p>
            <a:p>
              <a:pPr algn="ctr"/>
              <a:endParaRPr kumimoji="0" lang="ru-RU" altLang="ru-RU" sz="2400" dirty="0">
                <a:solidFill>
                  <a:schemeClr val="bg1"/>
                </a:solidFill>
              </a:endParaRPr>
            </a:p>
          </p:txBody>
        </p:sp>
      </p:grpSp>
      <p:pic>
        <p:nvPicPr>
          <p:cNvPr id="13"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259080" y="1394458"/>
            <a:ext cx="8648700" cy="5016758"/>
          </a:xfrm>
          <a:prstGeom prst="rect">
            <a:avLst/>
          </a:prstGeom>
        </p:spPr>
        <p:txBody>
          <a:bodyPr wrap="square">
            <a:spAutoFit/>
          </a:bodyPr>
          <a:lstStyle/>
          <a:p>
            <a:r>
              <a:rPr lang="ru-RU" sz="1000" dirty="0" smtClean="0"/>
              <a:t>Если не выполнять требования санитарно-эпидемиологических правил по профилактике </a:t>
            </a:r>
            <a:r>
              <a:rPr lang="ru-RU" sz="1000" dirty="0" err="1" smtClean="0"/>
              <a:t>коронавируса</a:t>
            </a:r>
            <a:r>
              <a:rPr lang="ru-RU" sz="1000" dirty="0" smtClean="0"/>
              <a:t>, например, постановления главного санитарного врача или предписания, которое выдал организации санитарный инспектор, то виновного могут привлечь к административной или уголовной ответственности. Вид и тяжесть наказания зависит от того, кто совершил нарушение и пострадал ли кто в результате.</a:t>
            </a:r>
          </a:p>
          <a:p>
            <a:r>
              <a:rPr lang="ru-RU" sz="1000" dirty="0" smtClean="0"/>
              <a:t>Минимальное наказание грозит, если никто не пострадал. В этом случае грозит штраф (</a:t>
            </a:r>
            <a:r>
              <a:rPr lang="ru-RU" sz="1000" dirty="0" smtClean="0">
                <a:hlinkClick r:id="rId4" tooltip="[#260] "/>
              </a:rPr>
              <a:t>ч. 2 ст. 6.3 </a:t>
            </a:r>
            <a:r>
              <a:rPr lang="ru-RU" sz="1000" dirty="0" err="1" smtClean="0">
                <a:hlinkClick r:id="rId4" tooltip="[#260] "/>
              </a:rPr>
              <a:t>КоАП</a:t>
            </a:r>
            <a:r>
              <a:rPr lang="ru-RU" sz="1000" dirty="0" smtClean="0"/>
              <a:t>):</a:t>
            </a:r>
          </a:p>
          <a:p>
            <a:pPr>
              <a:buFont typeface="Arial" pitchFamily="34" charset="0"/>
              <a:buChar char="•"/>
            </a:pPr>
            <a:r>
              <a:rPr lang="ru-RU" sz="1000" dirty="0" smtClean="0"/>
              <a:t> от 15 000 до 40 000 руб. – для обычных граждан. Например, на столько могут оштрафовать работника, который вернулся из-за границы и не соблюдает режим самоизоляции (</a:t>
            </a:r>
            <a:r>
              <a:rPr lang="ru-RU" sz="1000" dirty="0" smtClean="0">
                <a:hlinkClick r:id="rId4" tooltip="[#237] "/>
              </a:rPr>
              <a:t>п. 2.3 постановления главного санитарного врача от 18.03.2020 № 7</a:t>
            </a:r>
            <a:r>
              <a:rPr lang="ru-RU" sz="1000" dirty="0" smtClean="0"/>
              <a:t>);</a:t>
            </a:r>
          </a:p>
          <a:p>
            <a:pPr>
              <a:buFont typeface="Arial" pitchFamily="34" charset="0"/>
              <a:buChar char="•"/>
            </a:pPr>
            <a:r>
              <a:rPr lang="ru-RU" sz="1000" dirty="0" smtClean="0"/>
              <a:t> от 50 000 до 150 000 руб. – для должностных лиц организации или индивидуальных предпринимателей. Индивидуальному предпринимателю дополнительно грозит приостановление деятельности до 90 суток. Например, этот штраф грозит руководителю организации, где не дезинфицируют контактные поверхности во всех помещениях в течение дня (</a:t>
            </a:r>
            <a:r>
              <a:rPr lang="ru-RU" sz="1000" dirty="0" smtClean="0">
                <a:hlinkClick r:id="rId4" tooltip="[#238] "/>
              </a:rPr>
              <a:t>п. 1.3 постановления главного санитарного врача от 13.03.2020 № 6</a:t>
            </a:r>
            <a:r>
              <a:rPr lang="ru-RU" sz="1000" dirty="0" smtClean="0"/>
              <a:t>);</a:t>
            </a:r>
          </a:p>
          <a:p>
            <a:pPr>
              <a:buFont typeface="Arial" pitchFamily="34" charset="0"/>
              <a:buChar char="•"/>
            </a:pPr>
            <a:r>
              <a:rPr lang="ru-RU" sz="1000" dirty="0" smtClean="0"/>
              <a:t> от 200 000 до 500 000 руб. либо приостановление деятельности до 90 суток для организаций.</a:t>
            </a:r>
          </a:p>
          <a:p>
            <a:endParaRPr lang="ru-RU" sz="1000" dirty="0" smtClean="0"/>
          </a:p>
          <a:p>
            <a:r>
              <a:rPr lang="ru-RU" sz="1000" dirty="0" smtClean="0"/>
              <a:t>Выше наказание, если в результате нарушения пострадал или погиб человек, но нет состава уголовного преступления (</a:t>
            </a:r>
            <a:r>
              <a:rPr lang="ru-RU" sz="1000" dirty="0" smtClean="0">
                <a:hlinkClick r:id="rId4" tooltip="[#261] "/>
              </a:rPr>
              <a:t>ч. 3 ст. 6.3 </a:t>
            </a:r>
            <a:r>
              <a:rPr lang="ru-RU" sz="1000" dirty="0" err="1" smtClean="0">
                <a:hlinkClick r:id="rId4" tooltip="[#261] "/>
              </a:rPr>
              <a:t>КоАП</a:t>
            </a:r>
            <a:r>
              <a:rPr lang="ru-RU" sz="1000" dirty="0" smtClean="0"/>
              <a:t>):</a:t>
            </a:r>
          </a:p>
          <a:p>
            <a:pPr>
              <a:buFont typeface="Arial" pitchFamily="34" charset="0"/>
              <a:buChar char="•"/>
            </a:pPr>
            <a:r>
              <a:rPr lang="ru-RU" sz="1000" dirty="0" smtClean="0"/>
              <a:t> от 150 000 до 300 000 руб. – штраф для обычных граждан;</a:t>
            </a:r>
          </a:p>
          <a:p>
            <a:pPr>
              <a:buFont typeface="Arial" pitchFamily="34" charset="0"/>
              <a:buChar char="•"/>
            </a:pPr>
            <a:r>
              <a:rPr lang="ru-RU" sz="1000" dirty="0" smtClean="0"/>
              <a:t> от 150 000 до 300 000 руб. – штраф либо дисквалификация от одного года до трех лет  для должностных лиц организации;</a:t>
            </a:r>
          </a:p>
          <a:p>
            <a:pPr>
              <a:buFont typeface="Arial" pitchFamily="34" charset="0"/>
              <a:buChar char="•"/>
            </a:pPr>
            <a:r>
              <a:rPr lang="ru-RU" sz="1000" dirty="0" smtClean="0"/>
              <a:t> от 500 000 до 1 000 000 руб. – штраф либо приостановление деятельности до 90 суток для индивидуальных предпринимателей;</a:t>
            </a:r>
          </a:p>
          <a:p>
            <a:pPr>
              <a:buFont typeface="Arial" pitchFamily="34" charset="0"/>
              <a:buChar char="•"/>
            </a:pPr>
            <a:r>
              <a:rPr lang="ru-RU" sz="1000" dirty="0" smtClean="0"/>
              <a:t> от 500 000 до 1 000 000 руб. – штраф либо приостановление деятельности до 90 суток для организаций.</a:t>
            </a:r>
          </a:p>
          <a:p>
            <a:r>
              <a:rPr lang="ru-RU" sz="1000" dirty="0" smtClean="0"/>
              <a:t>Если в результате нарушения произошло массовое заболевание либо возникла угроза такого заболевания, то уже грозит уголовная ответственность. Виновному грозит одно из наказаний (</a:t>
            </a:r>
            <a:r>
              <a:rPr lang="ru-RU" sz="1000" dirty="0" smtClean="0">
                <a:hlinkClick r:id="rId4" tooltip="[#262] "/>
              </a:rPr>
              <a:t>ч. 1 ст. 236 УК</a:t>
            </a:r>
            <a:r>
              <a:rPr lang="ru-RU" sz="1000" dirty="0" smtClean="0"/>
              <a:t>):</a:t>
            </a:r>
          </a:p>
          <a:p>
            <a:pPr>
              <a:buFont typeface="Arial" pitchFamily="34" charset="0"/>
              <a:buChar char="•"/>
            </a:pPr>
            <a:r>
              <a:rPr lang="ru-RU" sz="1000" dirty="0" smtClean="0"/>
              <a:t> штраф от 500 000 до 700 000 руб. либо в размере зарплаты виновного от одного года до 18 месяцев;</a:t>
            </a:r>
          </a:p>
          <a:p>
            <a:pPr>
              <a:buFont typeface="Arial" pitchFamily="34" charset="0"/>
              <a:buChar char="•"/>
            </a:pPr>
            <a:r>
              <a:rPr lang="ru-RU" sz="1000" dirty="0" smtClean="0"/>
              <a:t> лишение права заниматься определенной деятельностью или занимать определенную должность на срок от одного года до трех лет;</a:t>
            </a:r>
          </a:p>
          <a:p>
            <a:pPr>
              <a:buFont typeface="Arial" pitchFamily="34" charset="0"/>
              <a:buChar char="•"/>
            </a:pPr>
            <a:r>
              <a:rPr lang="ru-RU" sz="1000" dirty="0" smtClean="0"/>
              <a:t> ограничение свободы до двух лет;</a:t>
            </a:r>
          </a:p>
          <a:p>
            <a:pPr>
              <a:buFont typeface="Arial" pitchFamily="34" charset="0"/>
              <a:buChar char="•"/>
            </a:pPr>
            <a:r>
              <a:rPr lang="ru-RU" sz="1000" dirty="0" smtClean="0"/>
              <a:t> принудительные работы до двух лет;</a:t>
            </a:r>
          </a:p>
          <a:p>
            <a:pPr>
              <a:buFont typeface="Arial" pitchFamily="34" charset="0"/>
              <a:buChar char="•"/>
            </a:pPr>
            <a:r>
              <a:rPr lang="ru-RU" sz="1000" dirty="0" smtClean="0"/>
              <a:t> лишение свободы до двух лет.</a:t>
            </a:r>
          </a:p>
          <a:p>
            <a:r>
              <a:rPr lang="ru-RU" sz="1000" dirty="0" smtClean="0"/>
              <a:t>Если в результате уголовного преступления погиб человек, виновному грозит (ч. 2 ст. 236 УК):</a:t>
            </a:r>
          </a:p>
          <a:p>
            <a:r>
              <a:rPr lang="ru-RU" sz="1000" dirty="0" smtClean="0"/>
              <a:t>штраф от 1 000 000 до 2 000 000 руб. либо в размере зарплаты виновного от одного года до трех лет;</a:t>
            </a:r>
          </a:p>
          <a:p>
            <a:pPr>
              <a:buFont typeface="Arial" pitchFamily="34" charset="0"/>
              <a:buChar char="•"/>
            </a:pPr>
            <a:r>
              <a:rPr lang="ru-RU" sz="1000" dirty="0" smtClean="0"/>
              <a:t> ограничение свободы от двух до четырех лет;</a:t>
            </a:r>
          </a:p>
          <a:p>
            <a:pPr>
              <a:buFont typeface="Arial" pitchFamily="34" charset="0"/>
              <a:buChar char="•"/>
            </a:pPr>
            <a:r>
              <a:rPr lang="ru-RU" sz="1000" dirty="0" smtClean="0"/>
              <a:t> принудительные работы от трех до пяти лет;</a:t>
            </a:r>
          </a:p>
          <a:p>
            <a:pPr>
              <a:buFont typeface="Arial" pitchFamily="34" charset="0"/>
              <a:buChar char="•"/>
            </a:pPr>
            <a:r>
              <a:rPr lang="ru-RU" sz="1000" dirty="0" smtClean="0"/>
              <a:t> лишение свободы от трех до пяти лет.</a:t>
            </a:r>
          </a:p>
          <a:p>
            <a:r>
              <a:rPr lang="ru-RU" sz="1000" dirty="0" smtClean="0"/>
              <a:t>Если погибли от двух человек, то виновному грозит (</a:t>
            </a:r>
            <a:r>
              <a:rPr lang="ru-RU" sz="1000" dirty="0" smtClean="0">
                <a:hlinkClick r:id="rId4" tooltip="[#263] "/>
              </a:rPr>
              <a:t>ч. 3 ст. 236 УК</a:t>
            </a:r>
            <a:r>
              <a:rPr lang="ru-RU" sz="1000" dirty="0" smtClean="0"/>
              <a:t>):</a:t>
            </a:r>
          </a:p>
          <a:p>
            <a:pPr>
              <a:buFont typeface="Arial" pitchFamily="34" charset="0"/>
              <a:buChar char="•"/>
            </a:pPr>
            <a:r>
              <a:rPr lang="ru-RU" sz="1000" dirty="0" smtClean="0"/>
              <a:t> принудительные работы от четырех до пяти лет;</a:t>
            </a:r>
          </a:p>
          <a:p>
            <a:pPr>
              <a:buFont typeface="Arial" pitchFamily="34" charset="0"/>
              <a:buChar char="•"/>
            </a:pPr>
            <a:r>
              <a:rPr lang="ru-RU" sz="1000" dirty="0" smtClean="0"/>
              <a:t> лишение свободы от пяти до семи лет.</a:t>
            </a:r>
            <a:endParaRPr lang="ru-RU" sz="1000" dirty="0"/>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427236"/>
            <a:ext cx="1799153" cy="3047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34268" y="574334"/>
            <a:ext cx="8743477" cy="695245"/>
            <a:chOff x="0" y="-26988"/>
            <a:chExt cx="9144000" cy="710652"/>
          </a:xfrm>
        </p:grpSpPr>
        <p:sp>
          <p:nvSpPr>
            <p:cNvPr id="8" name="Прямоугольник 7"/>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0" name="Text Box 5"/>
            <p:cNvSpPr txBox="1">
              <a:spLocks noChangeArrowheads="1"/>
            </p:cNvSpPr>
            <p:nvPr/>
          </p:nvSpPr>
          <p:spPr bwMode="auto">
            <a:xfrm>
              <a:off x="1597025" y="-26988"/>
              <a:ext cx="6061075" cy="576263"/>
            </a:xfrm>
            <a:prstGeom prst="rect">
              <a:avLst/>
            </a:prstGeom>
            <a:noFill/>
            <a:ln w="9525">
              <a:noFill/>
              <a:miter lim="800000"/>
              <a:headEnd/>
              <a:tailEnd/>
            </a:ln>
          </p:spPr>
          <p:txBody>
            <a:bodyPr anchor="ctr"/>
            <a:lstStyle/>
            <a:p>
              <a:pPr algn="ctr"/>
              <a:r>
                <a:rPr kumimoji="0" lang="ru-RU" altLang="ru-RU" sz="2400" dirty="0" err="1" smtClean="0">
                  <a:solidFill>
                    <a:schemeClr val="bg1"/>
                  </a:solidFill>
                </a:rPr>
                <a:t>Коронавирус</a:t>
              </a:r>
              <a:endParaRPr kumimoji="0" lang="ru-RU" altLang="ru-RU" sz="2400" dirty="0">
                <a:solidFill>
                  <a:schemeClr val="bg1"/>
                </a:solidFill>
              </a:endParaRPr>
            </a:p>
          </p:txBody>
        </p:sp>
      </p:grpSp>
      <p:pic>
        <p:nvPicPr>
          <p:cNvPr id="12"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86740" y="1524000"/>
            <a:ext cx="8161020" cy="3724096"/>
          </a:xfrm>
          <a:prstGeom prst="rect">
            <a:avLst/>
          </a:prstGeom>
        </p:spPr>
        <p:txBody>
          <a:bodyPr wrap="square">
            <a:spAutoFit/>
          </a:bodyPr>
          <a:lstStyle/>
          <a:p>
            <a:pPr algn="ctr"/>
            <a:r>
              <a:rPr lang="ru-RU" dirty="0" smtClean="0"/>
              <a:t>Чтобы снизить риск распространения в организации </a:t>
            </a:r>
            <a:r>
              <a:rPr lang="ru-RU" dirty="0" err="1" smtClean="0"/>
              <a:t>коронавируса</a:t>
            </a:r>
            <a:r>
              <a:rPr lang="ru-RU" dirty="0" smtClean="0"/>
              <a:t> и гриппа:</a:t>
            </a:r>
          </a:p>
          <a:p>
            <a:pPr>
              <a:buFont typeface="Arial" pitchFamily="34" charset="0"/>
              <a:buChar char="•"/>
            </a:pPr>
            <a:r>
              <a:rPr lang="ru-RU" sz="2000" dirty="0" smtClean="0">
                <a:solidFill>
                  <a:srgbClr val="0A50EC"/>
                </a:solidFill>
              </a:rPr>
              <a:t> издайте приказ о профилактических мерах;</a:t>
            </a:r>
          </a:p>
          <a:p>
            <a:pPr>
              <a:buFont typeface="Arial" pitchFamily="34" charset="0"/>
              <a:buChar char="•"/>
            </a:pPr>
            <a:r>
              <a:rPr lang="ru-RU" sz="2000" dirty="0" smtClean="0">
                <a:solidFill>
                  <a:srgbClr val="0A50EC"/>
                </a:solidFill>
              </a:rPr>
              <a:t> подготовьте санитарно-бытовые помещения;</a:t>
            </a:r>
          </a:p>
          <a:p>
            <a:pPr>
              <a:buFont typeface="Arial" pitchFamily="34" charset="0"/>
              <a:buChar char="•"/>
            </a:pPr>
            <a:r>
              <a:rPr lang="ru-RU" sz="2000" dirty="0" smtClean="0">
                <a:solidFill>
                  <a:srgbClr val="0A50EC"/>
                </a:solidFill>
              </a:rPr>
              <a:t> проведите внеплановый инструктаж;</a:t>
            </a:r>
          </a:p>
          <a:p>
            <a:pPr>
              <a:buFont typeface="Arial" pitchFamily="34" charset="0"/>
              <a:buChar char="•"/>
            </a:pPr>
            <a:r>
              <a:rPr lang="ru-RU" sz="2000" dirty="0" smtClean="0">
                <a:solidFill>
                  <a:srgbClr val="0A50EC"/>
                </a:solidFill>
              </a:rPr>
              <a:t> организуйте измерение температуры тела работников перед работой;</a:t>
            </a:r>
          </a:p>
          <a:p>
            <a:pPr>
              <a:buFont typeface="Arial" pitchFamily="34" charset="0"/>
              <a:buChar char="•"/>
            </a:pPr>
            <a:r>
              <a:rPr lang="ru-RU" sz="2000" dirty="0" smtClean="0">
                <a:solidFill>
                  <a:srgbClr val="0A50EC"/>
                </a:solidFill>
              </a:rPr>
              <a:t> проведите беседу с сотрудниками, у которых есть симптомы заболевания, об обращении к врачу;</a:t>
            </a:r>
          </a:p>
          <a:p>
            <a:pPr>
              <a:buFont typeface="Arial" pitchFamily="34" charset="0"/>
              <a:buChar char="•"/>
            </a:pPr>
            <a:r>
              <a:rPr lang="ru-RU" sz="2000" dirty="0" smtClean="0">
                <a:solidFill>
                  <a:srgbClr val="0A50EC"/>
                </a:solidFill>
              </a:rPr>
              <a:t> ограничьте командировки в опасные страны;</a:t>
            </a:r>
          </a:p>
          <a:p>
            <a:pPr>
              <a:buFont typeface="Arial" pitchFamily="34" charset="0"/>
              <a:buChar char="•"/>
            </a:pPr>
            <a:r>
              <a:rPr lang="ru-RU" sz="2000" dirty="0" smtClean="0">
                <a:solidFill>
                  <a:srgbClr val="0A50EC"/>
                </a:solidFill>
              </a:rPr>
              <a:t> организуйте удаленную работу для тех сотрудников, для кого это возможно.</a:t>
            </a:r>
            <a:endParaRPr lang="ru-RU" sz="2000" dirty="0">
              <a:solidFill>
                <a:srgbClr val="0A50EC"/>
              </a:solidFill>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988" y="6427236"/>
            <a:ext cx="1799153" cy="30479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8546" y="8856"/>
            <a:ext cx="9135454" cy="1057944"/>
            <a:chOff x="8546" y="641260"/>
            <a:chExt cx="9135454" cy="1057944"/>
          </a:xfrm>
        </p:grpSpPr>
        <p:sp>
          <p:nvSpPr>
            <p:cNvPr id="17" name="Прямоугольник 16"/>
            <p:cNvSpPr/>
            <p:nvPr/>
          </p:nvSpPr>
          <p:spPr>
            <a:xfrm>
              <a:off x="8546" y="641260"/>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8546" y="641260"/>
              <a:ext cx="9135454" cy="92078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45059" name="Text Box 5"/>
            <p:cNvSpPr txBox="1">
              <a:spLocks noChangeArrowheads="1"/>
            </p:cNvSpPr>
            <p:nvPr/>
          </p:nvSpPr>
          <p:spPr bwMode="auto">
            <a:xfrm>
              <a:off x="106680" y="800044"/>
              <a:ext cx="8968952" cy="899160"/>
            </a:xfrm>
            <a:prstGeom prst="rect">
              <a:avLst/>
            </a:prstGeom>
            <a:noFill/>
            <a:ln w="9525">
              <a:noFill/>
              <a:miter lim="800000"/>
              <a:headEnd/>
              <a:tailEnd/>
            </a:ln>
          </p:spPr>
          <p:txBody>
            <a:bodyPr anchor="ctr"/>
            <a:lstStyle/>
            <a:p>
              <a:pPr algn="ctr"/>
              <a:r>
                <a:rPr lang="ru-RU" sz="4400" b="1" dirty="0" smtClean="0">
                  <a:solidFill>
                    <a:srgbClr val="FFFF00"/>
                  </a:solidFill>
                </a:rPr>
                <a:t>⚡</a:t>
              </a:r>
              <a:r>
                <a:rPr lang="ru-RU" sz="2400" b="1" dirty="0" smtClean="0"/>
                <a:t> </a:t>
              </a:r>
              <a:r>
                <a:rPr kumimoji="0" lang="ru-RU" altLang="ru-RU" sz="2400" dirty="0" smtClean="0">
                  <a:solidFill>
                    <a:schemeClr val="bg1"/>
                  </a:solidFill>
                </a:rPr>
                <a:t>Что делать, если </a:t>
              </a:r>
              <a:r>
                <a:rPr kumimoji="0" lang="ru-RU" altLang="ru-RU" sz="2400" dirty="0" err="1" smtClean="0">
                  <a:solidFill>
                    <a:schemeClr val="bg1"/>
                  </a:solidFill>
                </a:rPr>
                <a:t>коронавирус</a:t>
              </a:r>
              <a:r>
                <a:rPr kumimoji="0" lang="ru-RU" altLang="ru-RU" sz="2400" dirty="0" smtClean="0">
                  <a:solidFill>
                    <a:schemeClr val="bg1"/>
                  </a:solidFill>
                </a:rPr>
                <a:t> срывает плановые медосмотры</a:t>
              </a:r>
            </a:p>
            <a:p>
              <a:pPr algn="ctr">
                <a:buFont typeface="Arial" charset="0"/>
                <a:buNone/>
              </a:pPr>
              <a:endParaRPr kumimoji="0" lang="ru-RU" altLang="ru-RU" sz="2400" dirty="0">
                <a:solidFill>
                  <a:schemeClr val="bg1"/>
                </a:solidFill>
              </a:endParaRPr>
            </a:p>
          </p:txBody>
        </p:sp>
      </p:grpSp>
      <p:pic>
        <p:nvPicPr>
          <p:cNvPr id="15"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243840" y="1158240"/>
            <a:ext cx="8610600" cy="1754326"/>
          </a:xfrm>
          <a:prstGeom prst="rect">
            <a:avLst/>
          </a:prstGeom>
        </p:spPr>
        <p:txBody>
          <a:bodyPr wrap="square">
            <a:spAutoFit/>
          </a:bodyPr>
          <a:lstStyle/>
          <a:p>
            <a:r>
              <a:rPr lang="ru-RU" dirty="0" smtClean="0"/>
              <a:t>Минздрав решил, что руководителям медицинских организаций нужно приостановить проведение профилактических медосмотров, чтобы направить все свои силы на борьбу с </a:t>
            </a:r>
            <a:r>
              <a:rPr lang="ru-RU" dirty="0" err="1" smtClean="0"/>
              <a:t>коронавирусной</a:t>
            </a:r>
            <a:r>
              <a:rPr lang="ru-RU" dirty="0" smtClean="0"/>
              <a:t> инфекцией. Но как быть организациям, у которых на время эпидемии запланированы периодические осмотры? Представитель </a:t>
            </a:r>
            <a:r>
              <a:rPr lang="ru-RU" dirty="0" err="1" smtClean="0"/>
              <a:t>Роструда</a:t>
            </a:r>
            <a:r>
              <a:rPr lang="ru-RU" dirty="0" smtClean="0"/>
              <a:t> ответил, что сделать работодателю, чтобы не нарушить закон.</a:t>
            </a:r>
            <a:endParaRPr lang="ru-RU" dirty="0"/>
          </a:p>
        </p:txBody>
      </p:sp>
      <p:pic>
        <p:nvPicPr>
          <p:cNvPr id="60417" name="Picture 1"/>
          <p:cNvPicPr>
            <a:picLocks noChangeAspect="1" noChangeArrowheads="1"/>
          </p:cNvPicPr>
          <p:nvPr/>
        </p:nvPicPr>
        <p:blipFill>
          <a:blip r:embed="rId4"/>
          <a:srcRect/>
          <a:stretch>
            <a:fillRect/>
          </a:stretch>
        </p:blipFill>
        <p:spPr bwMode="auto">
          <a:xfrm>
            <a:off x="760730" y="2877819"/>
            <a:ext cx="7514590" cy="3385213"/>
          </a:xfrm>
          <a:prstGeom prst="rect">
            <a:avLst/>
          </a:prstGeom>
          <a:noFill/>
          <a:ln w="9525">
            <a:noFill/>
            <a:miter lim="800000"/>
            <a:headEnd/>
            <a:tailEnd/>
          </a:ln>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392" y="6396583"/>
            <a:ext cx="2044749" cy="3464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8546" y="8856"/>
            <a:ext cx="9135454" cy="657701"/>
            <a:chOff x="8546" y="641260"/>
            <a:chExt cx="9135454" cy="657701"/>
          </a:xfrm>
        </p:grpSpPr>
        <p:sp>
          <p:nvSpPr>
            <p:cNvPr id="16" name="Прямоугольник 15"/>
            <p:cNvSpPr/>
            <p:nvPr/>
          </p:nvSpPr>
          <p:spPr>
            <a:xfrm>
              <a:off x="8546" y="641260"/>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546" y="641260"/>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 name="Text Box 5"/>
            <p:cNvSpPr txBox="1">
              <a:spLocks noChangeArrowheads="1"/>
            </p:cNvSpPr>
            <p:nvPr/>
          </p:nvSpPr>
          <p:spPr bwMode="auto">
            <a:xfrm>
              <a:off x="350732" y="792424"/>
              <a:ext cx="8724900" cy="414885"/>
            </a:xfrm>
            <a:prstGeom prst="rect">
              <a:avLst/>
            </a:prstGeom>
            <a:noFill/>
            <a:ln w="9525">
              <a:noFill/>
              <a:miter lim="800000"/>
              <a:headEnd/>
              <a:tailEnd/>
            </a:ln>
          </p:spPr>
          <p:txBody>
            <a:bodyPr anchor="ctr"/>
            <a:lstStyle/>
            <a:p>
              <a:pPr algn="ctr"/>
              <a:r>
                <a:rPr kumimoji="0" lang="ru-RU" altLang="ru-RU" sz="2400" dirty="0" smtClean="0">
                  <a:solidFill>
                    <a:schemeClr val="bg1"/>
                  </a:solidFill>
                </a:rPr>
                <a:t>Что делать специалисту по охране труда</a:t>
              </a:r>
            </a:p>
            <a:p>
              <a:pPr algn="ctr">
                <a:buFont typeface="Arial" charset="0"/>
                <a:buNone/>
              </a:pPr>
              <a:endParaRPr kumimoji="0" lang="ru-RU" altLang="ru-RU" sz="2400" dirty="0">
                <a:solidFill>
                  <a:schemeClr val="bg1"/>
                </a:solidFill>
              </a:endParaRPr>
            </a:p>
          </p:txBody>
        </p:sp>
      </p:grpSp>
      <p:pic>
        <p:nvPicPr>
          <p:cNvPr id="14"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381000" y="861060"/>
            <a:ext cx="8488680" cy="5355312"/>
          </a:xfrm>
          <a:prstGeom prst="rect">
            <a:avLst/>
          </a:prstGeom>
        </p:spPr>
        <p:txBody>
          <a:bodyPr wrap="square">
            <a:spAutoFit/>
          </a:bodyPr>
          <a:lstStyle/>
          <a:p>
            <a:r>
              <a:rPr lang="ru-RU" dirty="0" err="1" smtClean="0"/>
              <a:t>Роструд</a:t>
            </a:r>
            <a:r>
              <a:rPr lang="ru-RU" dirty="0" smtClean="0"/>
              <a:t> считает, если в регионе из-за эпидемии медучреждения приостановили проведение обязательных медосмотров, процедуру нужно отложить, а работника отправить отдыхать. Но не все работодатели готовы принять такую позицию и настаивают, чтобы работники оставались в строю, а медосмотры просто перенесли до возобновления прежнего режима работы </a:t>
            </a:r>
            <a:r>
              <a:rPr lang="ru-RU" dirty="0" err="1" smtClean="0"/>
              <a:t>медорганизаций</a:t>
            </a:r>
            <a:r>
              <a:rPr lang="ru-RU" dirty="0" smtClean="0"/>
              <a:t>. Так делать опасно, ваша задача в письменном виде предупредить об этом директора.</a:t>
            </a:r>
          </a:p>
          <a:p>
            <a:endParaRPr lang="ru-RU" dirty="0" smtClean="0"/>
          </a:p>
          <a:p>
            <a:r>
              <a:rPr lang="ru-RU" dirty="0" smtClean="0"/>
              <a:t>Составьте служебную записку, в ней укажите, чем грозит нарушение закона. Напишите, что допуск к работе без медосмотра это прямая угроза жизни и здоровью работников, поэтому организацию могут оштрафовать по </a:t>
            </a:r>
            <a:r>
              <a:rPr lang="ru-RU" dirty="0" smtClean="0">
                <a:hlinkClick r:id="rId4"/>
              </a:rPr>
              <a:t>части 3</a:t>
            </a:r>
            <a:r>
              <a:rPr lang="ru-RU" dirty="0" smtClean="0"/>
              <a:t> статьи 5.27.1 </a:t>
            </a:r>
            <a:r>
              <a:rPr lang="ru-RU" dirty="0" err="1" smtClean="0"/>
              <a:t>КоАП</a:t>
            </a:r>
            <a:r>
              <a:rPr lang="ru-RU" dirty="0" smtClean="0"/>
              <a:t>. Но штраф в этом случае не самое неприятное последствие нарушения. </a:t>
            </a:r>
          </a:p>
          <a:p>
            <a:endParaRPr lang="ru-RU" dirty="0" smtClean="0"/>
          </a:p>
          <a:p>
            <a:r>
              <a:rPr lang="ru-RU" dirty="0" smtClean="0"/>
              <a:t>Объясните, что если сотрудник, который своевременно не прошел медосмотр, получит тяжелую травму или погибнет на работе, директора и других должностных лиц могут привлечь к </a:t>
            </a:r>
            <a:r>
              <a:rPr lang="ru-RU" dirty="0" smtClean="0">
                <a:hlinkClick r:id="rId5"/>
              </a:rPr>
              <a:t>уголовной ответственности</a:t>
            </a:r>
            <a:r>
              <a:rPr lang="ru-RU" dirty="0" smtClean="0"/>
              <a:t> (</a:t>
            </a:r>
            <a:r>
              <a:rPr lang="ru-RU" dirty="0" smtClean="0">
                <a:hlinkClick r:id="rId6"/>
              </a:rPr>
              <a:t>ст. 143</a:t>
            </a:r>
            <a:r>
              <a:rPr lang="ru-RU" dirty="0" smtClean="0"/>
              <a:t> УК). В суде отсутствие медицинского заключения у пострадавшего будет отягощающим фактором для работодателя.</a:t>
            </a:r>
            <a:endParaRPr lang="ru-RU" dirty="0"/>
          </a:p>
        </p:txBody>
      </p:sp>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5988" y="6427236"/>
            <a:ext cx="1799153" cy="30479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8546" y="-1358"/>
            <a:ext cx="9135454" cy="667915"/>
            <a:chOff x="8546" y="631046"/>
            <a:chExt cx="9135454" cy="667915"/>
          </a:xfrm>
        </p:grpSpPr>
        <p:sp>
          <p:nvSpPr>
            <p:cNvPr id="20" name="Прямоугольник 19"/>
            <p:cNvSpPr/>
            <p:nvPr/>
          </p:nvSpPr>
          <p:spPr>
            <a:xfrm>
              <a:off x="8546" y="641260"/>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 Box 5"/>
            <p:cNvSpPr txBox="1">
              <a:spLocks noChangeArrowheads="1"/>
            </p:cNvSpPr>
            <p:nvPr/>
          </p:nvSpPr>
          <p:spPr bwMode="auto">
            <a:xfrm>
              <a:off x="350732" y="631046"/>
              <a:ext cx="8724900" cy="576263"/>
            </a:xfrm>
            <a:prstGeom prst="rect">
              <a:avLst/>
            </a:prstGeom>
            <a:noFill/>
            <a:ln w="9525">
              <a:noFill/>
              <a:miter lim="800000"/>
              <a:headEnd/>
              <a:tailEnd/>
            </a:ln>
          </p:spPr>
          <p:txBody>
            <a:bodyPr anchor="ctr"/>
            <a:lstStyle/>
            <a:p>
              <a:pPr algn="ctr">
                <a:buFont typeface="Arial" charset="0"/>
                <a:buNone/>
              </a:pPr>
              <a:r>
                <a:rPr kumimoji="0" lang="ru-RU" altLang="ru-RU" sz="2400" dirty="0">
                  <a:solidFill>
                    <a:schemeClr val="bg1"/>
                  </a:solidFill>
                </a:rPr>
                <a:t>Контроль поступающей </a:t>
              </a:r>
              <a:r>
                <a:rPr kumimoji="0" lang="ru-RU" altLang="ru-RU" sz="2400" dirty="0" err="1" smtClean="0">
                  <a:solidFill>
                    <a:schemeClr val="bg1"/>
                  </a:solidFill>
                </a:rPr>
                <a:t>дкументации</a:t>
              </a:r>
              <a:r>
                <a:rPr kumimoji="0" lang="ru-RU" altLang="ru-RU" sz="2400" dirty="0" smtClean="0">
                  <a:solidFill>
                    <a:schemeClr val="bg1"/>
                  </a:solidFill>
                </a:rPr>
                <a:t> </a:t>
              </a:r>
              <a:r>
                <a:rPr kumimoji="0" lang="ru-RU" altLang="ru-RU" sz="2400" dirty="0">
                  <a:solidFill>
                    <a:schemeClr val="bg1"/>
                  </a:solidFill>
                </a:rPr>
                <a:t>на </a:t>
              </a:r>
              <a:r>
                <a:rPr kumimoji="0" lang="ru-RU" altLang="ru-RU" sz="2400" dirty="0" smtClean="0">
                  <a:solidFill>
                    <a:schemeClr val="bg1"/>
                  </a:solidFill>
                </a:rPr>
                <a:t>СИЗ</a:t>
              </a:r>
              <a:endParaRPr kumimoji="0" lang="ru-RU" altLang="ru-RU" sz="2400" dirty="0">
                <a:solidFill>
                  <a:schemeClr val="bg1"/>
                </a:solidFill>
              </a:endParaRPr>
            </a:p>
          </p:txBody>
        </p:sp>
      </p:grpSp>
      <p:pic>
        <p:nvPicPr>
          <p:cNvPr id="17"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3" name="Прямоугольник 22"/>
          <p:cNvSpPr/>
          <p:nvPr/>
        </p:nvSpPr>
        <p:spPr>
          <a:xfrm>
            <a:off x="252386" y="161256"/>
            <a:ext cx="865539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0" lang="ru-RU" altLang="ru-RU" sz="2400" dirty="0" smtClean="0">
                <a:solidFill>
                  <a:schemeClr val="bg1"/>
                </a:solidFill>
                <a:latin typeface="Arial" pitchFamily="34" charset="0"/>
                <a:cs typeface="Arial" pitchFamily="34" charset="0"/>
              </a:rPr>
              <a:t>Что делать специалисту по охране труда</a:t>
            </a:r>
          </a:p>
        </p:txBody>
      </p:sp>
      <p:sp>
        <p:nvSpPr>
          <p:cNvPr id="24" name="Прямоугольник 23"/>
          <p:cNvSpPr/>
          <p:nvPr/>
        </p:nvSpPr>
        <p:spPr>
          <a:xfrm>
            <a:off x="220980" y="952501"/>
            <a:ext cx="4335780" cy="5632311"/>
          </a:xfrm>
          <a:prstGeom prst="rect">
            <a:avLst/>
          </a:prstGeom>
        </p:spPr>
        <p:txBody>
          <a:bodyPr wrap="square">
            <a:spAutoFit/>
          </a:bodyPr>
          <a:lstStyle/>
          <a:p>
            <a:r>
              <a:rPr lang="ru-RU" dirty="0" smtClean="0"/>
              <a:t>Служебную записку составьте в двух экземплярах. Зарегистрируйте ее по правилам, установленным в организации. </a:t>
            </a:r>
          </a:p>
          <a:p>
            <a:endParaRPr lang="ru-RU" dirty="0" smtClean="0"/>
          </a:p>
          <a:p>
            <a:r>
              <a:rPr lang="ru-RU" dirty="0" smtClean="0"/>
              <a:t>Поставьте отметку о регистрации и подпись лица, который принял у вас документ. Обеспечьте сохранность своего экземпляра. </a:t>
            </a:r>
          </a:p>
          <a:p>
            <a:endParaRPr lang="ru-RU" dirty="0" smtClean="0"/>
          </a:p>
          <a:p>
            <a:r>
              <a:rPr lang="ru-RU" dirty="0" smtClean="0"/>
              <a:t>В случае необходимости служебная записка позволит доказать в суде, что вы добросовестно выполнили свои должностные обязанности. Вы не можете запретить работодателю допускать сотрудников к работе без медосмотра, поэтому важно оформить документ, чтобы не пришлось нести ответственность за чужие решения.</a:t>
            </a:r>
            <a:endParaRPr lang="ru-RU" dirty="0"/>
          </a:p>
        </p:txBody>
      </p:sp>
      <p:sp>
        <p:nvSpPr>
          <p:cNvPr id="25" name="Прямоугольник 24"/>
          <p:cNvSpPr/>
          <p:nvPr/>
        </p:nvSpPr>
        <p:spPr>
          <a:xfrm>
            <a:off x="4846320" y="952500"/>
            <a:ext cx="3977640" cy="4801314"/>
          </a:xfrm>
          <a:prstGeom prst="rect">
            <a:avLst/>
          </a:prstGeom>
        </p:spPr>
        <p:txBody>
          <a:bodyPr wrap="square">
            <a:spAutoFit/>
          </a:bodyPr>
          <a:lstStyle/>
          <a:p>
            <a:r>
              <a:rPr lang="ru-RU" dirty="0" err="1" smtClean="0"/>
              <a:t>Роструд</a:t>
            </a:r>
            <a:r>
              <a:rPr lang="ru-RU" dirty="0" smtClean="0"/>
              <a:t> комментирует ситуацию исходя из действующих норм закона. В ведомстве понимают, в каком положении сейчас оказались организации, которые должны продолжать производственную деятельность. В данный момент </a:t>
            </a:r>
            <a:r>
              <a:rPr lang="ru-RU" dirty="0" err="1" smtClean="0"/>
              <a:t>Роструд</a:t>
            </a:r>
            <a:r>
              <a:rPr lang="ru-RU" dirty="0" smtClean="0"/>
              <a:t> совместно с Минтрудом, Минздравом и </a:t>
            </a:r>
            <a:r>
              <a:rPr lang="ru-RU" dirty="0" err="1" smtClean="0"/>
              <a:t>Роспотребнадзором</a:t>
            </a:r>
            <a:r>
              <a:rPr lang="ru-RU" dirty="0" smtClean="0"/>
              <a:t> ищут решение в сложившейся ситуации. Мы поддерживаем постоянную связь с представителями ведомств и следим за развитием событий. Как только будет решение, мы сразу проинформируем. </a:t>
            </a:r>
            <a:endParaRPr lang="ru-RU" dirty="0"/>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p:cNvGrpSpPr/>
          <p:nvPr/>
        </p:nvGrpSpPr>
        <p:grpSpPr>
          <a:xfrm>
            <a:off x="8546" y="8856"/>
            <a:ext cx="9135454" cy="657701"/>
            <a:chOff x="8546" y="8856"/>
            <a:chExt cx="9135454" cy="657701"/>
          </a:xfrm>
        </p:grpSpPr>
        <p:sp>
          <p:nvSpPr>
            <p:cNvPr id="27" name="Прямоугольник 26"/>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25" name="Text Box 5"/>
          <p:cNvSpPr txBox="1">
            <a:spLocks noChangeArrowheads="1"/>
          </p:cNvSpPr>
          <p:nvPr/>
        </p:nvSpPr>
        <p:spPr bwMode="auto">
          <a:xfrm>
            <a:off x="365761" y="228600"/>
            <a:ext cx="7325678" cy="347663"/>
          </a:xfrm>
          <a:prstGeom prst="rect">
            <a:avLst/>
          </a:prstGeom>
          <a:noFill/>
          <a:ln w="9525">
            <a:noFill/>
            <a:miter lim="800000"/>
            <a:headEnd/>
            <a:tailEnd/>
          </a:ln>
        </p:spPr>
        <p:txBody>
          <a:bodyPr anchor="ctr"/>
          <a:lstStyle/>
          <a:p>
            <a:pPr algn="ctr"/>
            <a:r>
              <a:rPr kumimoji="0" lang="ru-RU" altLang="ru-RU" sz="2400" dirty="0" smtClean="0">
                <a:solidFill>
                  <a:srgbClr val="FFFFFF"/>
                </a:solidFill>
              </a:rPr>
              <a:t>                 Образец служебной записки</a:t>
            </a:r>
          </a:p>
          <a:p>
            <a:endParaRPr kumimoji="0" lang="ru-RU" altLang="ru-RU" sz="2400" dirty="0">
              <a:solidFill>
                <a:srgbClr val="FFFFFF"/>
              </a:solidFill>
            </a:endParaRPr>
          </a:p>
        </p:txBody>
      </p:sp>
      <p:pic>
        <p:nvPicPr>
          <p:cNvPr id="30"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7100" y="5999705"/>
            <a:ext cx="1575842" cy="2294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5720" y="6396560"/>
            <a:ext cx="1215782" cy="334162"/>
          </a:xfrm>
          <a:prstGeom prst="rect">
            <a:avLst/>
          </a:prstGeom>
          <a:noFill/>
          <a:extLst>
            <a:ext uri="{909E8E84-426E-40DD-AFC4-6F175D3DCCD1}">
              <a14:hiddenFill xmlns:a14="http://schemas.microsoft.com/office/drawing/2010/main">
                <a:solidFill>
                  <a:srgbClr val="FFFFFF"/>
                </a:solidFill>
              </a14:hiddenFill>
            </a:ext>
          </a:extLst>
        </p:spPr>
      </p:pic>
      <p:pic>
        <p:nvPicPr>
          <p:cNvPr id="57345" name="Picture 1"/>
          <p:cNvPicPr>
            <a:picLocks noChangeAspect="1" noChangeArrowheads="1"/>
          </p:cNvPicPr>
          <p:nvPr/>
        </p:nvPicPr>
        <p:blipFill>
          <a:blip r:embed="rId4"/>
          <a:srcRect/>
          <a:stretch>
            <a:fillRect/>
          </a:stretch>
        </p:blipFill>
        <p:spPr bwMode="auto">
          <a:xfrm>
            <a:off x="1684618" y="808990"/>
            <a:ext cx="4548541" cy="6049010"/>
          </a:xfrm>
          <a:prstGeom prst="rect">
            <a:avLst/>
          </a:prstGeom>
          <a:noFill/>
          <a:ln w="9525">
            <a:noFill/>
            <a:miter lim="800000"/>
            <a:headEnd/>
            <a:tailEnd/>
          </a:ln>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1215" y="5556069"/>
            <a:ext cx="1630287" cy="27619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8546" y="8856"/>
            <a:ext cx="9135454" cy="1400844"/>
            <a:chOff x="8546" y="8856"/>
            <a:chExt cx="9135454" cy="657701"/>
          </a:xfrm>
        </p:grpSpPr>
        <p:sp>
          <p:nvSpPr>
            <p:cNvPr id="16" name="Прямоугольник 15"/>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3" name="Text Box 5"/>
          <p:cNvSpPr txBox="1">
            <a:spLocks noChangeArrowheads="1"/>
          </p:cNvSpPr>
          <p:nvPr/>
        </p:nvSpPr>
        <p:spPr bwMode="auto">
          <a:xfrm>
            <a:off x="327660" y="0"/>
            <a:ext cx="8641079" cy="1112520"/>
          </a:xfrm>
          <a:prstGeom prst="rect">
            <a:avLst/>
          </a:prstGeom>
          <a:noFill/>
          <a:ln w="9525">
            <a:noFill/>
            <a:miter lim="800000"/>
            <a:headEnd/>
            <a:tailEnd/>
          </a:ln>
        </p:spPr>
        <p:txBody>
          <a:bodyPr anchor="ctr"/>
          <a:lstStyle/>
          <a:p>
            <a:pPr algn="ctr"/>
            <a:r>
              <a:rPr lang="ru-RU" sz="48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pic>
        <p:nvPicPr>
          <p:cNvPr id="20"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304800" y="1645921"/>
            <a:ext cx="8580120" cy="4524315"/>
          </a:xfrm>
          <a:prstGeom prst="rect">
            <a:avLst/>
          </a:prstGeom>
        </p:spPr>
        <p:txBody>
          <a:bodyPr wrap="square">
            <a:spAutoFit/>
          </a:bodyPr>
          <a:lstStyle/>
          <a:p>
            <a:r>
              <a:rPr lang="ru-RU" dirty="0" smtClean="0"/>
              <a:t>Вместе с новостями про пандемию распространяются слухи о новых требованиях для работодателей. Многие правила и советы надуманные. </a:t>
            </a:r>
          </a:p>
          <a:p>
            <a:endParaRPr lang="ru-RU" dirty="0" smtClean="0"/>
          </a:p>
          <a:p>
            <a:r>
              <a:rPr lang="ru-RU" dirty="0" smtClean="0"/>
              <a:t>Мы устроили </a:t>
            </a:r>
            <a:r>
              <a:rPr lang="ru-RU" dirty="0" err="1" smtClean="0"/>
              <a:t>фактчекинг</a:t>
            </a:r>
            <a:r>
              <a:rPr lang="ru-RU" dirty="0" smtClean="0"/>
              <a:t>: задали популярные вопросы с форумов представителю </a:t>
            </a:r>
            <a:r>
              <a:rPr lang="ru-RU" dirty="0" err="1" smtClean="0"/>
              <a:t>Роструда</a:t>
            </a:r>
            <a:r>
              <a:rPr lang="ru-RU" dirty="0" smtClean="0"/>
              <a:t> и узнали, что действительно нужно делать специалисту по охране труда и работодателю.</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56321" name="Picture 1"/>
          <p:cNvPicPr>
            <a:picLocks noChangeAspect="1" noChangeArrowheads="1"/>
          </p:cNvPicPr>
          <p:nvPr/>
        </p:nvPicPr>
        <p:blipFill>
          <a:blip r:embed="rId5"/>
          <a:srcRect/>
          <a:stretch>
            <a:fillRect/>
          </a:stretch>
        </p:blipFill>
        <p:spPr bwMode="auto">
          <a:xfrm>
            <a:off x="361950" y="3509010"/>
            <a:ext cx="1790700" cy="1485900"/>
          </a:xfrm>
          <a:prstGeom prst="rect">
            <a:avLst/>
          </a:prstGeom>
          <a:noFill/>
          <a:ln w="9525">
            <a:noFill/>
            <a:miter lim="800000"/>
            <a:headEnd/>
            <a:tailEnd/>
          </a:ln>
        </p:spPr>
      </p:pic>
      <p:sp>
        <p:nvSpPr>
          <p:cNvPr id="23" name="Прямоугольник 22"/>
          <p:cNvSpPr/>
          <p:nvPr/>
        </p:nvSpPr>
        <p:spPr>
          <a:xfrm>
            <a:off x="2286000" y="4183380"/>
            <a:ext cx="6263640" cy="646331"/>
          </a:xfrm>
          <a:prstGeom prst="rect">
            <a:avLst/>
          </a:prstGeom>
        </p:spPr>
        <p:txBody>
          <a:bodyPr wrap="square">
            <a:spAutoFit/>
          </a:bodyPr>
          <a:lstStyle/>
          <a:p>
            <a:r>
              <a:rPr lang="ru-RU" dirty="0" smtClean="0"/>
              <a:t>Арсений НАЗАРОВ, заместитель начальника отдела надзора и контроля в сфере охраны труда </a:t>
            </a:r>
            <a:r>
              <a:rPr lang="ru-RU" dirty="0" err="1" smtClean="0"/>
              <a:t>Роструда</a:t>
            </a:r>
            <a:r>
              <a:rPr lang="ru-RU" dirty="0" smtClean="0"/>
              <a:t> </a:t>
            </a:r>
            <a:endParaRPr lang="ru-RU" dirty="0"/>
          </a:p>
        </p:txBody>
      </p:sp>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988" y="6427236"/>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403860" y="1562100"/>
            <a:ext cx="8511540" cy="4647426"/>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a:t>
            </a:r>
            <a:r>
              <a:rPr lang="ru-RU" sz="1400" b="1" dirty="0" smtClean="0">
                <a:solidFill>
                  <a:srgbClr val="0A50EC"/>
                </a:solidFill>
              </a:rPr>
              <a:t>Арсений Васильевич, сейчас во многих организациях издали приказы о профилактике </a:t>
            </a:r>
            <a:r>
              <a:rPr lang="ru-RU" sz="1400" b="1" dirty="0" err="1" smtClean="0">
                <a:solidFill>
                  <a:srgbClr val="0A50EC"/>
                </a:solidFill>
              </a:rPr>
              <a:t>коронавирусной</a:t>
            </a:r>
            <a:r>
              <a:rPr lang="ru-RU" sz="1400" b="1" dirty="0" smtClean="0">
                <a:solidFill>
                  <a:srgbClr val="0A50EC"/>
                </a:solidFill>
              </a:rPr>
              <a:t> инфекции или подобные локальные документы, которые описывают действия работодателя в связи с пандемией. Скажите, это обязательно делать? Можете назвать примерный список локальных документов, которые нужно оформить для профилактики </a:t>
            </a:r>
            <a:r>
              <a:rPr lang="ru-RU" sz="1400" b="1" dirty="0" err="1" smtClean="0">
                <a:solidFill>
                  <a:srgbClr val="0A50EC"/>
                </a:solidFill>
              </a:rPr>
              <a:t>коронавируса</a:t>
            </a:r>
            <a:r>
              <a:rPr lang="ru-RU" sz="1400" b="1" dirty="0" smtClean="0">
                <a:solidFill>
                  <a:srgbClr val="0A50EC"/>
                </a:solidFill>
              </a:rPr>
              <a:t>, например, инструкции, программы, журналы?</a:t>
            </a:r>
          </a:p>
          <a:p>
            <a:endParaRPr lang="ru-RU" sz="1400" b="1" dirty="0" smtClean="0"/>
          </a:p>
          <a:p>
            <a:endParaRPr lang="ru-RU" sz="1400" dirty="0" smtClean="0"/>
          </a:p>
          <a:p>
            <a:r>
              <a:rPr lang="ru-RU" sz="1400" dirty="0" smtClean="0"/>
              <a:t>Нет списка локальных документов, которые обязательно нужно оформить в организации. Сейчас для работодателей существуют только рекомендации* по профилактике </a:t>
            </a:r>
            <a:r>
              <a:rPr lang="ru-RU" sz="1400" dirty="0" err="1" smtClean="0"/>
              <a:t>коронавирусной</a:t>
            </a:r>
            <a:r>
              <a:rPr lang="ru-RU" sz="1400" dirty="0" smtClean="0"/>
              <a:t> инфекции, требований нет. Если работодатель соблюдает рекомендации </a:t>
            </a:r>
            <a:r>
              <a:rPr lang="ru-RU" sz="1400" dirty="0" err="1" smtClean="0"/>
              <a:t>Роспотребнадзора</a:t>
            </a:r>
            <a:r>
              <a:rPr lang="ru-RU" sz="1400" dirty="0" smtClean="0"/>
              <a:t>, он сам поймет, какие нормативные документы ему необходимы для регламентации процедур. Например, если при входе на предприятие работникам измеряют температуру, будет удобно вести соответствующий журнал. А если организовали информирование сотрудников о вирусе и правилах гигиены, разрабатывают памятки, презентации или инструкции.</a:t>
            </a:r>
          </a:p>
          <a:p>
            <a:r>
              <a:rPr lang="ru-RU" sz="1400" dirty="0" smtClean="0"/>
              <a:t>* Рекомендации по профилактики новой </a:t>
            </a:r>
            <a:r>
              <a:rPr lang="ru-RU" sz="1400" dirty="0" err="1" smtClean="0"/>
              <a:t>коронавирусной</a:t>
            </a:r>
            <a:r>
              <a:rPr lang="ru-RU" sz="1400" dirty="0" smtClean="0"/>
              <a:t> инфекции (COVID-19) среди работников, направленные </a:t>
            </a:r>
            <a:r>
              <a:rPr lang="ru-RU" sz="1400" dirty="0" smtClean="0">
                <a:hlinkClick r:id="rId5"/>
              </a:rPr>
              <a:t>письмом </a:t>
            </a:r>
            <a:r>
              <a:rPr lang="ru-RU" sz="1400" dirty="0" err="1" smtClean="0">
                <a:hlinkClick r:id="rId5"/>
              </a:rPr>
              <a:t>Роспотребнадзора</a:t>
            </a:r>
            <a:r>
              <a:rPr lang="ru-RU" sz="1400" dirty="0" smtClean="0">
                <a:hlinkClick r:id="rId5"/>
              </a:rPr>
              <a:t> от 10.03.2020 № 02/3853-2020-27</a:t>
            </a:r>
            <a:r>
              <a:rPr lang="ru-RU" sz="1400" dirty="0" smtClean="0"/>
              <a:t>. — Примеч. ред.</a:t>
            </a:r>
          </a:p>
          <a:p>
            <a:r>
              <a:rPr lang="ru-RU" sz="1400" dirty="0" smtClean="0"/>
              <a:t>В типовом списке необходимых документов смысла мало. Обычно работодателям несложно распечатать и подписать комплект документов, только сохранить жизнь и здоровье сотрудников это не помогает.</a:t>
            </a:r>
            <a:endParaRPr lang="ru-RU" sz="1400" dirty="0"/>
          </a:p>
        </p:txBody>
      </p:sp>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5048" y="6396583"/>
            <a:ext cx="1980093" cy="335451"/>
          </a:xfrm>
          <a:prstGeom prst="rect">
            <a:avLst/>
          </a:prstGeom>
        </p:spPr>
      </p:pic>
    </p:spTree>
  </p:cSld>
  <p:clrMapOvr>
    <a:masterClrMapping/>
  </p:clrMapOvr>
  <p:transition spd="slow" advClick="0" advTm="1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403860" y="1562100"/>
            <a:ext cx="8511540" cy="3139321"/>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 </a:t>
            </a:r>
            <a:r>
              <a:rPr lang="ru-RU" sz="1400" b="1" dirty="0" smtClean="0">
                <a:solidFill>
                  <a:srgbClr val="FF0000"/>
                </a:solidFill>
              </a:rPr>
              <a:t> </a:t>
            </a:r>
            <a:r>
              <a:rPr lang="ru-RU" sz="1400" b="1" dirty="0" smtClean="0">
                <a:solidFill>
                  <a:srgbClr val="0A50EC"/>
                </a:solidFill>
              </a:rPr>
              <a:t>Есть требования по профилактике </a:t>
            </a:r>
            <a:r>
              <a:rPr lang="ru-RU" sz="1400" b="1" dirty="0" err="1" smtClean="0">
                <a:solidFill>
                  <a:srgbClr val="0A50EC"/>
                </a:solidFill>
              </a:rPr>
              <a:t>коронавирусной</a:t>
            </a:r>
            <a:r>
              <a:rPr lang="ru-RU" sz="1400" b="1" dirty="0" smtClean="0">
                <a:solidFill>
                  <a:srgbClr val="0A50EC"/>
                </a:solidFill>
              </a:rPr>
              <a:t> инфекции, которые должен соблюсти каждый работодатель?</a:t>
            </a:r>
          </a:p>
          <a:p>
            <a:endParaRPr lang="ru-RU" sz="1400" b="1" dirty="0" smtClean="0">
              <a:solidFill>
                <a:srgbClr val="0A50EC"/>
              </a:solidFill>
            </a:endParaRPr>
          </a:p>
          <a:p>
            <a:endParaRPr lang="ru-RU" sz="1400" b="1" dirty="0" smtClean="0">
              <a:solidFill>
                <a:srgbClr val="0A50EC"/>
              </a:solidFill>
            </a:endParaRPr>
          </a:p>
          <a:p>
            <a:r>
              <a:rPr lang="ru-RU" sz="1400" dirty="0" smtClean="0"/>
              <a:t>Да, Указ Президента от 25.03.2020 № 206 «Об объявлении в Российской Федерации нерабочих дней». На основании этого документа сотрудники всех организаций не работают с 30 марта по 3 апреля с сохранением заработной платы. Исключение — структуры жизнеобеспечения и непрерывно действующие предприятия.</a:t>
            </a:r>
          </a:p>
          <a:p>
            <a:endParaRPr lang="ru-RU" sz="1400" dirty="0" smtClean="0"/>
          </a:p>
          <a:p>
            <a:r>
              <a:rPr lang="ru-RU" sz="1400" dirty="0" smtClean="0"/>
              <a:t>Работодателей, которые проигнорировали Указ Президента, привлекут к административной ответственности, например юридическое лицо оштрафуют на сумму от 30 тыс. до 50 тыс. руб. (</a:t>
            </a:r>
            <a:r>
              <a:rPr lang="ru-RU" sz="1400" dirty="0" smtClean="0">
                <a:hlinkClick r:id="rId5"/>
              </a:rPr>
              <a:t>ч. 1 ст. 5.27</a:t>
            </a:r>
            <a:r>
              <a:rPr lang="ru-RU" sz="1400" dirty="0" smtClean="0"/>
              <a:t> </a:t>
            </a:r>
            <a:r>
              <a:rPr lang="ru-RU" sz="1400" dirty="0" err="1" smtClean="0"/>
              <a:t>КоАП</a:t>
            </a:r>
            <a:r>
              <a:rPr lang="ru-RU" sz="1400" dirty="0" smtClean="0"/>
              <a:t>).</a:t>
            </a:r>
            <a:endParaRPr lang="ru-RU" sz="1400" dirty="0"/>
          </a:p>
        </p:txBody>
      </p:sp>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660" y="6458252"/>
            <a:ext cx="1880642" cy="2737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0020" y="6442458"/>
            <a:ext cx="1131962" cy="3111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121920" y="1493521"/>
            <a:ext cx="8770620" cy="4893647"/>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a:t>
            </a:r>
            <a:r>
              <a:rPr lang="ru-RU" sz="1400" b="1" dirty="0" smtClean="0">
                <a:solidFill>
                  <a:srgbClr val="0A50EC"/>
                </a:solidFill>
              </a:rPr>
              <a:t>Получается, что специально закупать дезинфицирующие средства, маски или усиленно обрабатывать санитарно-бытовые помещения в период пандемии работодатель тоже не обязан?</a:t>
            </a:r>
          </a:p>
          <a:p>
            <a:endParaRPr lang="ru-RU" sz="1400" b="1" dirty="0" smtClean="0">
              <a:solidFill>
                <a:srgbClr val="0A50EC"/>
              </a:solidFill>
            </a:endParaRPr>
          </a:p>
          <a:p>
            <a:endParaRPr lang="ru-RU" sz="1400" dirty="0" smtClean="0"/>
          </a:p>
          <a:p>
            <a:r>
              <a:rPr lang="ru-RU" sz="1400" dirty="0" smtClean="0"/>
              <a:t>Верно, таких требований нет, только рекомендации. Например, </a:t>
            </a:r>
            <a:r>
              <a:rPr lang="ru-RU" sz="1400" dirty="0" err="1" smtClean="0"/>
              <a:t>Роспотребнадзор</a:t>
            </a:r>
            <a:r>
              <a:rPr lang="ru-RU" sz="1400" dirty="0" smtClean="0"/>
              <a:t> советует поставить при входе в организацию антисептики для рук, а также каждые два часа дезинфицировать дверные ручки, выключатели, поручни, перила и другие контактные поверхности. </a:t>
            </a:r>
          </a:p>
          <a:p>
            <a:endParaRPr lang="ru-RU" sz="1400" dirty="0" smtClean="0"/>
          </a:p>
          <a:p>
            <a:r>
              <a:rPr lang="ru-RU" sz="1400" dirty="0" smtClean="0"/>
              <a:t>Соблюдать подобные рекомендации сейчас в первую очередь в интересах работодателей. Вряд ли кто-то готов к массовым больничным и простою предприятия. </a:t>
            </a:r>
          </a:p>
          <a:p>
            <a:endParaRPr lang="ru-RU" sz="1400" b="1" dirty="0" smtClean="0">
              <a:solidFill>
                <a:srgbClr val="0A50EC"/>
              </a:solidFill>
            </a:endParaRPr>
          </a:p>
          <a:p>
            <a:r>
              <a:rPr lang="ru-RU" sz="4400" b="1" dirty="0" smtClean="0">
                <a:solidFill>
                  <a:srgbClr val="FF0000"/>
                </a:solidFill>
              </a:rPr>
              <a:t>? </a:t>
            </a:r>
            <a:r>
              <a:rPr lang="ru-RU" sz="1400" b="1" dirty="0" smtClean="0">
                <a:solidFill>
                  <a:srgbClr val="0A50EC"/>
                </a:solidFill>
              </a:rPr>
              <a:t>Что делать, если на время удаленной работы были запланированы медосмотры, можно их перенести? Как и на основании чего внести изменения в график прохождения медосмотров?</a:t>
            </a:r>
          </a:p>
          <a:p>
            <a:r>
              <a:rPr lang="ru-RU" sz="1400" b="1" dirty="0" smtClean="0"/>
              <a:t>С дистанционными работниками не требуется проводить медосмотры. </a:t>
            </a:r>
            <a:r>
              <a:rPr lang="ru-RU" sz="1400" dirty="0" smtClean="0"/>
              <a:t>Если для сотрудников, которых временно перевели на работу из дома, были запланированы медосмотры, перенесите их. График измените на основании документов, которые подтверждают переход на дистанционную работу. Это приказ о временном переводе и дополнительное соглашение к трудовому договору.</a:t>
            </a:r>
            <a:endParaRPr lang="ru-RU" sz="1400" b="1" dirty="0" smtClean="0">
              <a:solidFill>
                <a:srgbClr val="0A50EC"/>
              </a:solidFill>
            </a:endParaRP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4789" y="6458252"/>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403860" y="1562100"/>
            <a:ext cx="8511540" cy="3570208"/>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a:t>
            </a:r>
            <a:r>
              <a:rPr lang="ru-RU" sz="1400" b="1" dirty="0" smtClean="0">
                <a:solidFill>
                  <a:srgbClr val="0A50EC"/>
                </a:solidFill>
              </a:rPr>
              <a:t> В феврале </a:t>
            </a:r>
            <a:r>
              <a:rPr lang="ru-RU" sz="1400" b="1" dirty="0" err="1" smtClean="0">
                <a:solidFill>
                  <a:srgbClr val="0A50EC"/>
                </a:solidFill>
              </a:rPr>
              <a:t>Роструд</a:t>
            </a:r>
            <a:r>
              <a:rPr lang="ru-RU" sz="1400" b="1" dirty="0" smtClean="0">
                <a:solidFill>
                  <a:srgbClr val="0A50EC"/>
                </a:solidFill>
              </a:rPr>
              <a:t> рекомендовал не направлять работников в страны со сложной </a:t>
            </a:r>
            <a:r>
              <a:rPr lang="ru-RU" sz="1400" b="1" dirty="0" err="1" smtClean="0">
                <a:solidFill>
                  <a:srgbClr val="0A50EC"/>
                </a:solidFill>
              </a:rPr>
              <a:t>эпидобстановкой</a:t>
            </a:r>
            <a:r>
              <a:rPr lang="ru-RU" sz="1400" b="1" dirty="0" smtClean="0">
                <a:solidFill>
                  <a:srgbClr val="0A50EC"/>
                </a:solidFill>
              </a:rPr>
              <a:t>. Сейчас ситуация ухудшилась и зараженные есть в большинстве стран мира. Появился ли теперь официальный запрет на заграничные командировки?</a:t>
            </a:r>
          </a:p>
          <a:p>
            <a:endParaRPr lang="ru-RU" sz="1400" dirty="0" smtClean="0"/>
          </a:p>
          <a:p>
            <a:r>
              <a:rPr lang="ru-RU" sz="1400" dirty="0" smtClean="0"/>
              <a:t>Официального запрета на командировки в связи с распространением </a:t>
            </a:r>
            <a:r>
              <a:rPr lang="ru-RU" sz="1400" dirty="0" err="1" smtClean="0"/>
              <a:t>коронавирусной</a:t>
            </a:r>
            <a:r>
              <a:rPr lang="ru-RU" sz="1400" dirty="0" smtClean="0"/>
              <a:t> инфекции нет. Для работодателей по-прежнему существуют только рекомендации не направлять сотрудников за границу. А работник может отказаться ехать, только если цель поездки противоречит ТК или трудовому договору. Поэтому нельзя отказаться только потому, что боишься заразиться </a:t>
            </a:r>
            <a:r>
              <a:rPr lang="ru-RU" sz="1400" dirty="0" err="1" smtClean="0"/>
              <a:t>коронавирусом</a:t>
            </a:r>
            <a:r>
              <a:rPr lang="ru-RU" sz="1400" dirty="0" smtClean="0"/>
              <a:t>.</a:t>
            </a:r>
          </a:p>
          <a:p>
            <a:endParaRPr lang="ru-RU" sz="1400" dirty="0" smtClean="0"/>
          </a:p>
          <a:p>
            <a:r>
              <a:rPr lang="ru-RU" sz="1400" dirty="0" smtClean="0"/>
              <a:t>При этом большинство работодателей физически не сможет направить работников в иностранную командировку. Границы России закрыты с 30 марта. Выезжать могут только отдельные категории граждан, например, дипломаты, водители грузового транспорта или россияне, которые едут на похороны близкого родственника.</a:t>
            </a:r>
            <a:endParaRPr lang="ru-RU" sz="1400"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6583"/>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403860" y="1562100"/>
            <a:ext cx="8511540" cy="4678204"/>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a:t>
            </a:r>
            <a:r>
              <a:rPr lang="ru-RU" sz="1400" b="1" dirty="0" smtClean="0">
                <a:solidFill>
                  <a:srgbClr val="0A50EC"/>
                </a:solidFill>
              </a:rPr>
              <a:t> Сейчас работодатели стараются перевести сотрудников на удаленную работу, если производственный процесс это позволяет. Какие документы необходимо оформить в связи с этим?</a:t>
            </a:r>
          </a:p>
          <a:p>
            <a:endParaRPr lang="ru-RU" sz="1400" b="1" dirty="0" smtClean="0">
              <a:solidFill>
                <a:srgbClr val="0A50EC"/>
              </a:solidFill>
            </a:endParaRPr>
          </a:p>
          <a:p>
            <a:r>
              <a:rPr lang="ru-RU" sz="1400" dirty="0" smtClean="0"/>
              <a:t>Работодатель должен издать </a:t>
            </a:r>
            <a:r>
              <a:rPr lang="ru-RU" sz="1400" dirty="0" smtClean="0">
                <a:hlinkClick r:id="rId5"/>
              </a:rPr>
              <a:t>приказ</a:t>
            </a:r>
            <a:r>
              <a:rPr lang="ru-RU" sz="1400" dirty="0" smtClean="0"/>
              <a:t> о временном переводе на дистанционную работу и подписать с сотрудником </a:t>
            </a:r>
            <a:r>
              <a:rPr lang="ru-RU" sz="1400" dirty="0" smtClean="0">
                <a:hlinkClick r:id="rId5"/>
              </a:rPr>
              <a:t>дополнительное соглашение</a:t>
            </a:r>
            <a:r>
              <a:rPr lang="ru-RU" sz="1400" dirty="0" smtClean="0"/>
              <a:t> к трудовому договору.</a:t>
            </a:r>
          </a:p>
          <a:p>
            <a:endParaRPr lang="ru-RU" sz="1400" dirty="0" smtClean="0"/>
          </a:p>
          <a:p>
            <a:endParaRPr lang="ru-RU" sz="1400" dirty="0" smtClean="0"/>
          </a:p>
          <a:p>
            <a:r>
              <a:rPr lang="ru-RU" sz="4400" b="1" dirty="0" smtClean="0">
                <a:solidFill>
                  <a:srgbClr val="FF0000"/>
                </a:solidFill>
              </a:rPr>
              <a:t>?</a:t>
            </a:r>
            <a:r>
              <a:rPr lang="ru-RU" sz="800" b="1" dirty="0" smtClean="0">
                <a:solidFill>
                  <a:srgbClr val="0A50EC"/>
                </a:solidFill>
              </a:rPr>
              <a:t>  </a:t>
            </a:r>
            <a:r>
              <a:rPr lang="ru-RU" sz="1400" b="1" dirty="0" smtClean="0">
                <a:solidFill>
                  <a:srgbClr val="0A50EC"/>
                </a:solidFill>
              </a:rPr>
              <a:t>Какие инструктажи по охране труда нужно провести с работниками, которые временно работают из дома?</a:t>
            </a:r>
          </a:p>
          <a:p>
            <a:r>
              <a:rPr lang="ru-RU" sz="1400" dirty="0" smtClean="0"/>
              <a:t>Работников нужно проинструктировать о том, как безопасно работать на оборудовании, которое выдал или порекомендовал работодатель для удаленной работы. Информацию о таком оборудовании прописывают в дополнительном соглашении к трудовому договору. А инструктаж регистрируют в журнале с подписью работника.</a:t>
            </a:r>
          </a:p>
          <a:p>
            <a:endParaRPr lang="ru-RU" sz="1400" dirty="0" smtClean="0"/>
          </a:p>
          <a:p>
            <a:r>
              <a:rPr lang="ru-RU" sz="1400" dirty="0" smtClean="0"/>
              <a:t>Если в </a:t>
            </a:r>
            <a:r>
              <a:rPr lang="ru-RU" sz="1400" dirty="0" err="1" smtClean="0"/>
              <a:t>допсоглашении</a:t>
            </a:r>
            <a:r>
              <a:rPr lang="ru-RU" sz="1400" dirty="0" smtClean="0"/>
              <a:t> нет информации о предоставленном или рекомендованном работодателем оборудовании, оснований для инструктажа дистанционным работникам нет.</a:t>
            </a:r>
            <a:endParaRPr lang="ru-RU" sz="1400" dirty="0"/>
          </a:p>
        </p:txBody>
      </p:sp>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988" y="6392704"/>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7498226" y="5690658"/>
            <a:ext cx="147206" cy="133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213360" y="1582341"/>
            <a:ext cx="8473440" cy="2308324"/>
          </a:xfrm>
          <a:prstGeom prst="rect">
            <a:avLst/>
          </a:prstGeom>
        </p:spPr>
        <p:txBody>
          <a:bodyPr wrap="square">
            <a:spAutoFit/>
          </a:bodyPr>
          <a:lstStyle/>
          <a:p>
            <a:r>
              <a:rPr lang="ru-RU" dirty="0" smtClean="0"/>
              <a:t>Чтобы официально обосновать все профилактические мероприятия, разработайте специальный приказ. В приказе укажите все меры, которые утвердили для профилактики вируса в организации, и ответственных за мероприятия лиц.</a:t>
            </a:r>
          </a:p>
          <a:p>
            <a:r>
              <a:rPr lang="ru-RU" dirty="0" smtClean="0"/>
              <a:t>Также, рекомендуем в приказе ограничить массовые мероприятия, совещания, конференции, отменить командировки.</a:t>
            </a:r>
          </a:p>
          <a:p>
            <a:r>
              <a:rPr lang="ru-RU" dirty="0" smtClean="0"/>
              <a:t>Далее отдайте приказ на подпись руководителю организации.</a:t>
            </a:r>
          </a:p>
          <a:p>
            <a:endParaRPr lang="ru-RU" dirty="0"/>
          </a:p>
        </p:txBody>
      </p:sp>
      <p:sp>
        <p:nvSpPr>
          <p:cNvPr id="20" name="Прямоугольник 19"/>
          <p:cNvSpPr/>
          <p:nvPr/>
        </p:nvSpPr>
        <p:spPr>
          <a:xfrm>
            <a:off x="396240" y="4046218"/>
            <a:ext cx="8343900" cy="1754326"/>
          </a:xfrm>
          <a:prstGeom prst="rect">
            <a:avLst/>
          </a:prstGeom>
        </p:spPr>
        <p:txBody>
          <a:bodyPr wrap="square">
            <a:spAutoFit/>
          </a:bodyPr>
          <a:lstStyle/>
          <a:p>
            <a:r>
              <a:rPr lang="ru-RU" dirty="0" smtClean="0">
                <a:solidFill>
                  <a:srgbClr val="FF0000"/>
                </a:solidFill>
              </a:rPr>
              <a:t>Внимание!</a:t>
            </a:r>
          </a:p>
          <a:p>
            <a:r>
              <a:rPr lang="ru-RU" dirty="0" smtClean="0"/>
              <a:t>На территории Москвы учитывайте требования Указа мэра Москвы от 05.03.2020 № 12-УМ «О введении режима повышенной готовности», а в Московской области – требования постановления губернатора от 12.03.2020 № 108-ПГ.</a:t>
            </a:r>
          </a:p>
          <a:p>
            <a:r>
              <a:rPr lang="ru-RU" dirty="0" smtClean="0"/>
              <a:t>В других регионах учитывайте </a:t>
            </a:r>
            <a:r>
              <a:rPr lang="ru-RU" dirty="0" smtClean="0">
                <a:hlinkClick r:id="rId4" tooltip="[#149] "/>
              </a:rPr>
              <a:t>местные правила</a:t>
            </a:r>
            <a:r>
              <a:rPr lang="ru-RU" dirty="0" smtClean="0"/>
              <a:t>.</a:t>
            </a:r>
            <a:endParaRPr lang="ru-RU" dirty="0"/>
          </a:p>
        </p:txBody>
      </p:sp>
      <p:sp>
        <p:nvSpPr>
          <p:cNvPr id="21" name="Прямоугольник 20"/>
          <p:cNvSpPr/>
          <p:nvPr/>
        </p:nvSpPr>
        <p:spPr>
          <a:xfrm>
            <a:off x="115226" y="115589"/>
            <a:ext cx="8883994" cy="105701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0" lang="ru-RU" altLang="ru-RU" sz="2400" dirty="0" smtClean="0">
                <a:solidFill>
                  <a:schemeClr val="bg1"/>
                </a:solidFill>
                <a:latin typeface="Arial" pitchFamily="34" charset="0"/>
                <a:cs typeface="Arial" pitchFamily="34" charset="0"/>
              </a:rPr>
              <a:t>Как оформить приказ о профилактических мерах</a:t>
            </a: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427236"/>
            <a:ext cx="1799153" cy="30479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403860" y="1562100"/>
            <a:ext cx="8511540" cy="4678204"/>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a:t>
            </a:r>
            <a:r>
              <a:rPr lang="ru-RU" sz="1400" b="1" dirty="0" smtClean="0">
                <a:solidFill>
                  <a:srgbClr val="0A50EC"/>
                </a:solidFill>
              </a:rPr>
              <a:t> Сейчас работодатели стараются перевести сотрудников на удаленную работу, если производственный процесс это позволяет. Какие документы необходимо оформить в связи с этим?</a:t>
            </a:r>
          </a:p>
          <a:p>
            <a:endParaRPr lang="ru-RU" sz="1400" b="1" dirty="0" smtClean="0">
              <a:solidFill>
                <a:srgbClr val="0A50EC"/>
              </a:solidFill>
            </a:endParaRPr>
          </a:p>
          <a:p>
            <a:r>
              <a:rPr lang="ru-RU" sz="1400" dirty="0" smtClean="0"/>
              <a:t>Работодатель должен издать </a:t>
            </a:r>
            <a:r>
              <a:rPr lang="ru-RU" sz="1400" dirty="0" smtClean="0">
                <a:hlinkClick r:id="rId5"/>
              </a:rPr>
              <a:t>приказ</a:t>
            </a:r>
            <a:r>
              <a:rPr lang="ru-RU" sz="1400" dirty="0" smtClean="0"/>
              <a:t> о временном переводе на дистанционную работу и подписать с сотрудником </a:t>
            </a:r>
            <a:r>
              <a:rPr lang="ru-RU" sz="1400" dirty="0" smtClean="0">
                <a:hlinkClick r:id="rId5"/>
              </a:rPr>
              <a:t>дополнительное соглашение</a:t>
            </a:r>
            <a:r>
              <a:rPr lang="ru-RU" sz="1400" dirty="0" smtClean="0"/>
              <a:t> к трудовому договору.</a:t>
            </a:r>
          </a:p>
          <a:p>
            <a:endParaRPr lang="ru-RU" sz="1400" dirty="0" smtClean="0"/>
          </a:p>
          <a:p>
            <a:endParaRPr lang="ru-RU" sz="1400" dirty="0" smtClean="0"/>
          </a:p>
          <a:p>
            <a:r>
              <a:rPr lang="ru-RU" sz="4400" b="1" dirty="0" smtClean="0">
                <a:solidFill>
                  <a:srgbClr val="FF0000"/>
                </a:solidFill>
              </a:rPr>
              <a:t>?</a:t>
            </a:r>
            <a:r>
              <a:rPr lang="ru-RU" sz="800" b="1" dirty="0" smtClean="0">
                <a:solidFill>
                  <a:srgbClr val="0A50EC"/>
                </a:solidFill>
              </a:rPr>
              <a:t>  </a:t>
            </a:r>
            <a:r>
              <a:rPr lang="ru-RU" sz="1400" b="1" dirty="0" smtClean="0">
                <a:solidFill>
                  <a:srgbClr val="0A50EC"/>
                </a:solidFill>
              </a:rPr>
              <a:t>Какие инструктажи по охране труда нужно провести с работниками, которые временно работают из дома?</a:t>
            </a:r>
          </a:p>
          <a:p>
            <a:r>
              <a:rPr lang="ru-RU" sz="1400" dirty="0" smtClean="0"/>
              <a:t>Работников нужно проинструктировать о том, как безопасно работать на оборудовании, которое выдал или порекомендовал работодатель для удаленной работы. Информацию о таком оборудовании прописывают в дополнительном соглашении к трудовому договору. А инструктаж регистрируют в журнале с подписью работника.</a:t>
            </a:r>
          </a:p>
          <a:p>
            <a:endParaRPr lang="ru-RU" sz="1400" dirty="0" smtClean="0"/>
          </a:p>
          <a:p>
            <a:r>
              <a:rPr lang="ru-RU" sz="1400" dirty="0" smtClean="0"/>
              <a:t>Если в </a:t>
            </a:r>
            <a:r>
              <a:rPr lang="ru-RU" sz="1400" dirty="0" err="1" smtClean="0"/>
              <a:t>допсоглашении</a:t>
            </a:r>
            <a:r>
              <a:rPr lang="ru-RU" sz="1400" dirty="0" smtClean="0"/>
              <a:t> нет информации о предоставленном или рекомендованном работодателем оборудовании, оснований для инструктажа дистанционным работникам нет.</a:t>
            </a:r>
            <a:endParaRPr lang="ru-RU" sz="1400" dirty="0"/>
          </a:p>
        </p:txBody>
      </p:sp>
    </p:spTree>
  </p:cSld>
  <p:clrMapOvr>
    <a:masterClrMapping/>
  </p:clrMapOvr>
  <p:transition spd="slow" advClick="0" advTm="1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403860" y="1562100"/>
            <a:ext cx="8511540" cy="3139321"/>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a:t>
            </a:r>
            <a:r>
              <a:rPr lang="ru-RU" sz="1400" b="1" dirty="0" smtClean="0">
                <a:solidFill>
                  <a:srgbClr val="0A50EC"/>
                </a:solidFill>
              </a:rPr>
              <a:t> Возникает проблема: работников отправляют домой просто так — без официального перевода на дистанционную работу. Специалисты по охране труда сталкиваются с тем, что по документам все сотрудники работают в обычном режиме и графики медосмотров и инструктажей нужно соблюдать, а по факту работников нет — трудятся удаленно. Как в такой ситуации специалисту по охране труда себя обезопасить?</a:t>
            </a:r>
          </a:p>
          <a:p>
            <a:endParaRPr lang="ru-RU" sz="1400" b="1" dirty="0" smtClean="0">
              <a:solidFill>
                <a:srgbClr val="0A50EC"/>
              </a:solidFill>
            </a:endParaRPr>
          </a:p>
          <a:p>
            <a:r>
              <a:rPr lang="ru-RU" sz="1400" dirty="0" smtClean="0"/>
              <a:t>Специалисту по охране труда нужно письменно донести до работодателя требования трудового законодательства в том числе о переводе сотрудников на дистанционную работу. </a:t>
            </a:r>
          </a:p>
          <a:p>
            <a:endParaRPr lang="ru-RU" sz="1400" dirty="0" smtClean="0"/>
          </a:p>
          <a:p>
            <a:r>
              <a:rPr lang="ru-RU" sz="1400" dirty="0" smtClean="0"/>
              <a:t>В служебной записке разъясните, что юридическое лицо, которое нарушает или игнорирует требования трудового законодательства, привлекут к административной ответственности по части 1 статьи 5.27 </a:t>
            </a:r>
            <a:r>
              <a:rPr lang="ru-RU" sz="1400" dirty="0" err="1" smtClean="0"/>
              <a:t>КоАП</a:t>
            </a:r>
            <a:r>
              <a:rPr lang="ru-RU" sz="1400" dirty="0" smtClean="0"/>
              <a:t>.</a:t>
            </a:r>
            <a:endParaRPr lang="ru-RU" sz="1400"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403860" y="1562100"/>
            <a:ext cx="8511540" cy="4678204"/>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a:t>
            </a:r>
            <a:r>
              <a:rPr lang="ru-RU" sz="1400" b="1" dirty="0" smtClean="0">
                <a:solidFill>
                  <a:srgbClr val="0A50EC"/>
                </a:solidFill>
              </a:rPr>
              <a:t>А специалист по охране труда может работать удаленно? Какие документы нужно оформить, чтобы он не отвечал за нарушения, которые произошли, пока его физически не было в организации?</a:t>
            </a:r>
          </a:p>
          <a:p>
            <a:endParaRPr lang="ru-RU" sz="1400" b="1" dirty="0" smtClean="0">
              <a:solidFill>
                <a:srgbClr val="0A50EC"/>
              </a:solidFill>
            </a:endParaRPr>
          </a:p>
          <a:p>
            <a:r>
              <a:rPr lang="ru-RU" sz="1400" dirty="0" smtClean="0"/>
              <a:t>Может, только если предприятие закрыто. Так же как и для всех остальных работников, перевод специалиста по охране труда на дистанционную работу нужно оформить приказом и дополнительным соглашением к трудовому договору.</a:t>
            </a:r>
          </a:p>
          <a:p>
            <a:r>
              <a:rPr lang="ru-RU" sz="1400" dirty="0" smtClean="0"/>
              <a:t>Но специалист по охране труда не может работать дистанционно, если штатные работники или сотрудники сторонних организаций продолжают трудиться в обычном режиме на территории предприятия. Главная функция специалиста по охране труда — контроль, его нельзя качественно реализовать без физического присутствия.</a:t>
            </a:r>
          </a:p>
          <a:p>
            <a:endParaRPr lang="ru-RU" sz="1400" dirty="0" smtClean="0"/>
          </a:p>
          <a:p>
            <a:r>
              <a:rPr lang="ru-RU" sz="4400" b="1" dirty="0" smtClean="0">
                <a:solidFill>
                  <a:srgbClr val="FF0000"/>
                </a:solidFill>
              </a:rPr>
              <a:t>?</a:t>
            </a:r>
            <a:r>
              <a:rPr lang="ru-RU" sz="1400" b="1" dirty="0" smtClean="0">
                <a:solidFill>
                  <a:srgbClr val="FF0000"/>
                </a:solidFill>
              </a:rPr>
              <a:t> </a:t>
            </a:r>
            <a:r>
              <a:rPr lang="ru-RU" sz="1400" b="1" dirty="0" smtClean="0">
                <a:solidFill>
                  <a:srgbClr val="0A50EC"/>
                </a:solidFill>
              </a:rPr>
              <a:t>Как тогда вести себя специалистам по охране труда, которых вместе с другими сотрудниками офиса отправили на </a:t>
            </a:r>
            <a:r>
              <a:rPr lang="ru-RU" sz="1400" b="1" dirty="0" err="1" smtClean="0">
                <a:solidFill>
                  <a:srgbClr val="0A50EC"/>
                </a:solidFill>
              </a:rPr>
              <a:t>удаленку</a:t>
            </a:r>
            <a:r>
              <a:rPr lang="ru-RU" sz="1400" b="1" dirty="0" smtClean="0">
                <a:solidFill>
                  <a:srgbClr val="0A50EC"/>
                </a:solidFill>
              </a:rPr>
              <a:t>, когда производственные цеха продолжают работать?</a:t>
            </a:r>
          </a:p>
          <a:p>
            <a:r>
              <a:rPr lang="ru-RU" sz="1400" dirty="0" smtClean="0"/>
              <a:t>Если все оформили официально и у специалиста по охране труда на руках подписанное работодателем </a:t>
            </a:r>
            <a:r>
              <a:rPr lang="ru-RU" sz="1400" dirty="0" err="1" smtClean="0"/>
              <a:t>допсоглашение</a:t>
            </a:r>
            <a:r>
              <a:rPr lang="ru-RU" sz="1400" dirty="0" smtClean="0"/>
              <a:t> о дистанционной работе, к нему не будет вопросов.</a:t>
            </a:r>
            <a:endParaRPr lang="ru-RU" sz="1400" b="1" dirty="0" smtClean="0">
              <a:solidFill>
                <a:srgbClr val="0A50EC"/>
              </a:solidFill>
            </a:endParaRP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2704"/>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1077218"/>
          </a:xfrm>
          <a:prstGeom prst="rect">
            <a:avLst/>
          </a:prstGeom>
        </p:spPr>
        <p:txBody>
          <a:bodyPr wrap="square">
            <a:spAutoFit/>
          </a:bodyPr>
          <a:lstStyle/>
          <a:p>
            <a:pPr algn="ctr"/>
            <a:r>
              <a:rPr lang="ru-RU" sz="4000" b="1" dirty="0" smtClean="0">
                <a:solidFill>
                  <a:srgbClr val="FFFF00"/>
                </a:solidFill>
              </a:rPr>
              <a:t>⚡ </a:t>
            </a:r>
            <a:r>
              <a:rPr kumimoji="0" lang="ru-RU" altLang="ru-RU" sz="2400" dirty="0" err="1" smtClean="0">
                <a:solidFill>
                  <a:srgbClr val="FFFFFF"/>
                </a:solidFill>
              </a:rPr>
              <a:t>Роструд</a:t>
            </a:r>
            <a:r>
              <a:rPr kumimoji="0" lang="ru-RU" altLang="ru-RU" sz="2400" dirty="0" smtClean="0">
                <a:solidFill>
                  <a:srgbClr val="FFFFFF"/>
                </a:solidFill>
              </a:rPr>
              <a:t> объяснил, что сделать специалистам по охране труда из-за пандемии </a:t>
            </a:r>
            <a:r>
              <a:rPr kumimoji="0" lang="ru-RU" altLang="ru-RU" sz="2400" dirty="0" err="1" smtClean="0">
                <a:solidFill>
                  <a:srgbClr val="FFFFFF"/>
                </a:solidFill>
              </a:rPr>
              <a:t>коронавируса</a:t>
            </a:r>
            <a:endParaRPr kumimoji="0" lang="ru-RU" altLang="ru-RU" sz="2400" dirty="0" smtClean="0">
              <a:solidFill>
                <a:srgbClr val="FFFFFF"/>
              </a:solidFill>
            </a:endParaRPr>
          </a:p>
        </p:txBody>
      </p:sp>
      <p:sp>
        <p:nvSpPr>
          <p:cNvPr id="18" name="Прямоугольник 17"/>
          <p:cNvSpPr/>
          <p:nvPr/>
        </p:nvSpPr>
        <p:spPr>
          <a:xfrm>
            <a:off x="403860" y="1562100"/>
            <a:ext cx="8511540" cy="2923877"/>
          </a:xfrm>
          <a:prstGeom prst="rect">
            <a:avLst/>
          </a:prstGeom>
          <a:solidFill>
            <a:schemeClr val="accent4">
              <a:lumMod val="20000"/>
              <a:lumOff val="80000"/>
            </a:schemeClr>
          </a:solidFill>
        </p:spPr>
        <p:txBody>
          <a:bodyPr wrap="square">
            <a:spAutoFit/>
          </a:bodyPr>
          <a:lstStyle/>
          <a:p>
            <a:r>
              <a:rPr lang="ru-RU" sz="4400" b="1" dirty="0" smtClean="0">
                <a:solidFill>
                  <a:srgbClr val="FF0000"/>
                </a:solidFill>
              </a:rPr>
              <a:t>?</a:t>
            </a:r>
            <a:r>
              <a:rPr lang="ru-RU" sz="1400" b="1" dirty="0" smtClean="0">
                <a:solidFill>
                  <a:srgbClr val="0A50EC"/>
                </a:solidFill>
              </a:rPr>
              <a:t>Как будут проходить проверки? Правда, что малый и средний бизнес могут освободить от проверок до конца года, а крупный — не проверять до лета?</a:t>
            </a:r>
          </a:p>
          <a:p>
            <a:r>
              <a:rPr lang="ru-RU" sz="1400" dirty="0" smtClean="0"/>
              <a:t> </a:t>
            </a:r>
          </a:p>
          <a:p>
            <a:r>
              <a:rPr lang="ru-RU" sz="1400" dirty="0" smtClean="0"/>
              <a:t>Такой информации нет. Сейчас плановые и внеплановые проверки ГИТ приостановила до 1 мая 2020 года. </a:t>
            </a:r>
          </a:p>
          <a:p>
            <a:endParaRPr lang="ru-RU" sz="1400" dirty="0" smtClean="0"/>
          </a:p>
          <a:p>
            <a:r>
              <a:rPr lang="ru-RU" sz="1400" dirty="0" smtClean="0"/>
              <a:t>Исключение — внеплановые проверки, основания для которых угроза жизни и здоровью работников, их проводят по согласованию или по требованию прокуратуры. </a:t>
            </a:r>
          </a:p>
          <a:p>
            <a:endParaRPr lang="ru-RU" sz="1400" dirty="0" smtClean="0"/>
          </a:p>
          <a:p>
            <a:r>
              <a:rPr lang="ru-RU" sz="1400" dirty="0" smtClean="0"/>
              <a:t>Также исключение — проверки на основании невыплаты зарплаты или увольнения работника, их проводят в общем порядке.</a:t>
            </a:r>
            <a:endParaRPr lang="ru-RU" sz="1400"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680" y="6681838"/>
            <a:ext cx="1210082" cy="1761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2420" y="6580386"/>
            <a:ext cx="1010042" cy="27761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70742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461665"/>
          </a:xfrm>
          <a:prstGeom prst="rect">
            <a:avLst/>
          </a:prstGeom>
        </p:spPr>
        <p:txBody>
          <a:bodyPr wrap="square">
            <a:spAutoFit/>
          </a:bodyPr>
          <a:lstStyle/>
          <a:p>
            <a:pPr algn="ctr"/>
            <a:r>
              <a:rPr kumimoji="0" lang="ru-RU" altLang="ru-RU" sz="2400" dirty="0" smtClean="0">
                <a:solidFill>
                  <a:srgbClr val="FFFFFF"/>
                </a:solidFill>
              </a:rPr>
              <a:t>Образцы документов</a:t>
            </a:r>
          </a:p>
        </p:txBody>
      </p:sp>
      <p:pic>
        <p:nvPicPr>
          <p:cNvPr id="94210" name="Picture 2"/>
          <p:cNvPicPr>
            <a:picLocks noChangeAspect="1" noChangeArrowheads="1"/>
          </p:cNvPicPr>
          <p:nvPr/>
        </p:nvPicPr>
        <p:blipFill>
          <a:blip r:embed="rId5"/>
          <a:srcRect/>
          <a:stretch>
            <a:fillRect/>
          </a:stretch>
        </p:blipFill>
        <p:spPr bwMode="auto">
          <a:xfrm>
            <a:off x="304164" y="842645"/>
            <a:ext cx="4252595" cy="5657670"/>
          </a:xfrm>
          <a:prstGeom prst="rect">
            <a:avLst/>
          </a:prstGeom>
          <a:noFill/>
          <a:ln w="9525">
            <a:noFill/>
            <a:miter lim="800000"/>
            <a:headEnd/>
            <a:tailEnd/>
          </a:ln>
        </p:spPr>
      </p:pic>
      <p:pic>
        <p:nvPicPr>
          <p:cNvPr id="94211" name="Picture 3"/>
          <p:cNvPicPr>
            <a:picLocks noChangeAspect="1" noChangeArrowheads="1"/>
          </p:cNvPicPr>
          <p:nvPr/>
        </p:nvPicPr>
        <p:blipFill>
          <a:blip r:embed="rId6"/>
          <a:srcRect/>
          <a:stretch>
            <a:fillRect/>
          </a:stretch>
        </p:blipFill>
        <p:spPr bwMode="auto">
          <a:xfrm>
            <a:off x="4770754" y="872490"/>
            <a:ext cx="4336517" cy="5695950"/>
          </a:xfrm>
          <a:prstGeom prst="rect">
            <a:avLst/>
          </a:prstGeom>
          <a:noFill/>
          <a:ln w="9525">
            <a:noFill/>
            <a:miter lim="800000"/>
            <a:headEnd/>
            <a:tailEnd/>
          </a:ln>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2263" y="6657345"/>
            <a:ext cx="1402759" cy="237644"/>
          </a:xfrm>
          <a:prstGeom prst="rect">
            <a:avLst/>
          </a:prstGeom>
        </p:spPr>
      </p:pic>
    </p:spTree>
  </p:cSld>
  <p:clrMapOvr>
    <a:masterClrMapping/>
  </p:clrMapOvr>
  <p:transition spd="slow" advClick="0" advTm="1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1"/>
          <p:cNvGrpSpPr/>
          <p:nvPr/>
        </p:nvGrpSpPr>
        <p:grpSpPr>
          <a:xfrm>
            <a:off x="0" y="0"/>
            <a:ext cx="9135454" cy="707424"/>
            <a:chOff x="8546" y="8856"/>
            <a:chExt cx="9135454" cy="657701"/>
          </a:xfrm>
        </p:grpSpPr>
        <p:sp>
          <p:nvSpPr>
            <p:cNvPr id="3" name="Прямоугольник 2"/>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200" b="1" dirty="0">
                  <a:solidFill>
                    <a:srgbClr val="FFFF00"/>
                  </a:solidFill>
                </a:rPr>
                <a:t>⚡</a:t>
              </a:r>
              <a:r>
                <a:rPr lang="ru-RU" sz="2400" b="1" dirty="0">
                  <a:solidFill>
                    <a:srgbClr val="FFFF00"/>
                  </a:solidFill>
                </a:rPr>
                <a:t> </a:t>
              </a:r>
              <a:r>
                <a:rPr lang="ru-RU" dirty="0" err="1">
                  <a:latin typeface="Arial" panose="020B0604020202020204" pitchFamily="34" charset="0"/>
                  <a:cs typeface="Arial" panose="020B0604020202020204" pitchFamily="34" charset="0"/>
                </a:rPr>
                <a:t>Спецподборка</a:t>
              </a:r>
              <a:r>
                <a:rPr lang="ru-RU" dirty="0">
                  <a:latin typeface="Arial" panose="020B0604020202020204" pitchFamily="34" charset="0"/>
                  <a:cs typeface="Arial" panose="020B0604020202020204" pitchFamily="34" charset="0"/>
                </a:rPr>
                <a:t>: материалы по </a:t>
              </a:r>
              <a:r>
                <a:rPr lang="ru-RU" dirty="0" err="1">
                  <a:latin typeface="Arial" panose="020B0604020202020204" pitchFamily="34" charset="0"/>
                  <a:cs typeface="Arial" panose="020B0604020202020204" pitchFamily="34" charset="0"/>
                </a:rPr>
                <a:t>коронавирусу</a:t>
              </a:r>
              <a:r>
                <a:rPr lang="ru-RU" dirty="0">
                  <a:latin typeface="Arial" panose="020B0604020202020204" pitchFamily="34" charset="0"/>
                  <a:cs typeface="Arial" panose="020B0604020202020204" pitchFamily="34" charset="0"/>
                </a:rPr>
                <a:t> для специалиста по охране труда</a:t>
              </a:r>
            </a:p>
          </p:txBody>
        </p:sp>
      </p:grpSp>
      <p:sp>
        <p:nvSpPr>
          <p:cNvPr id="5" name="Прямоугольник 4"/>
          <p:cNvSpPr/>
          <p:nvPr/>
        </p:nvSpPr>
        <p:spPr>
          <a:xfrm>
            <a:off x="403860" y="1562100"/>
            <a:ext cx="8511540" cy="3539430"/>
          </a:xfrm>
          <a:prstGeom prst="rect">
            <a:avLst/>
          </a:prstGeom>
          <a:solidFill>
            <a:schemeClr val="accent4">
              <a:lumMod val="20000"/>
              <a:lumOff val="80000"/>
            </a:schemeClr>
          </a:solidFill>
        </p:spPr>
        <p:txBody>
          <a:bodyPr wrap="square">
            <a:spAutoFit/>
          </a:bodyPr>
          <a:lstStyle/>
          <a:p>
            <a:r>
              <a:rPr lang="ru-RU" sz="2800" b="1" dirty="0" smtClean="0">
                <a:latin typeface="Arial" panose="020B0604020202020204" pitchFamily="34" charset="0"/>
                <a:cs typeface="Arial" panose="020B0604020202020204" pitchFamily="34" charset="0"/>
              </a:rPr>
              <a:t>Еще больше рекомендаций </a:t>
            </a:r>
          </a:p>
          <a:p>
            <a:r>
              <a:rPr lang="ru-RU" sz="2800" b="1" dirty="0" smtClean="0">
                <a:latin typeface="Arial" panose="020B0604020202020204" pitchFamily="34" charset="0"/>
                <a:cs typeface="Arial" panose="020B0604020202020204" pitchFamily="34" charset="0"/>
              </a:rPr>
              <a:t>в Системе Охрана труда</a:t>
            </a:r>
            <a:endParaRPr lang="ru-RU" sz="2800" dirty="0" smtClean="0"/>
          </a:p>
          <a:p>
            <a:endParaRPr lang="ru-RU" sz="2800" dirty="0" smtClean="0"/>
          </a:p>
          <a:p>
            <a:r>
              <a:rPr lang="ru-RU" sz="2800" dirty="0" err="1"/>
              <a:t>Спецподборка</a:t>
            </a:r>
            <a:r>
              <a:rPr lang="ru-RU" sz="2800" dirty="0"/>
              <a:t>: материалы по </a:t>
            </a:r>
            <a:r>
              <a:rPr lang="ru-RU" sz="2800" dirty="0" err="1"/>
              <a:t>коронавирусу</a:t>
            </a:r>
            <a:r>
              <a:rPr lang="ru-RU" sz="2800" dirty="0"/>
              <a:t> для специалиста по охране труда</a:t>
            </a:r>
            <a:r>
              <a:rPr lang="ru-RU" sz="2800" dirty="0" smtClean="0"/>
              <a:t>. </a:t>
            </a:r>
            <a:r>
              <a:rPr lang="ru-RU" sz="2800" dirty="0" smtClean="0"/>
              <a:t>В ней </a:t>
            </a:r>
            <a:r>
              <a:rPr lang="ru-RU" sz="2800" dirty="0" smtClean="0"/>
              <a:t>рекомендации</a:t>
            </a:r>
            <a:r>
              <a:rPr lang="ru-RU" sz="2800" dirty="0" smtClean="0"/>
              <a:t>, новости, шаблоны, справки и многое </a:t>
            </a:r>
            <a:r>
              <a:rPr lang="ru-RU" sz="2800" dirty="0" smtClean="0"/>
              <a:t>другое </a:t>
            </a:r>
          </a:p>
          <a:p>
            <a:r>
              <a:rPr lang="en-US" sz="2800" dirty="0" smtClean="0">
                <a:solidFill>
                  <a:schemeClr val="accent1">
                    <a:lumMod val="60000"/>
                    <a:lumOff val="40000"/>
                  </a:schemeClr>
                </a:solidFill>
              </a:rPr>
              <a:t>vip.1otruda.ru</a:t>
            </a:r>
            <a:endParaRPr lang="ru-RU" sz="2800" dirty="0">
              <a:solidFill>
                <a:schemeClr val="accent1">
                  <a:lumMod val="60000"/>
                  <a:lumOff val="40000"/>
                </a:schemeClr>
              </a:solidFill>
            </a:endParaRPr>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034" y="6364791"/>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484" y="6395444"/>
            <a:ext cx="1799153" cy="304798"/>
          </a:xfrm>
          <a:prstGeom prst="rect">
            <a:avLst/>
          </a:prstGeom>
        </p:spPr>
      </p:pic>
    </p:spTree>
    <p:extLst>
      <p:ext uri="{BB962C8B-B14F-4D97-AF65-F5344CB8AC3E}">
        <p14:creationId xmlns:p14="http://schemas.microsoft.com/office/powerpoint/2010/main" val="160950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1"/>
          <p:cNvGrpSpPr/>
          <p:nvPr/>
        </p:nvGrpSpPr>
        <p:grpSpPr>
          <a:xfrm>
            <a:off x="0" y="0"/>
            <a:ext cx="9135454" cy="707424"/>
            <a:chOff x="8546" y="8856"/>
            <a:chExt cx="9135454" cy="657701"/>
          </a:xfrm>
        </p:grpSpPr>
        <p:sp>
          <p:nvSpPr>
            <p:cNvPr id="3" name="Прямоугольник 2"/>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200" b="1" dirty="0">
                  <a:solidFill>
                    <a:srgbClr val="FFFF00"/>
                  </a:solidFill>
                </a:rPr>
                <a:t>⚡</a:t>
              </a:r>
              <a:r>
                <a:rPr lang="ru-RU" sz="2400" b="1" dirty="0">
                  <a:solidFill>
                    <a:srgbClr val="FFFF00"/>
                  </a:solidFill>
                </a:rPr>
                <a:t> </a:t>
              </a:r>
              <a:r>
                <a:rPr lang="ru-RU" sz="2400" dirty="0" smtClean="0">
                  <a:latin typeface="Arial" panose="020B0604020202020204" pitchFamily="34" charset="0"/>
                  <a:cs typeface="Arial" panose="020B0604020202020204" pitchFamily="34" charset="0"/>
                </a:rPr>
                <a:t>Специальное антикризисное предложение</a:t>
              </a:r>
              <a:endParaRPr lang="ru-RU" sz="2400" dirty="0">
                <a:latin typeface="Arial" panose="020B0604020202020204" pitchFamily="34" charset="0"/>
                <a:cs typeface="Arial" panose="020B0604020202020204" pitchFamily="34" charset="0"/>
              </a:endParaRPr>
            </a:p>
          </p:txBody>
        </p:sp>
      </p:grpSp>
      <p:sp>
        <p:nvSpPr>
          <p:cNvPr id="6" name="Прямоугольник 5"/>
          <p:cNvSpPr/>
          <p:nvPr/>
        </p:nvSpPr>
        <p:spPr>
          <a:xfrm>
            <a:off x="403860" y="1562100"/>
            <a:ext cx="8511540" cy="3354765"/>
          </a:xfrm>
          <a:prstGeom prst="rect">
            <a:avLst/>
          </a:prstGeom>
          <a:solidFill>
            <a:schemeClr val="accent4">
              <a:lumMod val="20000"/>
              <a:lumOff val="80000"/>
            </a:schemeClr>
          </a:solidFill>
        </p:spPr>
        <p:txBody>
          <a:bodyPr wrap="square">
            <a:spAutoFit/>
          </a:bodyPr>
          <a:lstStyle/>
          <a:p>
            <a:endParaRPr lang="ru-RU" sz="4400" b="1" dirty="0" smtClean="0">
              <a:solidFill>
                <a:srgbClr val="FF0000"/>
              </a:solidFill>
            </a:endParaRPr>
          </a:p>
          <a:p>
            <a:r>
              <a:rPr lang="ru-RU" sz="2800" b="1" dirty="0" smtClean="0">
                <a:latin typeface="Arial" panose="020B0604020202020204" pitchFamily="34" charset="0"/>
                <a:cs typeface="Arial" panose="020B0604020202020204" pitchFamily="34" charset="0"/>
              </a:rPr>
              <a:t>Сервис «</a:t>
            </a:r>
            <a:r>
              <a:rPr lang="ru-RU" sz="2800" b="1" dirty="0" err="1" smtClean="0">
                <a:latin typeface="Arial" panose="020B0604020202020204" pitchFamily="34" charset="0"/>
                <a:cs typeface="Arial" panose="020B0604020202020204" pitchFamily="34" charset="0"/>
              </a:rPr>
              <a:t>ТрудОхрана</a:t>
            </a:r>
            <a:r>
              <a:rPr lang="ru-RU" sz="2800" b="1" dirty="0" smtClean="0">
                <a:latin typeface="Arial" panose="020B0604020202020204" pitchFamily="34" charset="0"/>
                <a:cs typeface="Arial" panose="020B0604020202020204" pitchFamily="34" charset="0"/>
              </a:rPr>
              <a:t> 360»  </a:t>
            </a:r>
            <a:r>
              <a:rPr lang="en-US" sz="2800" dirty="0" smtClean="0">
                <a:solidFill>
                  <a:schemeClr val="accent1">
                    <a:lumMod val="60000"/>
                    <a:lumOff val="40000"/>
                  </a:schemeClr>
                </a:solidFill>
                <a:latin typeface="Arial" panose="020B0604020202020204" pitchFamily="34" charset="0"/>
                <a:cs typeface="Arial" panose="020B0604020202020204" pitchFamily="34" charset="0"/>
              </a:rPr>
              <a:t>promo.360ot.ru</a:t>
            </a:r>
            <a:endParaRPr lang="ru-RU" sz="2800" dirty="0" smtClean="0">
              <a:solidFill>
                <a:schemeClr val="accent1">
                  <a:lumMod val="60000"/>
                  <a:lumOff val="40000"/>
                </a:schemeClr>
              </a:solidFill>
              <a:latin typeface="Arial" panose="020B0604020202020204" pitchFamily="34" charset="0"/>
              <a:cs typeface="Arial" panose="020B0604020202020204" pitchFamily="34" charset="0"/>
            </a:endParaRPr>
          </a:p>
          <a:p>
            <a:endParaRPr lang="ru-RU" sz="2800" dirty="0">
              <a:latin typeface="Arial" panose="020B0604020202020204" pitchFamily="34" charset="0"/>
              <a:cs typeface="Arial" panose="020B0604020202020204" pitchFamily="34" charset="0"/>
            </a:endParaRPr>
          </a:p>
          <a:p>
            <a:r>
              <a:rPr lang="ru-RU" sz="2800" b="1" dirty="0" smtClean="0">
                <a:latin typeface="Arial" panose="020B0604020202020204" pitchFamily="34" charset="0"/>
                <a:cs typeface="Arial" panose="020B0604020202020204" pitchFamily="34" charset="0"/>
              </a:rPr>
              <a:t>Журнал «Справочник специалиста по охране труда» </a:t>
            </a:r>
            <a:r>
              <a:rPr lang="en-US" sz="2800" dirty="0" smtClean="0">
                <a:solidFill>
                  <a:schemeClr val="accent1">
                    <a:lumMod val="60000"/>
                    <a:lumOff val="40000"/>
                  </a:schemeClr>
                </a:solidFill>
                <a:latin typeface="Arial" panose="020B0604020202020204" pitchFamily="34" charset="0"/>
                <a:cs typeface="Arial" panose="020B0604020202020204" pitchFamily="34" charset="0"/>
              </a:rPr>
              <a:t>www.proflit.ru/okhrana-truda/zhurnaly/zhurnal-spravochnik-spetsialista-po-okhrane-truda</a:t>
            </a:r>
            <a:endParaRPr lang="ru-RU" sz="2800" dirty="0" smtClean="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7"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869" y="6364791"/>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154" y="6395444"/>
            <a:ext cx="1799153" cy="304798"/>
          </a:xfrm>
          <a:prstGeom prst="rect">
            <a:avLst/>
          </a:prstGeom>
        </p:spPr>
      </p:pic>
    </p:spTree>
    <p:extLst>
      <p:ext uri="{BB962C8B-B14F-4D97-AF65-F5344CB8AC3E}">
        <p14:creationId xmlns:p14="http://schemas.microsoft.com/office/powerpoint/2010/main" val="2480767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3"/>
          <p:cNvSpPr>
            <a:spLocks noChangeArrowheads="1"/>
          </p:cNvSpPr>
          <p:nvPr/>
        </p:nvSpPr>
        <p:spPr bwMode="auto">
          <a:xfrm>
            <a:off x="196850" y="40561"/>
            <a:ext cx="8775700" cy="523875"/>
          </a:xfrm>
          <a:prstGeom prst="rect">
            <a:avLst/>
          </a:prstGeom>
          <a:noFill/>
          <a:ln w="9525">
            <a:noFill/>
            <a:miter lim="800000"/>
            <a:headEnd/>
            <a:tailEnd/>
          </a:ln>
        </p:spPr>
        <p:txBody>
          <a:bodyPr lIns="91434" tIns="45717" rIns="91434" bIns="45717">
            <a:spAutoFit/>
          </a:bodyPr>
          <a:lstStyle/>
          <a:p>
            <a:pPr algn="ctr"/>
            <a:r>
              <a:rPr kumimoji="0" lang="ru-RU" sz="2800" dirty="0">
                <a:solidFill>
                  <a:schemeClr val="bg1"/>
                </a:solidFill>
              </a:rPr>
              <a:t>Общие положения</a:t>
            </a:r>
          </a:p>
        </p:txBody>
      </p:sp>
      <p:pic>
        <p:nvPicPr>
          <p:cNvPr id="13"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1"/>
          <p:cNvGrpSpPr/>
          <p:nvPr/>
        </p:nvGrpSpPr>
        <p:grpSpPr>
          <a:xfrm>
            <a:off x="8546" y="8856"/>
            <a:ext cx="9135454" cy="1400844"/>
            <a:chOff x="8546" y="8856"/>
            <a:chExt cx="9135454" cy="657701"/>
          </a:xfrm>
        </p:grpSpPr>
        <p:sp>
          <p:nvSpPr>
            <p:cNvPr id="15" name="Прямоугольник 14"/>
            <p:cNvSpPr/>
            <p:nvPr/>
          </p:nvSpPr>
          <p:spPr>
            <a:xfrm>
              <a:off x="8546" y="8856"/>
              <a:ext cx="9135454" cy="6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46" y="8856"/>
              <a:ext cx="9135454" cy="567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17" name="Прямоугольник 16"/>
          <p:cNvSpPr/>
          <p:nvPr/>
        </p:nvSpPr>
        <p:spPr>
          <a:xfrm>
            <a:off x="441960" y="138678"/>
            <a:ext cx="8336280" cy="769441"/>
          </a:xfrm>
          <a:prstGeom prst="rect">
            <a:avLst/>
          </a:prstGeom>
        </p:spPr>
        <p:txBody>
          <a:bodyPr wrap="square">
            <a:spAutoFit/>
          </a:bodyPr>
          <a:lstStyle/>
          <a:p>
            <a:pPr algn="ctr"/>
            <a:r>
              <a:rPr lang="ru-RU" sz="4000" b="1" dirty="0" smtClean="0">
                <a:solidFill>
                  <a:srgbClr val="FFFF00"/>
                </a:solidFill>
              </a:rPr>
              <a:t>⚡ </a:t>
            </a:r>
            <a:r>
              <a:rPr kumimoji="0" lang="ru-RU" altLang="ru-RU" sz="4400" dirty="0" err="1" smtClean="0">
                <a:solidFill>
                  <a:srgbClr val="FFFFFF"/>
                </a:solidFill>
              </a:rPr>
              <a:t>Коронавирус</a:t>
            </a:r>
            <a:endParaRPr kumimoji="0" lang="ru-RU" altLang="ru-RU" sz="4400" dirty="0" smtClean="0">
              <a:solidFill>
                <a:srgbClr val="FFFFFF"/>
              </a:solidFill>
            </a:endParaRPr>
          </a:p>
        </p:txBody>
      </p:sp>
      <p:sp>
        <p:nvSpPr>
          <p:cNvPr id="18" name="Прямоугольник 17"/>
          <p:cNvSpPr/>
          <p:nvPr/>
        </p:nvSpPr>
        <p:spPr>
          <a:xfrm>
            <a:off x="403860" y="1562100"/>
            <a:ext cx="8511540" cy="3477875"/>
          </a:xfrm>
          <a:prstGeom prst="rect">
            <a:avLst/>
          </a:prstGeom>
          <a:solidFill>
            <a:schemeClr val="accent4">
              <a:lumMod val="20000"/>
              <a:lumOff val="80000"/>
            </a:schemeClr>
          </a:solidFill>
        </p:spPr>
        <p:txBody>
          <a:bodyPr wrap="square">
            <a:spAutoFit/>
          </a:bodyPr>
          <a:lstStyle/>
          <a:p>
            <a:pPr algn="ctr"/>
            <a:endParaRPr lang="ru-RU" sz="4400" b="1" dirty="0" smtClean="0">
              <a:solidFill>
                <a:srgbClr val="FF0000"/>
              </a:solidFill>
            </a:endParaRPr>
          </a:p>
          <a:p>
            <a:pPr algn="ctr"/>
            <a:r>
              <a:rPr lang="ru-RU" sz="4400" b="1" dirty="0" smtClean="0">
                <a:solidFill>
                  <a:srgbClr val="FF0000"/>
                </a:solidFill>
              </a:rPr>
              <a:t>СПАСИБО ЗА ВНИМАНИЕ!</a:t>
            </a:r>
          </a:p>
          <a:p>
            <a:pPr algn="ctr"/>
            <a:endParaRPr lang="ru-RU" sz="4400" b="1" dirty="0" smtClean="0">
              <a:solidFill>
                <a:srgbClr val="FF0000"/>
              </a:solidFill>
            </a:endParaRPr>
          </a:p>
          <a:p>
            <a:pPr algn="ctr"/>
            <a:endParaRPr lang="ru-RU" sz="4400" b="1" dirty="0" smtClean="0">
              <a:solidFill>
                <a:srgbClr val="FF0000"/>
              </a:solidFill>
            </a:endParaRPr>
          </a:p>
          <a:p>
            <a:pPr algn="ctr"/>
            <a:r>
              <a:rPr lang="ru-RU" sz="4400" b="1" dirty="0" smtClean="0">
                <a:solidFill>
                  <a:srgbClr val="FF0000"/>
                </a:solidFill>
              </a:rPr>
              <a:t>БУДЬТЕ ЗДОРОВЫ!</a:t>
            </a:r>
            <a:endParaRPr lang="ru-RU" sz="1400"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ransition spd="slow"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0"/>
            <a:ext cx="9135454" cy="1242060"/>
            <a:chOff x="0" y="-9221"/>
            <a:chExt cx="9144000" cy="692885"/>
          </a:xfrm>
        </p:grpSpPr>
        <p:sp>
          <p:nvSpPr>
            <p:cNvPr id="7" name="Прямоугольник 6"/>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9" name="Text Box 5"/>
            <p:cNvSpPr txBox="1">
              <a:spLocks noChangeArrowheads="1"/>
            </p:cNvSpPr>
            <p:nvPr/>
          </p:nvSpPr>
          <p:spPr bwMode="auto">
            <a:xfrm>
              <a:off x="122034" y="-9221"/>
              <a:ext cx="8839842" cy="558497"/>
            </a:xfrm>
            <a:prstGeom prst="rect">
              <a:avLst/>
            </a:prstGeom>
            <a:noFill/>
            <a:ln w="9525">
              <a:noFill/>
              <a:miter lim="800000"/>
              <a:headEnd/>
              <a:tailEnd/>
            </a:ln>
          </p:spPr>
          <p:txBody>
            <a:bodyPr anchor="ctr"/>
            <a:lstStyle/>
            <a:p>
              <a:pPr algn="ctr"/>
              <a:r>
                <a:rPr kumimoji="0" lang="ru-RU" altLang="ru-RU" sz="2400" dirty="0" smtClean="0">
                  <a:solidFill>
                    <a:schemeClr val="bg1"/>
                  </a:solidFill>
                </a:rPr>
                <a:t>Региональные НПА о введении режима повышенной готовности из-за </a:t>
              </a:r>
              <a:r>
                <a:rPr kumimoji="0" lang="ru-RU" altLang="ru-RU" sz="2400" dirty="0" err="1" smtClean="0">
                  <a:solidFill>
                    <a:schemeClr val="bg1"/>
                  </a:solidFill>
                </a:rPr>
                <a:t>коронавируса</a:t>
              </a:r>
              <a:endParaRPr kumimoji="0" lang="ru-RU" altLang="ru-RU" sz="2400" dirty="0" smtClean="0">
                <a:solidFill>
                  <a:schemeClr val="bg1"/>
                </a:solidFill>
              </a:endParaRPr>
            </a:p>
          </p:txBody>
        </p:sp>
      </p:grpSp>
      <p:pic>
        <p:nvPicPr>
          <p:cNvPr id="11"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76802" name="Picture 2"/>
          <p:cNvPicPr>
            <a:picLocks noChangeAspect="1" noChangeArrowheads="1"/>
          </p:cNvPicPr>
          <p:nvPr/>
        </p:nvPicPr>
        <p:blipFill>
          <a:blip r:embed="rId4"/>
          <a:srcRect/>
          <a:stretch>
            <a:fillRect/>
          </a:stretch>
        </p:blipFill>
        <p:spPr bwMode="auto">
          <a:xfrm>
            <a:off x="0" y="1379457"/>
            <a:ext cx="4437437" cy="4167903"/>
          </a:xfrm>
          <a:prstGeom prst="rect">
            <a:avLst/>
          </a:prstGeom>
          <a:noFill/>
          <a:ln w="9525">
            <a:noFill/>
            <a:miter lim="800000"/>
            <a:headEnd/>
            <a:tailEnd/>
          </a:ln>
        </p:spPr>
      </p:pic>
      <p:pic>
        <p:nvPicPr>
          <p:cNvPr id="76803" name="Picture 3"/>
          <p:cNvPicPr>
            <a:picLocks noChangeAspect="1" noChangeArrowheads="1"/>
          </p:cNvPicPr>
          <p:nvPr/>
        </p:nvPicPr>
        <p:blipFill>
          <a:blip r:embed="rId5"/>
          <a:srcRect/>
          <a:stretch>
            <a:fillRect/>
          </a:stretch>
        </p:blipFill>
        <p:spPr bwMode="auto">
          <a:xfrm>
            <a:off x="4738839" y="1470660"/>
            <a:ext cx="4243472" cy="3573780"/>
          </a:xfrm>
          <a:prstGeom prst="rect">
            <a:avLst/>
          </a:prstGeom>
          <a:noFill/>
          <a:ln w="9525">
            <a:noFill/>
            <a:miter lim="800000"/>
            <a:headEnd/>
            <a:tailEnd/>
          </a:ln>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988" y="6395444"/>
            <a:ext cx="1799153" cy="3047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17092"/>
            <a:ext cx="9135454" cy="683664"/>
            <a:chOff x="0" y="-26988"/>
            <a:chExt cx="9144000" cy="710652"/>
          </a:xfrm>
        </p:grpSpPr>
        <p:sp>
          <p:nvSpPr>
            <p:cNvPr id="7" name="Прямоугольник 6"/>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Box 5"/>
            <p:cNvSpPr txBox="1">
              <a:spLocks noChangeArrowheads="1"/>
            </p:cNvSpPr>
            <p:nvPr/>
          </p:nvSpPr>
          <p:spPr bwMode="auto">
            <a:xfrm>
              <a:off x="1597025" y="-26988"/>
              <a:ext cx="6061075" cy="576263"/>
            </a:xfrm>
            <a:prstGeom prst="rect">
              <a:avLst/>
            </a:prstGeom>
            <a:noFill/>
            <a:ln w="9525">
              <a:noFill/>
              <a:miter lim="800000"/>
              <a:headEnd/>
              <a:tailEnd/>
            </a:ln>
          </p:spPr>
          <p:txBody>
            <a:bodyPr anchor="ctr"/>
            <a:lstStyle/>
            <a:p>
              <a:pPr algn="ctr"/>
              <a:r>
                <a:rPr kumimoji="0" lang="ru-RU" altLang="ru-RU" sz="2400" dirty="0">
                  <a:solidFill>
                    <a:schemeClr val="bg1"/>
                  </a:solidFill>
                </a:rPr>
                <a:t>Средства индивидуальной защиты</a:t>
              </a:r>
            </a:p>
          </p:txBody>
        </p:sp>
      </p:grpSp>
      <p:pic>
        <p:nvPicPr>
          <p:cNvPr id="11"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0" y="16529"/>
            <a:ext cx="9135454" cy="105701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0" lang="ru-RU" altLang="ru-RU" sz="2400" dirty="0" smtClean="0">
                <a:solidFill>
                  <a:schemeClr val="bg1"/>
                </a:solidFill>
                <a:latin typeface="Arial" pitchFamily="34" charset="0"/>
                <a:cs typeface="Arial" pitchFamily="34" charset="0"/>
              </a:rPr>
              <a:t>Региональные НПА о введении режима повышенной готовности из-за </a:t>
            </a:r>
            <a:r>
              <a:rPr kumimoji="0" lang="ru-RU" altLang="ru-RU" sz="2400" dirty="0" err="1" smtClean="0">
                <a:solidFill>
                  <a:schemeClr val="bg1"/>
                </a:solidFill>
                <a:latin typeface="Arial" pitchFamily="34" charset="0"/>
                <a:cs typeface="Arial" pitchFamily="34" charset="0"/>
              </a:rPr>
              <a:t>коронавируса</a:t>
            </a:r>
            <a:endParaRPr kumimoji="0" lang="ru-RU" altLang="ru-RU" sz="2400" dirty="0" smtClean="0">
              <a:solidFill>
                <a:schemeClr val="bg1"/>
              </a:solidFill>
              <a:latin typeface="Arial" pitchFamily="34" charset="0"/>
              <a:cs typeface="Arial" pitchFamily="34" charset="0"/>
            </a:endParaRPr>
          </a:p>
        </p:txBody>
      </p:sp>
      <p:pic>
        <p:nvPicPr>
          <p:cNvPr id="75777" name="Picture 1"/>
          <p:cNvPicPr>
            <a:picLocks noChangeAspect="1" noChangeArrowheads="1"/>
          </p:cNvPicPr>
          <p:nvPr/>
        </p:nvPicPr>
        <p:blipFill>
          <a:blip r:embed="rId4"/>
          <a:srcRect/>
          <a:stretch>
            <a:fillRect/>
          </a:stretch>
        </p:blipFill>
        <p:spPr bwMode="auto">
          <a:xfrm>
            <a:off x="1" y="1343968"/>
            <a:ext cx="4610100" cy="3942759"/>
          </a:xfrm>
          <a:prstGeom prst="rect">
            <a:avLst/>
          </a:prstGeom>
          <a:noFill/>
          <a:ln w="9525">
            <a:noFill/>
            <a:miter lim="800000"/>
            <a:headEnd/>
            <a:tailEnd/>
          </a:ln>
        </p:spPr>
      </p:pic>
      <p:pic>
        <p:nvPicPr>
          <p:cNvPr id="75778" name="Picture 2"/>
          <p:cNvPicPr>
            <a:picLocks noChangeAspect="1" noChangeArrowheads="1"/>
          </p:cNvPicPr>
          <p:nvPr/>
        </p:nvPicPr>
        <p:blipFill>
          <a:blip r:embed="rId5"/>
          <a:srcRect/>
          <a:stretch>
            <a:fillRect/>
          </a:stretch>
        </p:blipFill>
        <p:spPr bwMode="auto">
          <a:xfrm>
            <a:off x="4645526" y="1386839"/>
            <a:ext cx="4338454" cy="3636645"/>
          </a:xfrm>
          <a:prstGeom prst="rect">
            <a:avLst/>
          </a:prstGeom>
          <a:noFill/>
          <a:ln w="9525">
            <a:noFill/>
            <a:miter lim="800000"/>
            <a:headEnd/>
            <a:tailEnd/>
          </a:ln>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988" y="6427236"/>
            <a:ext cx="1799153" cy="3047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114300" y="-13989"/>
            <a:ext cx="9135454" cy="722649"/>
            <a:chOff x="0" y="0"/>
            <a:chExt cx="9144000" cy="751176"/>
          </a:xfrm>
        </p:grpSpPr>
        <p:sp>
          <p:nvSpPr>
            <p:cNvPr id="13" name="Прямоугольник 12"/>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5" name="Text Box 5"/>
            <p:cNvSpPr txBox="1">
              <a:spLocks noChangeArrowheads="1"/>
            </p:cNvSpPr>
            <p:nvPr/>
          </p:nvSpPr>
          <p:spPr bwMode="auto">
            <a:xfrm>
              <a:off x="114407" y="275928"/>
              <a:ext cx="8977130" cy="475248"/>
            </a:xfrm>
            <a:prstGeom prst="rect">
              <a:avLst/>
            </a:prstGeom>
            <a:noFill/>
            <a:ln w="9525">
              <a:noFill/>
              <a:miter lim="800000"/>
              <a:headEnd/>
              <a:tailEnd/>
            </a:ln>
          </p:spPr>
          <p:txBody>
            <a:bodyPr anchor="ctr"/>
            <a:lstStyle/>
            <a:p>
              <a:pPr algn="ctr"/>
              <a:r>
                <a:rPr kumimoji="0" lang="ru-RU" altLang="ru-RU" sz="2400" dirty="0" smtClean="0">
                  <a:solidFill>
                    <a:schemeClr val="bg1"/>
                  </a:solidFill>
                </a:rPr>
                <a:t>Приказ о введении режима повышенной готовности в связи с </a:t>
              </a:r>
              <a:r>
                <a:rPr kumimoji="0" lang="ru-RU" altLang="ru-RU" sz="2400" dirty="0" err="1" smtClean="0">
                  <a:solidFill>
                    <a:schemeClr val="bg1"/>
                  </a:solidFill>
                </a:rPr>
                <a:t>коронавирусом</a:t>
              </a:r>
              <a:endParaRPr kumimoji="0" lang="ru-RU" altLang="ru-RU" sz="2400" dirty="0" smtClean="0">
                <a:solidFill>
                  <a:schemeClr val="bg1"/>
                </a:solidFill>
              </a:endParaRPr>
            </a:p>
            <a:p>
              <a:pPr algn="ctr"/>
              <a:endParaRPr kumimoji="0" lang="ru-RU" altLang="ru-RU" sz="2400" dirty="0">
                <a:solidFill>
                  <a:schemeClr val="bg1"/>
                </a:solidFill>
              </a:endParaRPr>
            </a:p>
          </p:txBody>
        </p:sp>
      </p:grpSp>
      <p:pic>
        <p:nvPicPr>
          <p:cNvPr id="17"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228600" y="1173480"/>
            <a:ext cx="8595360" cy="5339923"/>
          </a:xfrm>
          <a:prstGeom prst="rect">
            <a:avLst/>
          </a:prstGeom>
        </p:spPr>
        <p:txBody>
          <a:bodyPr wrap="square">
            <a:spAutoFit/>
          </a:bodyPr>
          <a:lstStyle/>
          <a:p>
            <a:r>
              <a:rPr lang="ru-RU" sz="1100" b="1" dirty="0" smtClean="0"/>
              <a:t>О введении режима повышенной готовности</a:t>
            </a:r>
            <a:endParaRPr lang="ru-RU" sz="1100" dirty="0" smtClean="0"/>
          </a:p>
          <a:p>
            <a:r>
              <a:rPr lang="ru-RU" sz="1100" dirty="0" smtClean="0"/>
              <a:t>В целях обеспечения требований Указа мэра Москвы от 05.03.2020 № 12-УМ</a:t>
            </a:r>
          </a:p>
          <a:p>
            <a:r>
              <a:rPr lang="ru-RU" sz="1100" dirty="0" smtClean="0"/>
              <a:t>в связи с угрозой распространения в Москве новой </a:t>
            </a:r>
            <a:r>
              <a:rPr lang="ru-RU" sz="1100" dirty="0" err="1" smtClean="0"/>
              <a:t>коронавирусной</a:t>
            </a:r>
            <a:r>
              <a:rPr lang="ru-RU" sz="1100" dirty="0" smtClean="0"/>
              <a:t> инфекции</a:t>
            </a:r>
          </a:p>
          <a:p>
            <a:r>
              <a:rPr lang="ru-RU" sz="1100" dirty="0" smtClean="0"/>
              <a:t> </a:t>
            </a:r>
          </a:p>
          <a:p>
            <a:r>
              <a:rPr lang="ru-RU" sz="1100" dirty="0" smtClean="0"/>
              <a:t>ПРИКАЗЫВАЮ:</a:t>
            </a:r>
          </a:p>
          <a:p>
            <a:r>
              <a:rPr lang="ru-RU" sz="1100" dirty="0" smtClean="0"/>
              <a:t>Ввести режим повышенной готовности на территории ООО «Гамма».</a:t>
            </a:r>
          </a:p>
          <a:p>
            <a:r>
              <a:rPr lang="ru-RU" sz="1100" dirty="0" smtClean="0"/>
              <a:t>Организовать измерения температуры тела работников перед работой и отстранение от работы работников с высокой температурой. Ответственный - специалист по охране труда Иванова И.И.</a:t>
            </a:r>
          </a:p>
          <a:p>
            <a:r>
              <a:rPr lang="ru-RU" sz="1100" dirty="0" smtClean="0"/>
              <a:t>Разработать и разместить информационные материалы</a:t>
            </a:r>
          </a:p>
          <a:p>
            <a:r>
              <a:rPr lang="ru-RU" sz="1100" dirty="0" smtClean="0"/>
              <a:t>об угрозе </a:t>
            </a:r>
            <a:r>
              <a:rPr lang="ru-RU" sz="1100" dirty="0" err="1" smtClean="0"/>
              <a:t>коронавирусной</a:t>
            </a:r>
            <a:r>
              <a:rPr lang="ru-RU" sz="1100" dirty="0" smtClean="0"/>
              <a:t> инфекции в общедоступных местах ООО «Гамма». Ответственный – специалист по охране труда Иванова И.И.</a:t>
            </a:r>
          </a:p>
          <a:p>
            <a:r>
              <a:rPr lang="ru-RU" sz="1100" dirty="0" smtClean="0"/>
              <a:t>Принять дополнительные меры по уборке и дезинфекции помещений</a:t>
            </a:r>
          </a:p>
          <a:p>
            <a:r>
              <a:rPr lang="ru-RU" sz="1100" dirty="0" smtClean="0"/>
              <a:t>для снижения риска распространения </a:t>
            </a:r>
            <a:r>
              <a:rPr lang="ru-RU" sz="1100" dirty="0" err="1" smtClean="0"/>
              <a:t>коронавируса</a:t>
            </a:r>
            <a:r>
              <a:rPr lang="ru-RU" sz="1100" dirty="0" smtClean="0"/>
              <a:t> в ООО «Гамма». Ответственный – руководитель службы АХО Сидоров С.С.</a:t>
            </a:r>
          </a:p>
          <a:p>
            <a:r>
              <a:rPr lang="ru-RU" sz="1100" dirty="0" smtClean="0"/>
              <a:t>Организовать в ООО «Гамма» предоставление дополнительных средств гигиены: одноразовые полотенца и дезинфицирующие средства для рук. Ответственный – руководитель службы АХО Сидоров С.С.</a:t>
            </a:r>
          </a:p>
          <a:p>
            <a:r>
              <a:rPr lang="ru-RU" sz="1100" dirty="0" smtClean="0"/>
              <a:t>Провести с работниками ООО «Гамма» внеплановый инструктаж в связи с угрозой распространения </a:t>
            </a:r>
            <a:r>
              <a:rPr lang="ru-RU" sz="1100" dirty="0" err="1" smtClean="0"/>
              <a:t>коронавируса</a:t>
            </a:r>
            <a:r>
              <a:rPr lang="ru-RU" sz="1100" dirty="0" smtClean="0"/>
              <a:t>. Ответственный – специалист по охране труда Иванова И.И.</a:t>
            </a:r>
          </a:p>
          <a:p>
            <a:r>
              <a:rPr lang="ru-RU" sz="1100" dirty="0" smtClean="0"/>
              <a:t>Организовать разъяснительную беседу с сотрудниками, у которых выявлены симптомы заболеваний, об оформлении больничного листка для снижения риска заражения других работников в ООО «Гамма». Ответственный – специалист по кадрам Смирнова А.А.</a:t>
            </a:r>
          </a:p>
          <a:p>
            <a:r>
              <a:rPr lang="ru-RU" sz="1100" dirty="0" smtClean="0"/>
              <a:t>Обязать всех сотрудников ООО "Гамма" незамедлительно сообщать о проявлении симптомов заболевания.</a:t>
            </a:r>
          </a:p>
          <a:p>
            <a:r>
              <a:rPr lang="ru-RU" sz="1100" dirty="0" smtClean="0"/>
              <a:t>Отменить командировки сотрудников ООО «Гамма» в страны, где есть риск заражения инфекцией. Ответственные – руководители структурных подразделений.</a:t>
            </a:r>
          </a:p>
          <a:p>
            <a:r>
              <a:rPr lang="ru-RU" sz="1100" dirty="0" smtClean="0"/>
              <a:t>Организовать удаленную работу для офисных работников. Ответственный - специалист по персоналу Сидорова С.С.</a:t>
            </a:r>
          </a:p>
          <a:p>
            <a:r>
              <a:rPr lang="ru-RU" sz="1100" dirty="0" smtClean="0"/>
              <a:t>Не допускать к работе сотрудников, которые вернулись из-за границы. Ответственный - специалист по персоналу Сидорова С.С.</a:t>
            </a:r>
          </a:p>
          <a:p>
            <a:r>
              <a:rPr lang="ru-RU" sz="1100" dirty="0" smtClean="0"/>
              <a:t>Контроль за исполнением настоящего приказа оставляю за собой.</a:t>
            </a:r>
          </a:p>
          <a:p>
            <a:r>
              <a:rPr lang="ru-RU" sz="1100" b="1" dirty="0" smtClean="0"/>
              <a:t>Генеральный директор  </a:t>
            </a:r>
            <a:r>
              <a:rPr lang="ru-RU" sz="1100" dirty="0" err="1" smtClean="0"/>
              <a:t>Тагилов</a:t>
            </a:r>
            <a:r>
              <a:rPr lang="ru-RU" sz="1100" b="1" dirty="0" smtClean="0"/>
              <a:t>  </a:t>
            </a:r>
            <a:r>
              <a:rPr lang="ru-RU" sz="1100" dirty="0" smtClean="0"/>
              <a:t>В.В. </a:t>
            </a:r>
            <a:r>
              <a:rPr lang="ru-RU" sz="1100" dirty="0" err="1" smtClean="0"/>
              <a:t>Тагилов</a:t>
            </a:r>
            <a:endParaRPr lang="ru-RU" sz="1100" dirty="0" smtClean="0"/>
          </a:p>
          <a:p>
            <a:r>
              <a:rPr lang="ru-RU" sz="1100" b="1" dirty="0" smtClean="0"/>
              <a:t>                                            </a:t>
            </a:r>
            <a:r>
              <a:rPr lang="ru-RU" sz="1100" dirty="0" smtClean="0"/>
              <a:t>(подпись)</a:t>
            </a:r>
          </a:p>
          <a:p>
            <a:r>
              <a:rPr lang="ru-RU" sz="1100" dirty="0" smtClean="0"/>
              <a:t>С приказом ознакомлены:</a:t>
            </a:r>
            <a:endParaRPr lang="ru-RU" sz="1100" dirty="0"/>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631" y="6395444"/>
            <a:ext cx="1799153" cy="3047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8"/>
          <p:cNvPicPr>
            <a:picLocks noChangeAspect="1"/>
          </p:cNvPicPr>
          <p:nvPr/>
        </p:nvPicPr>
        <p:blipFill>
          <a:blip r:embed="rId2"/>
          <a:srcRect/>
          <a:stretch>
            <a:fillRect/>
          </a:stretch>
        </p:blipFill>
        <p:spPr bwMode="auto">
          <a:xfrm>
            <a:off x="0" y="0"/>
            <a:ext cx="9144000" cy="631825"/>
          </a:xfrm>
          <a:prstGeom prst="rect">
            <a:avLst/>
          </a:prstGeom>
          <a:noFill/>
          <a:ln w="9525">
            <a:noFill/>
            <a:miter lim="800000"/>
            <a:headEnd/>
            <a:tailEnd/>
          </a:ln>
        </p:spPr>
      </p:pic>
      <p:sp>
        <p:nvSpPr>
          <p:cNvPr id="31747" name="Text Box 5"/>
          <p:cNvSpPr txBox="1">
            <a:spLocks noChangeArrowheads="1"/>
          </p:cNvSpPr>
          <p:nvPr/>
        </p:nvSpPr>
        <p:spPr bwMode="auto">
          <a:xfrm>
            <a:off x="1630363" y="0"/>
            <a:ext cx="6061075" cy="576263"/>
          </a:xfrm>
          <a:prstGeom prst="rect">
            <a:avLst/>
          </a:prstGeom>
          <a:noFill/>
          <a:ln w="9525">
            <a:noFill/>
            <a:miter lim="800000"/>
            <a:headEnd/>
            <a:tailEnd/>
          </a:ln>
        </p:spPr>
        <p:txBody>
          <a:bodyPr anchor="ctr"/>
          <a:lstStyle/>
          <a:p>
            <a:r>
              <a:rPr kumimoji="0" lang="ru-RU" altLang="ru-RU" sz="2400" dirty="0">
                <a:solidFill>
                  <a:srgbClr val="FFFFFF"/>
                </a:solidFill>
              </a:rPr>
              <a:t>Средства индивидуальной защиты</a:t>
            </a:r>
          </a:p>
        </p:txBody>
      </p:sp>
      <p:grpSp>
        <p:nvGrpSpPr>
          <p:cNvPr id="9" name="Группа 8"/>
          <p:cNvGrpSpPr/>
          <p:nvPr/>
        </p:nvGrpSpPr>
        <p:grpSpPr>
          <a:xfrm>
            <a:off x="0" y="-17092"/>
            <a:ext cx="9135454" cy="683664"/>
            <a:chOff x="0" y="-26988"/>
            <a:chExt cx="9144000" cy="710652"/>
          </a:xfrm>
        </p:grpSpPr>
        <p:sp>
          <p:nvSpPr>
            <p:cNvPr id="10" name="Прямоугольник 9"/>
            <p:cNvSpPr/>
            <p:nvPr/>
          </p:nvSpPr>
          <p:spPr>
            <a:xfrm>
              <a:off x="0" y="0"/>
              <a:ext cx="9144000" cy="68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0" y="0"/>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2" name="Text Box 5"/>
            <p:cNvSpPr txBox="1">
              <a:spLocks noChangeArrowheads="1"/>
            </p:cNvSpPr>
            <p:nvPr/>
          </p:nvSpPr>
          <p:spPr bwMode="auto">
            <a:xfrm>
              <a:off x="213560" y="-26988"/>
              <a:ext cx="8679672" cy="576263"/>
            </a:xfrm>
            <a:prstGeom prst="rect">
              <a:avLst/>
            </a:prstGeom>
            <a:noFill/>
            <a:ln w="9525">
              <a:noFill/>
              <a:miter lim="800000"/>
              <a:headEnd/>
              <a:tailEnd/>
            </a:ln>
          </p:spPr>
          <p:txBody>
            <a:bodyPr anchor="ctr"/>
            <a:lstStyle/>
            <a:p>
              <a:pPr algn="ctr"/>
              <a:r>
                <a:rPr kumimoji="0" lang="ru-RU" altLang="ru-RU" sz="2400" dirty="0" smtClean="0">
                  <a:solidFill>
                    <a:schemeClr val="bg1"/>
                  </a:solidFill>
                </a:rPr>
                <a:t>Как организовать санитарно-бытовые помещения</a:t>
              </a:r>
            </a:p>
          </p:txBody>
        </p:sp>
      </p:grpSp>
      <p:pic>
        <p:nvPicPr>
          <p:cNvPr id="14"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Рекламные материалы\Логотипы\С ОТ Н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58140" y="998220"/>
            <a:ext cx="8542020" cy="5262979"/>
          </a:xfrm>
          <a:prstGeom prst="rect">
            <a:avLst/>
          </a:prstGeom>
        </p:spPr>
        <p:txBody>
          <a:bodyPr wrap="square">
            <a:spAutoFit/>
          </a:bodyPr>
          <a:lstStyle/>
          <a:p>
            <a:r>
              <a:rPr lang="ru-RU" sz="1600" dirty="0" smtClean="0"/>
              <a:t>Для профилактики </a:t>
            </a:r>
            <a:r>
              <a:rPr lang="ru-RU" sz="1600" dirty="0" err="1" smtClean="0"/>
              <a:t>коронавируса</a:t>
            </a:r>
            <a:r>
              <a:rPr lang="ru-RU" sz="1600" dirty="0" smtClean="0"/>
              <a:t> и других вирусных и инфекционных заболеваний подготовьте </a:t>
            </a:r>
            <a:r>
              <a:rPr lang="ru-RU" sz="1600" dirty="0" smtClean="0">
                <a:hlinkClick r:id="rId5" tooltip="[#38] "/>
              </a:rPr>
              <a:t>санитарно-бытовые помещения</a:t>
            </a:r>
            <a:r>
              <a:rPr lang="ru-RU" sz="1600" dirty="0" smtClean="0"/>
              <a:t>. Для этого разместите информационные материалы для работников в общедоступных местах, примите дополнительные меры по уборке и дезинфекции помещений, используйте дополнительные средства гигиены.</a:t>
            </a:r>
          </a:p>
          <a:p>
            <a:r>
              <a:rPr lang="ru-RU" sz="1600" b="1" dirty="0" smtClean="0"/>
              <a:t>Информационные материалы. </a:t>
            </a:r>
            <a:r>
              <a:rPr lang="ru-RU" sz="1600" dirty="0" smtClean="0"/>
              <a:t>Разработайте для сотрудников информационные материалы о правилах поведения в условиях риска заразиться </a:t>
            </a:r>
            <a:r>
              <a:rPr lang="ru-RU" sz="1600" dirty="0" err="1" smtClean="0"/>
              <a:t>коронавирусом</a:t>
            </a:r>
            <a:r>
              <a:rPr lang="ru-RU" sz="1600" dirty="0" smtClean="0"/>
              <a:t> и гриппом, например, памятки и инструкции.</a:t>
            </a:r>
          </a:p>
          <a:p>
            <a:r>
              <a:rPr lang="ru-RU" sz="1600" dirty="0" smtClean="0">
                <a:hlinkClick r:id="rId5" tooltip="[#11] "/>
              </a:rPr>
              <a:t>СКАЧАТЬ ОБРАЗЕЦ ПАМЯТКИ</a:t>
            </a:r>
            <a:endParaRPr lang="ru-RU" sz="1600" dirty="0" smtClean="0"/>
          </a:p>
          <a:p>
            <a:r>
              <a:rPr lang="ru-RU" sz="1600" dirty="0" smtClean="0">
                <a:hlinkClick r:id="rId5" tooltip="[#12] "/>
              </a:rPr>
              <a:t>СКАЧАТЬ ОБРАЗЕЦ ИНСТРУКЦИИ</a:t>
            </a:r>
            <a:endParaRPr lang="ru-RU" sz="1600" dirty="0" smtClean="0"/>
          </a:p>
          <a:p>
            <a:r>
              <a:rPr lang="ru-RU" sz="1600" dirty="0" smtClean="0"/>
              <a:t>Разместите информационные материалы в </a:t>
            </a:r>
            <a:r>
              <a:rPr lang="ru-RU" sz="1600" dirty="0" smtClean="0">
                <a:hlinkClick r:id="rId5" tooltip="[#39] "/>
              </a:rPr>
              <a:t>уголке охраны труда</a:t>
            </a:r>
            <a:r>
              <a:rPr lang="ru-RU" sz="1600" dirty="0" smtClean="0"/>
              <a:t>, а также в местах, которые чаще всего посещают работники, например, в туалете, комнате приема пищи и отдыха.</a:t>
            </a:r>
          </a:p>
          <a:p>
            <a:r>
              <a:rPr lang="ru-RU" sz="1600" b="1" dirty="0" smtClean="0"/>
              <a:t>Дополнительные меры по уборке и дезинфекции. </a:t>
            </a:r>
            <a:r>
              <a:rPr lang="ru-RU" sz="1600" dirty="0" smtClean="0"/>
              <a:t>Организуйте регулярную уборку туалета, это позволит снизить риск размножения инфекции. Проконтролируйте, чтобы бытовые поверхности, технику, мышь от компьютера и клавиатуру чаще протирали </a:t>
            </a:r>
            <a:r>
              <a:rPr lang="ru-RU" sz="1600" dirty="0" smtClean="0">
                <a:hlinkClick r:id="rId5"/>
              </a:rPr>
              <a:t>дезинфицирующими средствами</a:t>
            </a:r>
            <a:r>
              <a:rPr lang="ru-RU" sz="1600" dirty="0" smtClean="0"/>
              <a:t>.</a:t>
            </a:r>
          </a:p>
          <a:p>
            <a:r>
              <a:rPr lang="ru-RU" sz="1600" dirty="0" smtClean="0"/>
              <a:t>Используйте в помещениях оборудование по обеззараживанию воздуха, например, кварцевыми лампами. Делать это нужно, когда сотрудников нет в помещениях, так как есть риск получить ожог глаз. В рабочих кабинетах и переговорных используйте увлажнители воздуха, а также проветривайте помещения не меньше 5–10 минут каждые два часа.</a:t>
            </a:r>
            <a:endParaRPr lang="ru-RU" sz="1600" dirty="0"/>
          </a:p>
        </p:txBody>
      </p:sp>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988" y="6427236"/>
            <a:ext cx="1799153" cy="3047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2880" y="266700"/>
            <a:ext cx="8674291" cy="981709"/>
            <a:chOff x="-395626" y="-474068"/>
            <a:chExt cx="9243095" cy="1043036"/>
          </a:xfrm>
        </p:grpSpPr>
        <p:sp>
          <p:nvSpPr>
            <p:cNvPr id="15" name="Прямоугольник 14"/>
            <p:cNvSpPr/>
            <p:nvPr/>
          </p:nvSpPr>
          <p:spPr>
            <a:xfrm>
              <a:off x="-395626" y="-474068"/>
              <a:ext cx="9144000" cy="10430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6" name="Text Box 5"/>
            <p:cNvSpPr txBox="1">
              <a:spLocks noChangeArrowheads="1"/>
            </p:cNvSpPr>
            <p:nvPr/>
          </p:nvSpPr>
          <p:spPr bwMode="auto">
            <a:xfrm>
              <a:off x="183051" y="-26988"/>
              <a:ext cx="8664418" cy="576263"/>
            </a:xfrm>
            <a:prstGeom prst="rect">
              <a:avLst/>
            </a:prstGeom>
            <a:noFill/>
            <a:ln w="9525">
              <a:noFill/>
              <a:miter lim="800000"/>
              <a:headEnd/>
              <a:tailEnd/>
            </a:ln>
          </p:spPr>
          <p:txBody>
            <a:bodyPr anchor="ctr"/>
            <a:lstStyle/>
            <a:p>
              <a:pPr algn="ctr"/>
              <a:r>
                <a:rPr kumimoji="0" lang="ru-RU" altLang="ru-RU" sz="2400" dirty="0" smtClean="0">
                  <a:solidFill>
                    <a:schemeClr val="bg1"/>
                  </a:solidFill>
                </a:rPr>
                <a:t>Плакат-памятка, как не пустить в компанию </a:t>
              </a:r>
              <a:r>
                <a:rPr kumimoji="0" lang="ru-RU" altLang="ru-RU" sz="2400" dirty="0" err="1" smtClean="0">
                  <a:solidFill>
                    <a:schemeClr val="bg1"/>
                  </a:solidFill>
                </a:rPr>
                <a:t>коронавирус</a:t>
              </a:r>
              <a:r>
                <a:rPr kumimoji="0" lang="ru-RU" altLang="ru-RU" sz="2400" dirty="0" smtClean="0">
                  <a:solidFill>
                    <a:schemeClr val="bg1"/>
                  </a:solidFill>
                </a:rPr>
                <a:t> и другой грипп</a:t>
              </a:r>
            </a:p>
            <a:p>
              <a:pPr algn="ctr"/>
              <a:endParaRPr kumimoji="0" lang="ru-RU" altLang="ru-RU" sz="2400" dirty="0">
                <a:solidFill>
                  <a:schemeClr val="bg1"/>
                </a:solidFill>
              </a:endParaRPr>
            </a:p>
          </p:txBody>
        </p:sp>
      </p:grpSp>
      <p:pic>
        <p:nvPicPr>
          <p:cNvPr id="8"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72705" name="Picture 1"/>
          <p:cNvPicPr>
            <a:picLocks noChangeAspect="1" noChangeArrowheads="1"/>
          </p:cNvPicPr>
          <p:nvPr/>
        </p:nvPicPr>
        <p:blipFill>
          <a:blip r:embed="rId4"/>
          <a:srcRect/>
          <a:stretch>
            <a:fillRect/>
          </a:stretch>
        </p:blipFill>
        <p:spPr bwMode="auto">
          <a:xfrm>
            <a:off x="998220" y="1409700"/>
            <a:ext cx="3747821" cy="5303520"/>
          </a:xfrm>
          <a:prstGeom prst="rect">
            <a:avLst/>
          </a:prstGeom>
          <a:noFill/>
          <a:ln w="9525">
            <a:noFill/>
            <a:miter lim="800000"/>
            <a:headEnd/>
            <a:tailEnd/>
          </a:ln>
        </p:spPr>
      </p:pic>
      <p:sp>
        <p:nvSpPr>
          <p:cNvPr id="11" name="Прямоугольник 10"/>
          <p:cNvSpPr/>
          <p:nvPr/>
        </p:nvSpPr>
        <p:spPr>
          <a:xfrm>
            <a:off x="4899660" y="1443841"/>
            <a:ext cx="3825240" cy="3754874"/>
          </a:xfrm>
          <a:prstGeom prst="rect">
            <a:avLst/>
          </a:prstGeom>
        </p:spPr>
        <p:txBody>
          <a:bodyPr wrap="square">
            <a:spAutoFit/>
          </a:bodyPr>
          <a:lstStyle/>
          <a:p>
            <a:r>
              <a:rPr lang="ru-RU" sz="1400" b="1" dirty="0" smtClean="0"/>
              <a:t>Дополнительные средства гигиены</a:t>
            </a:r>
          </a:p>
          <a:p>
            <a:endParaRPr lang="ru-RU" sz="1400" dirty="0" smtClean="0"/>
          </a:p>
          <a:p>
            <a:r>
              <a:rPr lang="ru-RU" sz="1400" dirty="0" smtClean="0"/>
              <a:t>Рекомендуем отказаться от сушилок в санитарно-бытовых помещениях. Они способствуют размножению бактерий и вирусов. </a:t>
            </a:r>
          </a:p>
          <a:p>
            <a:endParaRPr lang="ru-RU" sz="1400" dirty="0" smtClean="0"/>
          </a:p>
          <a:p>
            <a:r>
              <a:rPr lang="ru-RU" sz="1400" dirty="0" smtClean="0"/>
              <a:t>Вместо сушилок разместите в помещениях одноразовые полотенца и дополнительные дезинфицирующие средства для рук.</a:t>
            </a:r>
          </a:p>
          <a:p>
            <a:endParaRPr lang="ru-RU" sz="1400" dirty="0" smtClean="0"/>
          </a:p>
          <a:p>
            <a:r>
              <a:rPr lang="ru-RU" sz="1400" dirty="0" smtClean="0"/>
              <a:t>По возможности, закупите и раздайте сотрудникам:</a:t>
            </a:r>
          </a:p>
          <a:p>
            <a:pPr>
              <a:buFont typeface="Arial" pitchFamily="34" charset="0"/>
              <a:buChar char="•"/>
            </a:pPr>
            <a:r>
              <a:rPr lang="ru-RU" sz="1400" dirty="0" smtClean="0"/>
              <a:t> медицинские маски;</a:t>
            </a:r>
          </a:p>
          <a:p>
            <a:pPr>
              <a:buFont typeface="Arial" pitchFamily="34" charset="0"/>
              <a:buChar char="•"/>
            </a:pPr>
            <a:r>
              <a:rPr lang="ru-RU" sz="1400" dirty="0" smtClean="0"/>
              <a:t> спиртовые салфетки для оргтехники;</a:t>
            </a:r>
          </a:p>
          <a:p>
            <a:pPr>
              <a:buFont typeface="Arial" pitchFamily="34" charset="0"/>
              <a:buChar char="•"/>
            </a:pPr>
            <a:r>
              <a:rPr lang="ru-RU" sz="1400" dirty="0" smtClean="0"/>
              <a:t> </a:t>
            </a:r>
            <a:r>
              <a:rPr lang="ru-RU" sz="1400" dirty="0" err="1" smtClean="0"/>
              <a:t>спреи-антисептики</a:t>
            </a:r>
            <a:r>
              <a:rPr lang="ru-RU" sz="1400" dirty="0" smtClean="0"/>
              <a:t> для обработки поверхностей</a:t>
            </a:r>
            <a:endParaRPr lang="ru-RU" sz="1400" dirty="0"/>
          </a:p>
        </p:txBody>
      </p:sp>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2286" y="5947769"/>
            <a:ext cx="1799153" cy="3047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0"/>
            <a:ext cx="9144000" cy="985736"/>
            <a:chOff x="0" y="-186174"/>
            <a:chExt cx="9152554" cy="735449"/>
          </a:xfrm>
        </p:grpSpPr>
        <p:sp>
          <p:nvSpPr>
            <p:cNvPr id="9" name="Прямоугольник 8"/>
            <p:cNvSpPr/>
            <p:nvPr/>
          </p:nvSpPr>
          <p:spPr>
            <a:xfrm>
              <a:off x="0" y="0"/>
              <a:ext cx="9144000" cy="45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554" y="-186174"/>
              <a:ext cx="9144000" cy="5896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Text Box 5"/>
            <p:cNvSpPr txBox="1">
              <a:spLocks noChangeArrowheads="1"/>
            </p:cNvSpPr>
            <p:nvPr/>
          </p:nvSpPr>
          <p:spPr bwMode="auto">
            <a:xfrm>
              <a:off x="160170" y="98087"/>
              <a:ext cx="8824587" cy="451188"/>
            </a:xfrm>
            <a:prstGeom prst="rect">
              <a:avLst/>
            </a:prstGeom>
            <a:noFill/>
            <a:ln w="9525">
              <a:noFill/>
              <a:miter lim="800000"/>
              <a:headEnd/>
              <a:tailEnd/>
            </a:ln>
          </p:spPr>
          <p:txBody>
            <a:bodyPr anchor="ctr"/>
            <a:lstStyle/>
            <a:p>
              <a:pPr algn="ctr"/>
              <a:r>
                <a:rPr kumimoji="0" lang="ru-RU" altLang="ru-RU" sz="2400" dirty="0" smtClean="0">
                  <a:solidFill>
                    <a:schemeClr val="bg1"/>
                  </a:solidFill>
                </a:rPr>
                <a:t>Инструкция о действиях в связи с распространением </a:t>
              </a:r>
              <a:r>
                <a:rPr kumimoji="0" lang="ru-RU" altLang="ru-RU" sz="2400" dirty="0" err="1" smtClean="0">
                  <a:solidFill>
                    <a:schemeClr val="bg1"/>
                  </a:solidFill>
                </a:rPr>
                <a:t>коронавируса</a:t>
              </a:r>
              <a:endParaRPr kumimoji="0" lang="ru-RU" altLang="ru-RU" sz="2400" dirty="0" smtClean="0">
                <a:solidFill>
                  <a:schemeClr val="bg1"/>
                </a:solidFill>
              </a:endParaRPr>
            </a:p>
            <a:p>
              <a:pPr algn="ctr"/>
              <a:endParaRPr kumimoji="0" lang="ru-RU" altLang="ru-RU" sz="2400" dirty="0">
                <a:solidFill>
                  <a:schemeClr val="bg1"/>
                </a:solidFill>
              </a:endParaRPr>
            </a:p>
          </p:txBody>
        </p:sp>
      </p:grpSp>
      <p:pic>
        <p:nvPicPr>
          <p:cNvPr id="14" name="Picture 3" descr="D:\Рекламные материалы\Логотипы\SSOT_B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286" y="6396583"/>
            <a:ext cx="2304256" cy="3354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87" y="6252567"/>
            <a:ext cx="1628775" cy="44767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60020" y="1226820"/>
            <a:ext cx="8709660" cy="5262979"/>
          </a:xfrm>
          <a:prstGeom prst="rect">
            <a:avLst/>
          </a:prstGeom>
        </p:spPr>
        <p:txBody>
          <a:bodyPr wrap="square">
            <a:spAutoFit/>
          </a:bodyPr>
          <a:lstStyle/>
          <a:p>
            <a:r>
              <a:rPr lang="ru-RU" sz="800" dirty="0" smtClean="0"/>
              <a:t> </a:t>
            </a:r>
          </a:p>
          <a:p>
            <a:r>
              <a:rPr lang="ru-RU" sz="1000" b="1" dirty="0" smtClean="0"/>
              <a:t>1. Что такое </a:t>
            </a:r>
            <a:r>
              <a:rPr lang="ru-RU" sz="1000" b="1" dirty="0" err="1" smtClean="0"/>
              <a:t>коронавирус</a:t>
            </a:r>
            <a:endParaRPr lang="ru-RU" sz="1000" dirty="0" smtClean="0"/>
          </a:p>
          <a:p>
            <a:r>
              <a:rPr lang="ru-RU" sz="1000" dirty="0" err="1" smtClean="0"/>
              <a:t>Коронавирусы</a:t>
            </a:r>
            <a:r>
              <a:rPr lang="ru-RU" sz="1000" dirty="0" smtClean="0"/>
              <a:t> − большое семейство вирусов, которые поражают органы дыхания и вызывают разные болезни: от простуды до пневмонии.</a:t>
            </a:r>
          </a:p>
          <a:p>
            <a:r>
              <a:rPr lang="ru-RU" sz="1000" dirty="0" err="1" smtClean="0"/>
              <a:t>Коронавирус</a:t>
            </a:r>
            <a:r>
              <a:rPr lang="ru-RU" sz="1000" dirty="0" smtClean="0"/>
              <a:t> начинается как любой другой вирус или инфекция. Сначала появляются первые симптомы:</a:t>
            </a:r>
          </a:p>
          <a:p>
            <a:r>
              <a:rPr lang="ru-RU" sz="1000" dirty="0" smtClean="0"/>
              <a:t>повышенная утомляемость;</a:t>
            </a:r>
          </a:p>
          <a:p>
            <a:r>
              <a:rPr lang="ru-RU" sz="1000" dirty="0" smtClean="0"/>
              <a:t>повышение температуры и озноб;</a:t>
            </a:r>
          </a:p>
          <a:p>
            <a:r>
              <a:rPr lang="ru-RU" sz="1000" dirty="0" smtClean="0"/>
              <a:t>бледность;</a:t>
            </a:r>
          </a:p>
          <a:p>
            <a:r>
              <a:rPr lang="ru-RU" sz="1000" dirty="0" smtClean="0"/>
              <a:t>заложенность носа, чихание, кашель;</a:t>
            </a:r>
          </a:p>
          <a:p>
            <a:r>
              <a:rPr lang="ru-RU" sz="1000" dirty="0" smtClean="0"/>
              <a:t>боль в горле и мышцах;</a:t>
            </a:r>
          </a:p>
          <a:p>
            <a:r>
              <a:rPr lang="ru-RU" sz="1000" dirty="0" smtClean="0"/>
              <a:t>ощущение тяжести в грудной клетке.</a:t>
            </a:r>
          </a:p>
          <a:p>
            <a:r>
              <a:rPr lang="ru-RU" sz="1000" dirty="0" smtClean="0"/>
              <a:t>Первые симптомы могут привести к осложнениям, таким как отит, синусит, бронхит, пневмония и другие болезни. Поэтому при появлении симптомов вызовите врача на дом. Не занимайтесь самолечением. Вызовите врача на дом, если повысилась температура, начался кашель, трудно дышать.</a:t>
            </a:r>
          </a:p>
          <a:p>
            <a:r>
              <a:rPr lang="ru-RU" sz="1000" dirty="0" smtClean="0"/>
              <a:t>Сейчас нет лекарств и вакцины от </a:t>
            </a:r>
            <a:r>
              <a:rPr lang="ru-RU" sz="1000" dirty="0" err="1" smtClean="0"/>
              <a:t>коронавируса</a:t>
            </a:r>
            <a:r>
              <a:rPr lang="ru-RU" sz="1000" dirty="0" smtClean="0"/>
              <a:t>. Не верьте рекламе и не тратьте деньги.</a:t>
            </a:r>
          </a:p>
          <a:p>
            <a:r>
              <a:rPr lang="ru-RU" sz="1000" dirty="0" smtClean="0"/>
              <a:t> </a:t>
            </a:r>
          </a:p>
          <a:p>
            <a:r>
              <a:rPr lang="ru-RU" sz="1000" b="1" dirty="0" smtClean="0"/>
              <a:t>2. Как вести себя в связи с распространением </a:t>
            </a:r>
            <a:r>
              <a:rPr lang="ru-RU" sz="1000" b="1" dirty="0" err="1" smtClean="0"/>
              <a:t>коронавируса</a:t>
            </a:r>
            <a:endParaRPr lang="ru-RU" sz="1000" dirty="0" smtClean="0"/>
          </a:p>
          <a:p>
            <a:r>
              <a:rPr lang="ru-RU" sz="1000" dirty="0" smtClean="0"/>
              <a:t>Какие меры предосторожности помогут не заболеть:</a:t>
            </a:r>
          </a:p>
          <a:p>
            <a:r>
              <a:rPr lang="ru-RU" sz="1000" dirty="0" smtClean="0"/>
              <a:t>регулярно мойте руки после посещения общественных мест, туалета, перед едой, просто в течение дня. Это убивает вирусы, которые попадают на поверхность кожи;</a:t>
            </a:r>
          </a:p>
          <a:p>
            <a:r>
              <a:rPr lang="ru-RU" sz="1000" dirty="0" smtClean="0"/>
              <a:t>не трогайте лицо грязными руками, чтобы вирусы с кожи не попали в организм;</a:t>
            </a:r>
          </a:p>
          <a:p>
            <a:r>
              <a:rPr lang="ru-RU" sz="1000" dirty="0" smtClean="0"/>
              <a:t>соблюдайте респираторную гигиену, при чихании или кашле прикрывайте нос и рот одноразовой салфеткой;</a:t>
            </a:r>
          </a:p>
          <a:p>
            <a:r>
              <a:rPr lang="ru-RU" sz="1000" dirty="0" smtClean="0"/>
              <a:t>держите дистанцию в людных местах. ВОЗ рекомендует соблюдать дистанцию минимум 1 метр, особенно от людей с признаками заболевания;</a:t>
            </a:r>
          </a:p>
          <a:p>
            <a:r>
              <a:rPr lang="ru-RU" sz="1000" dirty="0" smtClean="0"/>
              <a:t>проветривайте рабочее пространство. Спертый воздух – благоприятная среда для вирусов и других микробов;</a:t>
            </a:r>
          </a:p>
          <a:p>
            <a:r>
              <a:rPr lang="ru-RU" sz="1000" dirty="0" smtClean="0"/>
              <a:t>не давайте подсыхать слизистым носа. Регулярно промывайте нос и увлажняйте воздух в помещении;</a:t>
            </a:r>
          </a:p>
          <a:p>
            <a:r>
              <a:rPr lang="ru-RU" sz="1000" dirty="0" smtClean="0"/>
              <a:t>соблюдайте режим труда и отдыха, выполняйте </a:t>
            </a:r>
            <a:r>
              <a:rPr lang="ru-RU" sz="1000" dirty="0" err="1" smtClean="0"/>
              <a:t>физнагрузки</a:t>
            </a:r>
            <a:r>
              <a:rPr lang="ru-RU" sz="1000" dirty="0" smtClean="0"/>
              <a:t>, гуляйте на воздухе, высыпайтесь и пейте витамины.</a:t>
            </a:r>
          </a:p>
          <a:p>
            <a:r>
              <a:rPr lang="ru-RU" sz="1000" b="1" dirty="0" smtClean="0"/>
              <a:t>3. Как вести себя в командировке</a:t>
            </a:r>
            <a:endParaRPr lang="ru-RU" sz="1000" dirty="0" smtClean="0"/>
          </a:p>
          <a:p>
            <a:r>
              <a:rPr lang="ru-RU" sz="1000" dirty="0" smtClean="0"/>
              <a:t>Что делать, если вас направляют в командировку:</a:t>
            </a:r>
          </a:p>
          <a:p>
            <a:r>
              <a:rPr lang="ru-RU" sz="1000" dirty="0" smtClean="0"/>
              <a:t>не сопротивляться осмотру медиков в аэропорту;</a:t>
            </a:r>
          </a:p>
          <a:p>
            <a:r>
              <a:rPr lang="ru-RU" sz="1000" dirty="0" smtClean="0"/>
              <a:t>носить </a:t>
            </a:r>
            <a:r>
              <a:rPr lang="ru-RU" sz="1000" dirty="0" err="1" smtClean="0"/>
              <a:t>медреспиратор</a:t>
            </a:r>
            <a:r>
              <a:rPr lang="ru-RU" sz="1000" dirty="0" smtClean="0"/>
              <a:t> в общественных местах;</a:t>
            </a:r>
          </a:p>
          <a:p>
            <a:r>
              <a:rPr lang="ru-RU" sz="1000" dirty="0" smtClean="0"/>
              <a:t>при симптомах заболевания обратиться к врачу.</a:t>
            </a:r>
          </a:p>
          <a:p>
            <a:r>
              <a:rPr lang="ru-RU" sz="1000" dirty="0" smtClean="0"/>
              <a:t>Если у вас возникли вопросы в связи с </a:t>
            </a:r>
            <a:r>
              <a:rPr lang="ru-RU" sz="1000" dirty="0" err="1" smtClean="0"/>
              <a:t>эпидситуацией</a:t>
            </a:r>
            <a:r>
              <a:rPr lang="ru-RU" sz="1000" dirty="0" smtClean="0"/>
              <a:t> в мире, то вы можете задать их по номеру горячей линии </a:t>
            </a:r>
            <a:r>
              <a:rPr lang="ru-RU" sz="1000" dirty="0" err="1" smtClean="0"/>
              <a:t>Роструда</a:t>
            </a:r>
            <a:r>
              <a:rPr lang="ru-RU" sz="1000" dirty="0" smtClean="0"/>
              <a:t> 8 800 707 88 41. Звонок бесплатный по всей России.</a:t>
            </a:r>
          </a:p>
          <a:p>
            <a:r>
              <a:rPr lang="ru-RU" sz="800" dirty="0" smtClean="0"/>
              <a:t> </a:t>
            </a: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988" y="6398496"/>
            <a:ext cx="1799153" cy="304798"/>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a263bc99e889bc5272f9aef66c82f14eae1d6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12140</TotalTime>
  <Words>1584</Words>
  <Application>Microsoft Office PowerPoint</Application>
  <PresentationFormat>Экран (4:3)</PresentationFormat>
  <Paragraphs>365</Paragraphs>
  <Slides>37</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Oeg Kosyrev</dc:creator>
  <cp:lastModifiedBy>Молчановская Наталья Евгеньевна</cp:lastModifiedBy>
  <cp:revision>1019</cp:revision>
  <cp:lastPrinted>2015-09-08T06:19:20Z</cp:lastPrinted>
  <dcterms:created xsi:type="dcterms:W3CDTF">2012-11-25T18:30:42Z</dcterms:created>
  <dcterms:modified xsi:type="dcterms:W3CDTF">2020-04-09T12:40:18Z</dcterms:modified>
</cp:coreProperties>
</file>