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288" r:id="rId3"/>
    <p:sldId id="258" r:id="rId4"/>
    <p:sldId id="257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1" r:id="rId13"/>
    <p:sldId id="262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68" r:id="rId28"/>
    <p:sldId id="289" r:id="rId29"/>
    <p:sldId id="283" r:id="rId30"/>
    <p:sldId id="284" r:id="rId31"/>
    <p:sldId id="285" r:id="rId32"/>
    <p:sldId id="286" r:id="rId33"/>
    <p:sldId id="287" r:id="rId34"/>
    <p:sldId id="290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72" autoAdjust="0"/>
  </p:normalViewPr>
  <p:slideViewPr>
    <p:cSldViewPr>
      <p:cViewPr>
        <p:scale>
          <a:sx n="86" d="100"/>
          <a:sy n="86" d="100"/>
        </p:scale>
        <p:origin x="-18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6B3BC4-C6B7-418E-83E3-4341D11D36B8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50DD2FF-898E-428B-9E52-96EA60720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957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F456DC-7232-469F-B406-D42BCED56B1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45C2524-D2E8-42DD-A837-63263D689FB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9447B5-8B9D-4C4B-8CA4-A1AFAFAE791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60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D61DA0-0535-4F52-9345-457C1651B10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FCB82-E785-4138-8E5B-90FC512AEA0B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C2A98EF-A2C6-464E-929E-0371AA0F6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DA4A1-A64B-4314-BDD0-3FF8E618F74E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69B46-81CF-4EB0-AEDA-ECE788948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43BF-36BE-4B5F-B8F4-4CE16E206BA9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C6697-5E53-4D56-8301-FFBF2578A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27A1B-0F3E-497E-80B9-271EC77419F3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88ED-A2DB-4FA5-B1FA-21D427084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87F17-F705-4E44-9FFC-979EDD866DAC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9EAFC-F498-4692-BDA3-300BF24C5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96790-5C72-4031-8594-FAA70558874F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9B092-E549-4262-8951-69AE96F4F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A23ADC5-FF86-419A-ABAF-401B39B37D0E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165AEF3-A4CA-40E6-85F0-D7D87FAEC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DE127-A1AE-4B6B-9823-E3A4BDEB3AA0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B1CE4-8D0A-4A27-8C92-9E3BE0AB3D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C5A26-1858-467B-89AD-01E45DA13E2E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F8BE0-7F74-47F0-94B8-E719533451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7EBD-9E25-4792-AC56-32F7838BFA52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1DC4A-9068-461D-99B1-5057FE8D9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3D819-5BE4-4345-AF1D-3F478B6BEE3F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8F840-66D4-4C78-BFD2-84EDA1313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4B70B8D2-A524-44B0-B113-A37F7C1E3644}" type="datetimeFigureOut">
              <a:rPr lang="ru-RU"/>
              <a:pPr>
                <a:defRPr/>
              </a:pPr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362164B-6D70-46E5-AD27-680C208F2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9" r:id="rId5"/>
    <p:sldLayoutId id="2147483710" r:id="rId6"/>
    <p:sldLayoutId id="2147483704" r:id="rId7"/>
    <p:sldLayoutId id="2147483703" r:id="rId8"/>
    <p:sldLayoutId id="2147483702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#P291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#P1912"/><Relationship Id="rId2" Type="http://schemas.openxmlformats.org/officeDocument/2006/relationships/hyperlink" Target="#P291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#P291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17757BA2E211674FAFA5CA53BFD782064DC9E535C972B261C35258C092E16B514737CAC3108D5C7AA68824110760E0279D0C269C51BE16E8pDs7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559CDF80B4BC18923E881F9394F924CB7579028655300B40F82C47B812F26FE80CD48DE9AD3CF0429A615382FB27n3G" TargetMode="External"/><Relationship Id="rId3" Type="http://schemas.openxmlformats.org/officeDocument/2006/relationships/hyperlink" Target="consultantplus://offline/ref=559CDF80B4BC18923E881F9394F924CB757B078D58310B40F82C47B812F26FE80CD48DE9AD3CF0429A615382FB27n3G" TargetMode="External"/><Relationship Id="rId7" Type="http://schemas.openxmlformats.org/officeDocument/2006/relationships/hyperlink" Target="consultantplus://offline/ref=559CDF80B4BC18923E881F9394F924CB7579028655300B40F82C47B812F26FE81ED4D5E5AC3BEF449F7405D3BD274F29EB2C7750AB56D0CC22n4G" TargetMode="External"/><Relationship Id="rId2" Type="http://schemas.openxmlformats.org/officeDocument/2006/relationships/hyperlink" Target="#P291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559CDF80B4BC18923E881F9394F924CB7579028655300B40F82C47B812F26FE81ED4D5E5AC3BEF449C7405D3BD274F29EB2C7750AB56D0CC22n4G" TargetMode="External"/><Relationship Id="rId5" Type="http://schemas.openxmlformats.org/officeDocument/2006/relationships/hyperlink" Target="#P1900"/><Relationship Id="rId4" Type="http://schemas.openxmlformats.org/officeDocument/2006/relationships/hyperlink" Target="#P1863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#P291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59CDF80B4BC18923E881F9394F924CB77750E8E5B340B40F82C47B812F26FE80CD48DE9AD3CF0429A615382FB27n3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59CDF80B4BC18923E881F9394F924CB757B068F54370B40F82C47B812F26FE80CD48DE9AD3CF0429A615382FB27n3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r>
              <a:rPr lang="ru-RU" smtClean="0"/>
              <a:t>Медицинский осмотр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ChangeArrowheads="1"/>
          </p:cNvSpPr>
          <p:nvPr/>
        </p:nvSpPr>
        <p:spPr bwMode="auto">
          <a:xfrm>
            <a:off x="323850" y="3159125"/>
            <a:ext cx="8928100" cy="3683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228600" algn="l"/>
              </a:tabLst>
            </a:pPr>
            <a:endParaRPr lang="ru-RU">
              <a:cs typeface="Arial" charset="0"/>
            </a:endParaRPr>
          </a:p>
        </p:txBody>
      </p:sp>
      <p:sp>
        <p:nvSpPr>
          <p:cNvPr id="25602" name="Прямоугольник 16"/>
          <p:cNvSpPr>
            <a:spLocks noChangeArrowheads="1"/>
          </p:cNvSpPr>
          <p:nvPr/>
        </p:nvSpPr>
        <p:spPr bwMode="auto">
          <a:xfrm>
            <a:off x="323850" y="2133600"/>
            <a:ext cx="708025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Georgia" pitchFamily="18" charset="0"/>
              </a:rPr>
              <a:t>НАПРАВЛЕНИЕ НА ПРЕДВАРИТЕЛЬНЫЙ (ПЕРИОДИЧЕСКИЙ)</a:t>
            </a:r>
            <a:endParaRPr lang="ru-RU" sz="1100">
              <a:latin typeface="Georgia" pitchFamily="18" charset="0"/>
            </a:endParaRPr>
          </a:p>
          <a:p>
            <a:r>
              <a:rPr lang="ru-RU" sz="1100" b="1">
                <a:latin typeface="Georgia" pitchFamily="18" charset="0"/>
              </a:rPr>
              <a:t> МЕДИЦИНСКИЙ ОСМОТР (ОБСЛЕДОВАНИЕ)</a:t>
            </a:r>
            <a:endParaRPr lang="ru-RU" sz="1100">
              <a:latin typeface="Georgia" pitchFamily="18" charset="0"/>
            </a:endParaRPr>
          </a:p>
          <a:p>
            <a:r>
              <a:rPr lang="ru-RU" sz="1100">
                <a:latin typeface="Georgia" pitchFamily="18" charset="0"/>
              </a:rPr>
              <a:t> __________________________________________________</a:t>
            </a:r>
          </a:p>
          <a:p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наименование организации (предприятия), форма собственности, отрасль экономике, </a:t>
            </a:r>
            <a:endParaRPr lang="ru-RU" sz="11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</a:t>
            </a:r>
          </a:p>
          <a:p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адрес, телефон, электронная почта</a:t>
            </a:r>
            <a:endParaRPr lang="ru-RU" sz="11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Код ОГРН ____________________________________________________________________________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Направляется _________________________________________________________________________</a:t>
            </a:r>
          </a:p>
          <a:p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наименование организации, адрес регистрации, код по ОГРК, телефон, эл. почта</a:t>
            </a:r>
            <a:endParaRPr lang="ru-RU" sz="11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Вид медосмотра ______________________________________________________________________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Ф.И.О _______________________________________________________________________________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Дата рождения _______________________________________________________________________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Пол               М  _____   Ж 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Структурное подразделение (если имеется)______________________________________________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Наименование должности 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Вредные и (или) опасные производственные факторы, виды работ _________________________</a:t>
            </a:r>
          </a:p>
          <a:p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в</a:t>
            </a:r>
            <a:r>
              <a:rPr lang="ru-RU" sz="11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соответствии со списком контингента</a:t>
            </a:r>
            <a:endParaRPr lang="ru-RU" sz="11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Номер медицинского страхового полиса обязательного и (или) добровольного медицинского страхования ________________________________________________________________________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_______________________ 	______________________        ____________________</a:t>
            </a:r>
          </a:p>
          <a:p>
            <a:r>
              <a:rPr lang="ru-RU" sz="1100" baseline="30000">
                <a:latin typeface="Times New Roman" pitchFamily="18" charset="0"/>
                <a:cs typeface="Times New Roman" pitchFamily="18" charset="0"/>
              </a:rPr>
              <a:t> должность уполномоченного представителя                                        подпись уполномоченного представителя	Ф.И.О</a:t>
            </a:r>
            <a:endParaRPr lang="ru-RU" sz="1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/>
              <a:t>НАПРАВЛЕНИЕ НА ПРЕДВАРИТЕЛЬНЫЙ (ПЕРИОДИЧЕСКИЙ)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b="1" smtClean="0"/>
              <a:t> МЕДИЦИНСКИЙ ОСМОТР (ОБСЛЕДОВАНИЕ)</a:t>
            </a: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4324350"/>
          </a:xfrm>
        </p:spPr>
        <p:txBody>
          <a:bodyPr>
            <a:normAutofit/>
          </a:bodyPr>
          <a:lstStyle/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/>
              <a:t>В списке лиц указываются: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/>
              <a:t>наименование профессии (должности) работника согласно штатному расписанию;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/>
              <a:t>наименования вредных производственных факторов, работ в соответствии с </a:t>
            </a:r>
            <a:r>
              <a:rPr lang="ru-RU" dirty="0">
                <a:hlinkClick r:id="rId2" action="ppaction://hlinkfile"/>
              </a:rPr>
              <a:t>приложением</a:t>
            </a:r>
            <a:r>
              <a:rPr lang="ru-RU" dirty="0"/>
              <a:t> к </a:t>
            </a:r>
            <a:r>
              <a:rPr lang="ru-RU" dirty="0" smtClean="0"/>
              <a:t>Порядку № 29н, </a:t>
            </a:r>
            <a:r>
              <a:rPr lang="ru-RU" dirty="0"/>
              <a:t>а также вредных производственных факторов, установленных в результате специальной оценки условий труда.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/>
              <a:t>Периодичность и объем медицинских осмотров устанавливается в соответствии с </a:t>
            </a:r>
            <a:r>
              <a:rPr lang="ru-RU" sz="2800" dirty="0">
                <a:hlinkClick r:id="rId2" action="ppaction://hlinkfile"/>
              </a:rPr>
              <a:t>приложением</a:t>
            </a:r>
            <a:r>
              <a:rPr lang="ru-RU" sz="2800" dirty="0"/>
              <a:t> к настоящему Порядку &lt;1&gt;.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288" y="2205038"/>
          <a:ext cx="8136905" cy="4236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732"/>
                <a:gridCol w="2491932"/>
                <a:gridCol w="712236"/>
                <a:gridCol w="1474708"/>
                <a:gridCol w="2593297"/>
              </a:tblGrid>
              <a:tr h="710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N п/п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вредных и (или) опасных производственных факторов </a:t>
                      </a:r>
                      <a:r>
                        <a:rPr lang="ru-RU" sz="1100" u="none" strike="noStrike" dirty="0">
                          <a:effectLst/>
                          <a:hlinkClick r:id="rId3" action="ppaction://hlinkfile"/>
                        </a:rPr>
                        <a:t>&lt;1&gt;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Периодичность осмотров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Участие врачей-специалистов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Лабораторные и функциональные исследования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</a:tr>
              <a:tr h="209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</a:tr>
              <a:tr h="20950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50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I. Химические факторы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6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Азота неорганические соединения (в том числе азота </a:t>
                      </a:r>
                      <a:r>
                        <a:rPr lang="ru-RU" sz="1100" dirty="0" err="1">
                          <a:effectLst/>
                        </a:rPr>
                        <a:t>оксиды</a:t>
                      </a:r>
                      <a:r>
                        <a:rPr lang="ru-RU" sz="1100" baseline="30000" dirty="0" err="1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, азота </a:t>
                      </a:r>
                      <a:r>
                        <a:rPr lang="ru-RU" sz="1100" dirty="0" err="1">
                          <a:effectLst/>
                        </a:rPr>
                        <a:t>диоксид</a:t>
                      </a:r>
                      <a:r>
                        <a:rPr lang="ru-RU" sz="1100" baseline="30000" dirty="0" err="1">
                          <a:effectLst/>
                        </a:rPr>
                        <a:t>О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раз в год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дерматовенеролог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оториноларинголог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Врач-офтальмолог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Спирометрия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Пульсоксиметрия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Исследование уровня </a:t>
                      </a:r>
                      <a:r>
                        <a:rPr lang="ru-RU" sz="1100" dirty="0" err="1">
                          <a:effectLst/>
                        </a:rPr>
                        <a:t>ретикулоцитов</a:t>
                      </a:r>
                      <a:r>
                        <a:rPr lang="ru-RU" sz="1100" dirty="0">
                          <a:effectLst/>
                        </a:rPr>
                        <a:t>, метгемоглобина в крови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</a:tr>
              <a:tr h="1462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1.2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Азотсодержащие органические соединения (в том числе амины, амиды, </a:t>
                      </a:r>
                      <a:r>
                        <a:rPr lang="ru-RU" sz="1100" dirty="0" err="1">
                          <a:effectLst/>
                        </a:rPr>
                        <a:t>анилиды</a:t>
                      </a:r>
                      <a:r>
                        <a:rPr lang="ru-RU" sz="1100" dirty="0">
                          <a:effectLst/>
                        </a:rPr>
                        <a:t>, гидразин и его производные, </a:t>
                      </a:r>
                      <a:r>
                        <a:rPr lang="ru-RU" sz="1100" dirty="0" err="1">
                          <a:effectLst/>
                        </a:rPr>
                        <a:t>нитросоединения</a:t>
                      </a:r>
                      <a:r>
                        <a:rPr lang="ru-RU" sz="1100" dirty="0">
                          <a:effectLst/>
                        </a:rPr>
                        <a:t> и прочие производные: NN-</a:t>
                      </a:r>
                      <a:r>
                        <a:rPr lang="ru-RU" sz="1100" dirty="0" err="1">
                          <a:effectLst/>
                        </a:rPr>
                        <a:t>диметилацетамид</a:t>
                      </a:r>
                      <a:r>
                        <a:rPr lang="ru-RU" sz="1100" baseline="30000" dirty="0" err="1">
                          <a:effectLst/>
                        </a:rPr>
                        <a:t>Р</a:t>
                      </a:r>
                      <a:r>
                        <a:rPr lang="ru-RU" sz="1100" dirty="0">
                          <a:effectLst/>
                        </a:rPr>
                        <a:t>, NN-</a:t>
                      </a:r>
                      <a:r>
                        <a:rPr lang="ru-RU" sz="1100" dirty="0" err="1">
                          <a:effectLst/>
                        </a:rPr>
                        <a:t>диметилформамид</a:t>
                      </a:r>
                      <a:r>
                        <a:rPr lang="ru-RU" sz="1100" baseline="30000" dirty="0" err="1">
                          <a:effectLst/>
                        </a:rPr>
                        <a:t>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капролактам</a:t>
                      </a:r>
                      <a:r>
                        <a:rPr lang="ru-RU" sz="1100" baseline="30000" dirty="0" err="1">
                          <a:effectLst/>
                        </a:rPr>
                        <a:t>АР</a:t>
                      </a:r>
                      <a:r>
                        <a:rPr lang="ru-RU" sz="1100" dirty="0">
                          <a:effectLst/>
                        </a:rPr>
                        <a:t> (гексагидро-2Н-азепин-2-он)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год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дерматовенеролог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оториноларинголог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Врач-офтальмолог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Спирометрия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Пульсоксиметрия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712" marR="22712" marT="37365" marB="3736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0"/>
          <a:ext cx="8784976" cy="303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604"/>
                <a:gridCol w="2690405"/>
                <a:gridCol w="768964"/>
                <a:gridCol w="1592162"/>
                <a:gridCol w="2799841"/>
              </a:tblGrid>
              <a:tr h="13435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IV. Физические факторы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2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Ионизирующие </a:t>
                      </a:r>
                      <a:r>
                        <a:rPr lang="ru-RU" sz="1100" dirty="0" err="1">
                          <a:effectLst/>
                        </a:rPr>
                        <a:t>излучения</a:t>
                      </a:r>
                      <a:r>
                        <a:rPr lang="ru-RU" sz="1100" baseline="30000" dirty="0" err="1">
                          <a:effectLst/>
                        </a:rPr>
                        <a:t>К</a:t>
                      </a:r>
                      <a:r>
                        <a:rPr lang="ru-RU" sz="1100" dirty="0">
                          <a:effectLst/>
                        </a:rPr>
                        <a:t>, радиоактивные </a:t>
                      </a:r>
                      <a:r>
                        <a:rPr lang="ru-RU" sz="1100" dirty="0" err="1">
                          <a:effectLst/>
                        </a:rPr>
                        <a:t>вещества</a:t>
                      </a:r>
                      <a:r>
                        <a:rPr lang="ru-RU" sz="1100" baseline="30000" dirty="0" err="1">
                          <a:effectLst/>
                        </a:rPr>
                        <a:t>К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год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Врач-офтальмолог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Врач-дерматовенеролог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Исследование уровня </a:t>
                      </a:r>
                      <a:r>
                        <a:rPr lang="ru-RU" sz="1100" dirty="0" err="1">
                          <a:effectLst/>
                        </a:rPr>
                        <a:t>ретикулоцитов</a:t>
                      </a:r>
                      <a:r>
                        <a:rPr lang="ru-RU" sz="1100" dirty="0">
                          <a:effectLst/>
                        </a:rPr>
                        <a:t>, тромбоцитов в крови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Психофизиологическое исследование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Рефрактометрия (или скиаскопия)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Визометрия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Офтальмоскопия глазного дна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УЗИ органов брюшной полости и щитовидной железы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</a:tr>
              <a:tr h="900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4.2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Неионизирующие излучения, в том числе: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2 года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дерматовенеролог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Врач-офтальмолог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Визометрия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Офтальмоскопия глазного дна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2013" marR="32013" marT="52667" marB="52667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388" y="2852738"/>
          <a:ext cx="8820472" cy="1759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374"/>
                <a:gridCol w="2701277"/>
                <a:gridCol w="772071"/>
                <a:gridCol w="1598595"/>
                <a:gridCol w="2811155"/>
              </a:tblGrid>
              <a:tr h="263445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V. Факторы трудового процесса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7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5.1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Тяжесть трудового процесса Подъем, перемещение, удержание груза вручную Стереотипные рабочие движения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Рабочее положение тела работника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год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Врач-хирург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Врач-офтальмолог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Рефрактометрия (или скиаскопия)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Визометрия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</a:tr>
              <a:tr h="454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5.2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Напряженность трудового процесса (сенсорные нагрузки), в том числе: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2 года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2014" marR="22014" marT="36217" marB="36217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388" y="4508500"/>
          <a:ext cx="8784976" cy="2708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603"/>
                <a:gridCol w="2690405"/>
                <a:gridCol w="768965"/>
                <a:gridCol w="1592161"/>
                <a:gridCol w="2799842"/>
              </a:tblGrid>
              <a:tr h="13733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VI. Выполняемые работы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Работы на высоте: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раз в год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Врач-оториноларинголог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Врач-офтальмолог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Врач-хирург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Исследование функции вестибулярного аппарата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Тональная пороговая аудиометрия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Периметрия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Биомикроскопия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Визометрия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</a:tr>
              <a:tr h="51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6.1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Работа лифтера на лифтах скоростных (от 2,0 до 4,0 м/с) и высокоскоростных (свыше 4,0 м/с) при внутреннем сопровождении лифта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год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</a:t>
                      </a:r>
                      <a:r>
                        <a:rPr lang="ru-RU" sz="1100" dirty="0" err="1">
                          <a:effectLst/>
                        </a:rPr>
                        <a:t>оториноларинголог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Врач-офтальмолог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Врач-хирург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Исследование функции вестибулярного аппарата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Тональная пороговая аудиометрия,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Периметрия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Биомикроскопия</a:t>
                      </a:r>
                      <a:r>
                        <a:rPr lang="ru-RU" sz="1100" dirty="0">
                          <a:effectLst/>
                        </a:rPr>
                        <a:t>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Визометрия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20512" marR="20512" marT="33746" marB="33746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1"/>
          <p:cNvSpPr>
            <a:spLocks noGrp="1"/>
          </p:cNvSpPr>
          <p:nvPr>
            <p:ph idx="1"/>
          </p:nvPr>
        </p:nvSpPr>
        <p:spPr>
          <a:xfrm>
            <a:off x="539750" y="981075"/>
            <a:ext cx="8208963" cy="5543550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Медицинская организация, проводящая медицинский осмотр, может получить в рамках электронного обмена медицинскими документами результаты ранее проведенной диспансеризации и других медицинских осмотров лица, поступающего на работу, до его явки на медицинский осмотр.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Лицо, поступающее на работу, вправе предоставить выписку из медицинской карты пациента, получающего медицинскую помощь в амбулаторных условиях, медицинской организации, к которой он прикреплен для медицинского обслуживания, с результатами диспансеризации (при наличии).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/>
              <a:t>При проведении предварительных осмотров обследуемые лица, поступающие на работу, проходят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79838" y="1412875"/>
            <a:ext cx="5364162" cy="5157788"/>
          </a:xfrm>
        </p:spPr>
        <p:txBody>
          <a:bodyPr>
            <a:normAutofit fontScale="25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 smtClean="0"/>
              <a:t> </a:t>
            </a: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анкетирование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 целях сбора анамнеза, выявления отягощенной наследственности, жалоб, симптомов, характерных для следующих неинфекционных заболеваний и состояний: стенокардии, перенесенной транзиторной ишемической атаки или острого нарушения мозгового кровообращения, хронической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обструктивной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болезни легких, заболеваний желудочно-кишечного тракта,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дорсопатий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; определения факторов риска и других патологических состояний и заболеваний, повышающих вероятность развития хронических неинфекционных заболеваний: курения, риска пагубного потребления алкоголя, риска потребления наркотических средств и психотропных веществ без назначения врача, характера питания, физической активности;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исследования: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5600" b="1" i="1" dirty="0">
                <a:latin typeface="Times New Roman" pitchFamily="18" charset="0"/>
                <a:cs typeface="Times New Roman" pitchFamily="18" charset="0"/>
              </a:rPr>
              <a:t>расчет на основании антропометрии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(измерение роста, массы тела, окружности талии) индекса массы тела, который проходят граждане в возрасте от 18 лет и старше;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общий анализ крови (гемоглобин, цветной показатель, эритроциты, тромбоциты, лейкоциты, лейкоцитарная формула, СОЭ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5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3" name="Picture 2" descr="Медицинский осмотр сотрудников | Средняя общеобразовательная школа №7 им.  П.Д.Стерняевой муниципального образования город-курорт Гелендж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484313"/>
            <a:ext cx="38100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Прямоугольник 4"/>
          <p:cNvSpPr>
            <a:spLocks noChangeArrowheads="1"/>
          </p:cNvSpPr>
          <p:nvPr/>
        </p:nvSpPr>
        <p:spPr bwMode="auto">
          <a:xfrm>
            <a:off x="242888" y="4941888"/>
            <a:ext cx="8569325" cy="203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400" b="1" i="1">
                <a:latin typeface="Times New Roman" pitchFamily="18" charset="0"/>
                <a:cs typeface="Times New Roman" pitchFamily="18" charset="0"/>
              </a:rPr>
              <a:t>клинический анализ мочи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(удельный вес, белок, сахар, микроскопия осадка);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400" b="1" i="1">
                <a:latin typeface="Times New Roman" pitchFamily="18" charset="0"/>
                <a:cs typeface="Times New Roman" pitchFamily="18" charset="0"/>
              </a:rPr>
              <a:t>электрокардиография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в покое, которую проходят граждане в возрасте от 18 лет и старше;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400" b="1" i="1">
                <a:latin typeface="Times New Roman" pitchFamily="18" charset="0"/>
                <a:cs typeface="Times New Roman" pitchFamily="18" charset="0"/>
              </a:rPr>
              <a:t>измерение артериального давления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на периферических артериях, которое проходят граждане в возрасте от 18 лет и старше;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400" b="1" i="1">
                <a:latin typeface="Times New Roman" pitchFamily="18" charset="0"/>
                <a:cs typeface="Times New Roman" pitchFamily="18" charset="0"/>
              </a:rPr>
              <a:t>определение уровня общего холестерина в крови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(допускается использование экспресс-метода), которое проходят граждане в возрасте от 18 лет и старше;</a:t>
            </a:r>
          </a:p>
          <a:p>
            <a:pPr marL="285750" indent="-285750">
              <a:buFont typeface="Arial" charset="0"/>
              <a:buChar char="•"/>
            </a:pPr>
            <a:r>
              <a:rPr lang="ru-RU" sz="1400" b="1" i="1">
                <a:latin typeface="Times New Roman" pitchFamily="18" charset="0"/>
                <a:cs typeface="Times New Roman" pitchFamily="18" charset="0"/>
              </a:rPr>
              <a:t>исследование уровня глюкозы в крови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натощак (допускается использование экспресс-метода), которое проходят граждане в возрасте от 18 лет и старше;</a:t>
            </a:r>
          </a:p>
          <a:p>
            <a:pPr marL="285750" indent="-285750">
              <a:buFont typeface="Arial" charset="0"/>
              <a:buChar char="•"/>
            </a:pPr>
            <a:endParaRPr lang="ru-RU" sz="140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066800"/>
          </a:xfrm>
        </p:spPr>
        <p:txBody>
          <a:bodyPr/>
          <a:lstStyle/>
          <a:p>
            <a:r>
              <a:rPr lang="ru-RU" sz="2200" smtClean="0"/>
              <a:t>При проведении предварительных осмотров обследуемые лица, поступающие на работу, проходят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916113"/>
            <a:ext cx="8497887" cy="4392612"/>
          </a:xfrm>
        </p:spPr>
        <p:txBody>
          <a:bodyPr>
            <a:normAutofit fontScale="40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определение относительного сердечно-сосудистого риска у граждан в возрасте от 18 до 40 лет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включительно. Сердечно-сосудистый риск определяется по шкале сердечно-сосудистого риска SCORE, при этом у граждан, имеющих сердечно-сосудистые заболевания атеросклеротического генеза, сахарный диабет второго типа и хроническое заболевание почек, уровень абсолютного сердечно-сосудистого риска по шкале риска SCORE не определяется и расценивается как очень высокий вне зависимости от показателей шкалы;</a:t>
            </a:r>
            <a:endParaRPr lang="ru-RU" sz="3400" b="1" i="1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определение абсолютного сердечно-сосудистого риска - у граждан в возрасте старше 40 лет;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флюорография или рентгенография легких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в двух проекциях (прямая и правая боковая) для граждан в возрасте 18 лет и старше. Флюорография, рентгенография легких не проводится, если гражданину в течение предшествующего календарного года проводилась флюорография, рентгенография (рентгеноскопия) или компьютерная томография органов грудной клетки;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измерение внутриглазного давления при прохождении предварительного осмотра выполняется у граждан в возрасте с 40 лет и ста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рше.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осмотр 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врача-терапевта, врача-невролога, врача-психиатра и врача-нарколога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женщины 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- осмотр врачом - акушером-гинекологом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с проведением бактериологического (на флору) и цитологического (на атипичные клетки) исследования, ультразвуковое исследование органов малого таза;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женщины в возрасте старше 40 лет - маммографию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обеих молочных желез в двух проекциях. Маммография не проводится, если в течение предшествующих 12 месяцев проводилась маммография или компьютерная томография молочных желез.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Иные исследования и осмотры врачей-специалистов проводятся в случаях, установленных 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приложением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к настоящему Порядку.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07375" cy="792163"/>
          </a:xfrm>
        </p:spPr>
        <p:txBody>
          <a:bodyPr/>
          <a:lstStyle/>
          <a:p>
            <a:r>
              <a:rPr lang="ru-RU" sz="2400" dirty="0" smtClean="0"/>
              <a:t>Завершающий этап медицинского осмотра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18488" cy="5089525"/>
          </a:xfrm>
        </p:spPr>
        <p:txBody>
          <a:bodyPr>
            <a:normAutofit fontScale="62500" lnSpcReduction="20000"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лицо, поступающее на работу, проходящего предварительный осмотр, в медицинской организации оформляется медицинская карта, в которую вносятся заключения врачей-специалистов, результаты лабораторных и иных исследований, заключение по результатам предварительного осмотра, ведение которой может осуществляться в форме электронного документа.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Предварительный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осмотр является завершенным в случае наличия заключений врачей-специалистов и результатов лабораторных и функциональных исследований в объеме, установленном договором между медицинской организацией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работодателем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случаях затруднения в оценке результатов осмотра лицу, поступающему на работу, в связи с имеющимся у него заболеванием выдается справка о необходимости дополнительного медицинского обследования. Работодателю направляется информация о выдаче такой справки, а лицо, поступающее на работу, считается не прошедшим предварительный осмотр с учетом выявленных заболеваний (состояний) и медицинских противопоказаний к осуществлению отдельных видов работ.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Проведение экспертизы профессиональной пригодности проводится в таких случаях лицом, поступающим на работу, самостоятельно в рамках программы государственной гарантии бесплатного оказания гражданам медицинской помощи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066800"/>
          </a:xfrm>
        </p:spPr>
        <p:txBody>
          <a:bodyPr/>
          <a:lstStyle/>
          <a:p>
            <a:r>
              <a:rPr lang="ru-RU" sz="2400" smtClean="0"/>
              <a:t>По окончании прохождения работником предварительного осмотра медицинской организацией оформляется заключение по его результатам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Заключение подписывается председателем врачебной комиссии с указанием его фамилии и инициалов и заверяется печатью (при наличии) медицинской организации, проводившей медицинский осмотр.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Допускается выдача заключения в форме электронного документа, подписанного усиленной квалифицированной электронной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подписью.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составляется в трех экземплярах, один экземпляр которого не позднее 5 рабочих дней выдается лицу, поступающему на работу, второй экземпляр Заключения приобщается к медицинской карте, оформляемой в медицинской организации, в которой проводился предварительный осмотр, третий - направляется работодателю.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ъект 2"/>
          <p:cNvSpPr>
            <a:spLocks noGrp="1"/>
          </p:cNvSpPr>
          <p:nvPr>
            <p:ph idx="1"/>
          </p:nvPr>
        </p:nvSpPr>
        <p:spPr>
          <a:xfrm>
            <a:off x="460375" y="3789363"/>
            <a:ext cx="8207375" cy="2879725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При наличии доступа у медицинской организации в единую государственную информационную систему в сфере здравоохранения заключение в форме электронного документа в соответствии с порядком организации системы документооборота в сфере охраны здоровья в части ведения медицинской документации в форме электронных документов вносится медицинской организацией не позднее 5 рабочих дней в единую государственную информационную систему в сфере здравоохранения.</a:t>
            </a:r>
          </a:p>
          <a:p>
            <a:endParaRPr lang="ru-RU" smtClean="0"/>
          </a:p>
        </p:txBody>
      </p:sp>
      <p:sp>
        <p:nvSpPr>
          <p:cNvPr id="35842" name="AutoShape 2" descr="Портал оперативного взаимодействия участников ЕГИС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5843" name="AutoShape 4" descr="Портал оперативного взаимодействия участников ЕГИСЗ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35844" name="AutoShape 6" descr="Создаётся «Единая медицинская информационная система здравоохранения  Республики Крым» - газета «Кафа» новости Феодосии и Крыма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35845" name="Picture 8" descr="Создаётся «Единая медицинская информационная система здравоохранения  Республики Крым» - газета «Кафа» новости Феодосии и Кры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765175"/>
            <a:ext cx="506412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229600" cy="1066800"/>
          </a:xfrm>
        </p:spPr>
        <p:txBody>
          <a:bodyPr/>
          <a:lstStyle/>
          <a:p>
            <a:r>
              <a:rPr lang="ru-RU" smtClean="0"/>
              <a:t>Ст. 212 ТК РФ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2133600"/>
            <a:ext cx="8218488" cy="4513263"/>
          </a:xfrm>
        </p:spPr>
        <p:txBody>
          <a:bodyPr>
            <a:normAutofit/>
          </a:bodyPr>
          <a:lstStyle/>
          <a:p>
            <a:pPr marL="109538" indent="0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Работодатель обязан:</a:t>
            </a:r>
          </a:p>
          <a:p>
            <a:pPr marL="109538" indent="0" algn="just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 случаях, предусмотренных трудовым законодательством и иными нормативными правовыми актами, содержащими нормы трудового права, организовывать проведение за счет собственных средств обязательных предварительных (при поступлении на работу) и периодических (в течение трудовой деятельности) медицинских осмотров, других обязательных медицинских осмотров, обязательных психиатрических освидетельствований работников, внеочередных медицинских осмотров, обязательных психиатрических освидетельствований работников по их просьбам в соответствии с медицинскими рекомендациями с сохранением за ними места работы (должности) и среднего заработка на время прохождения указанных медицинских осмотров, обязательных психиатрических освидетельствований;</a:t>
            </a:r>
          </a:p>
          <a:p>
            <a:pPr marL="109538" indent="0" algn="just">
              <a:lnSpc>
                <a:spcPct val="80000"/>
              </a:lnSpc>
            </a:pPr>
            <a:endParaRPr lang="ru-RU" sz="180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109538" indent="0" algn="just"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Не допускать работников к исполнению ими трудовых обязанностей без прохождения обязательных медицинских осмотров, обязательных психиатрических освидетельствований, а также в случае медицинских противопоказаний;</a:t>
            </a:r>
          </a:p>
          <a:p>
            <a:pPr marL="109538" indent="0">
              <a:lnSpc>
                <a:spcPct val="80000"/>
              </a:lnSpc>
            </a:pPr>
            <a:endParaRPr lang="ru-RU" sz="1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1066800"/>
          </a:xfrm>
        </p:spPr>
        <p:txBody>
          <a:bodyPr/>
          <a:lstStyle/>
          <a:p>
            <a:r>
              <a:rPr lang="ru-RU" sz="3200" smtClean="0"/>
              <a:t>Порядок проведения периодических осмотров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325938"/>
          </a:xfrm>
        </p:spPr>
        <p:txBody>
          <a:bodyPr>
            <a:normAutofit fontScale="70000" lnSpcReduction="20000"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Частота проведения периодических медицинских осмотров определяется типами вредных и (или) опасных производственных факторов, воздействующих на работника, или видами выполняемых работ. Периодические осмотры проводятся не реже чем в сроки, предусмотренные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приложением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настоящему Порядку.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случае введения в соответствии с Федеральным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законом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21 декабря 1994 г. N 68-ФЗ "О защите населения и территорий от чрезвычайных ситуаций природного и техногенного характера" &lt;6&gt; режима повышенной готовности или режима чрезвычайной ситуации проведение периодических осмотров, указанных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приложении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настоящему Порядку, за исключением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пунктов 23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 action="ppaction://hlinkfile"/>
              </a:rPr>
              <a:t>27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также случаев, когда условия труда отнесены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подклассам 3.3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3.4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соответствии с Федеральным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законом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28 декабря 2013 г. N 426-ФЗ "О специальной оценке условий труда" &lt;7&gt;, по решению работодателя может быть отложено, но не более чем на 6 месяцев.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Порядок проведения периодических осмотров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0338" y="2349500"/>
            <a:ext cx="5997575" cy="494030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Работники в возрасте до 21 года, занятые на работах с вредными и (или) опасными условиями труда, проходят периодические осмотры ежегодно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2" descr="Что делать, если работник угрожает уволиться со скандалом | Executive.ru"/>
          <p:cNvPicPr>
            <a:picLocks noChangeAspect="1" noChangeArrowheads="1"/>
          </p:cNvPicPr>
          <p:nvPr/>
        </p:nvPicPr>
        <p:blipFill>
          <a:blip r:embed="rId2"/>
          <a:srcRect l="17075" t="-1190" r="14433" b="-1814"/>
          <a:stretch>
            <a:fillRect/>
          </a:stretch>
        </p:blipFill>
        <p:spPr bwMode="auto">
          <a:xfrm>
            <a:off x="827088" y="2205038"/>
            <a:ext cx="1944687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87450" y="4365625"/>
            <a:ext cx="7345363" cy="218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Внеочередные медицинские осмотры (обследования) проводятся на основании выданного работодателем направления на внеочередной медицинский осмотр при наличии медицинских рекомендаций по итогам медицинских осмотров и/или после нетрудоспособности работника.</a:t>
            </a:r>
          </a:p>
          <a:p>
            <a:pPr marL="10972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Порядок проведения периодических осмотров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Периодические медицинские осмотры проходят работники: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занятые на работах с вредными и (или) опасными условиями труда (в том числе на подземных работах), а также на работах, связанных с движением транспорта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организаций пищевой промышленности, общественного питания и торговли, водопроводных сооружений, медицинских организаций и детских учреждений, а также некоторых других работодателей;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выполняющие работы, предусмотренные приложением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Порядку№29н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Списки работников подлежащих медицинскому осмотру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25937"/>
          </a:xfrm>
        </p:spPr>
        <p:txBody>
          <a:bodyPr>
            <a:noAutofit/>
          </a:bodyPr>
          <a:lstStyle/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списке работников, подлежащих периодическим осмотрам, указывается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наименование профессии (должности) работника согласно штатному расписанию;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наименования вредных производственных факторов, работ в соответствии с 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приложением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 Порядку, а также вредных производственных факторов, установленных в результате специальной оценки условий труда.</a:t>
            </a: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работников организаций пищевой промышленности, общественного питания и торговли, водопроводных сооружений, медицинских организаций и детских учреждений, а также некоторых других работодателей, которые проходят медицинские осмотры в целях охраны здоровья населения, предупреждения возникновения и распространения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заболеваний,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разработанный и утвержденный работодателем, не позднее 10 рабочих дней направляется в территориальный орган федерального органа исполнительной власти, уполномоченного на осуществление федерального государственного санитарно-эпидемиологического надзора, по фактическому месту нахождения работодателя.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844675"/>
            <a:ext cx="8229600" cy="4325938"/>
          </a:xfrm>
        </p:spPr>
        <p:txBody>
          <a:bodyPr>
            <a:normAutofit fontScale="70000" lnSpcReduction="20000"/>
          </a:bodyPr>
          <a:lstStyle/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основании списка работников, подлежащих периодическим осмотрам, составляются поименные списки работников, подлежащих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периодическим осмотрам.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Поименные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списки составляются и утверждаются работодателем (его уполномоченным представителем) и не позднее чем за 2 месяца до согласованной с медицинской организацией датой начала проведения периодического осмотра и направляются работодателем в указанную медицинскую организацию, если иной срок не установлен договором между работником и работодателем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проведением периодического осмотра работодатель (его уполномоченный представитель) обязан вручить работнику, направляемому на периодический осмотр, направление на периодический медицинский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осмотр.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Списки работников подлежащих медицинскому осмотру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ъект 2"/>
          <p:cNvSpPr>
            <a:spLocks noGrp="1"/>
          </p:cNvSpPr>
          <p:nvPr>
            <p:ph idx="1"/>
          </p:nvPr>
        </p:nvSpPr>
        <p:spPr>
          <a:xfrm>
            <a:off x="1763713" y="908050"/>
            <a:ext cx="7077075" cy="6192838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Медицинская организация в срок не позднее 10 рабочих дней с момента получения от работодателя поименного списка (но не позднее чем за 14 рабочих дней до согласованной с работодателем даты начала проведения периодического осмотра) на основании поименного списка составляет календарный план проведения периодического осмотра (далее - календарный план).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Работодатель не позднее чем за 10 рабочих дней до согласованной с медицинской организацией даты начала проведения периодического осмотра обязан ознакомить работников, подлежащих периодическому осмотру, с календарным планом.</a:t>
            </a:r>
          </a:p>
          <a:p>
            <a:endParaRPr lang="ru-RU" smtClean="0"/>
          </a:p>
        </p:txBody>
      </p:sp>
      <p:pic>
        <p:nvPicPr>
          <p:cNvPr id="41986" name="Picture 2" descr="Запись на прие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800" y="1773238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4" descr="Работодатель – каким он должен быть и за что вы его цените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" y="4652963"/>
            <a:ext cx="1831975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196975"/>
            <a:ext cx="8424863" cy="3024188"/>
          </a:xfrm>
        </p:spPr>
        <p:txBody>
          <a:bodyPr>
            <a:normAutofit fontScale="85000"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Врачебная комиссия медицинской организации на основании указанных в поименном списке вредных и (или) опасных производственных факторов или работ с учетом результатов ранее проведенных (не позднее одного года) предварительного или периодического осмотра, диспансеризации, иных медицинских осмотров, подтвержденных документами, в том числе полученных с применением электронного обмена между медицинскими организациями, поступающему на работу, определяет необходимость участия в периодических осмотрах соответствующих врачей-специалистов, а также виды и объемы необходимых лабораторных и функциональных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исследований.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2400" dirty="0" smtClean="0"/>
          </a:p>
        </p:txBody>
      </p:sp>
      <p:pic>
        <p:nvPicPr>
          <p:cNvPr id="43010" name="Picture 2" descr="Врачебная комиссия - Premium Aesthet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4073525"/>
            <a:ext cx="4545012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2"/>
          <p:cNvSpPr>
            <a:spLocks noGrp="1"/>
          </p:cNvSpPr>
          <p:nvPr>
            <p:ph type="title"/>
          </p:nvPr>
        </p:nvSpPr>
        <p:spPr>
          <a:xfrm>
            <a:off x="539750" y="692150"/>
            <a:ext cx="8229600" cy="1066800"/>
          </a:xfrm>
        </p:spPr>
        <p:txBody>
          <a:bodyPr/>
          <a:lstStyle/>
          <a:p>
            <a:r>
              <a:rPr lang="ru-RU" smtClean="0"/>
              <a:t>Документы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55875" y="1484313"/>
            <a:ext cx="6264275" cy="4824412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прохождения предварительного осмотра лицо, поступающее на работу, представляет в медицинскую организацию, в которой проводится предварительный осмотр, следующие документы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направление;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страховое свидетельство обязательного пенсионного страхования, содержащее страховой номер индивидуального лицевого счета, или документ, подтверждающий регистрацию в системе индивидуального (персонифицированного) учета в форме электронного документа или на бумажном носителе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паспорт (или иной документ, удостоверяющий личность);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врачебной комиссии, проводившей обязательное психиатрическое освидетельствование (в случаях, предусмотренных законодательством Российской Федерации </a:t>
            </a:r>
            <a:r>
              <a:rPr lang="ru-RU" sz="1600" dirty="0" smtClean="0">
                <a:solidFill>
                  <a:srgbClr val="FF0000"/>
                </a:solidFill>
              </a:rPr>
              <a:t>)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полис обязательного (добровольного) медицинского страхования.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1600" dirty="0">
              <a:solidFill>
                <a:srgbClr val="FF0000"/>
              </a:solidFill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1600" dirty="0"/>
          </a:p>
        </p:txBody>
      </p:sp>
      <p:sp>
        <p:nvSpPr>
          <p:cNvPr id="44035" name="AutoShape 2" descr="Паспорт гражданина Российской Федерации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Georgia" pitchFamily="18" charset="0"/>
            </a:endParaRPr>
          </a:p>
        </p:txBody>
      </p:sp>
      <p:pic>
        <p:nvPicPr>
          <p:cNvPr id="44036" name="Picture 4" descr="Паспорт гражданина Российской Федерации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488" y="1700213"/>
            <a:ext cx="1544637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6" descr="Россиянам нужно получить новый полис ОМС до 1 ноябр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5529263"/>
            <a:ext cx="2355850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8" descr="Что делать, если потерялся СНИЛС? - Новости - Пенсионный фонд РФ -  Государственные организации информируют - Муниципальное образование  «Среднеканский городской округ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1500" y="5516563"/>
            <a:ext cx="204470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10" descr="Бланк решение врачебной психиатрической комиссии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2613" y="4106863"/>
            <a:ext cx="1831975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4" descr="Назначением и расчетом пособий занимается ФСС по месту регистрации  страхователя - Новости - Фонд социального страхования - Государственные  организации информируют - Сельское поселение Шеркал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5084763"/>
            <a:ext cx="3973512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Объект 2"/>
          <p:cNvSpPr>
            <a:spLocks noGrp="1"/>
          </p:cNvSpPr>
          <p:nvPr>
            <p:ph idx="1"/>
          </p:nvPr>
        </p:nvSpPr>
        <p:spPr>
          <a:xfrm>
            <a:off x="3059113" y="836613"/>
            <a:ext cx="5905500" cy="4752975"/>
          </a:xfrm>
        </p:spPr>
        <p:txBody>
          <a:bodyPr/>
          <a:lstStyle/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 работника, проходящего периодический осмотр, в медицинской организации оформляются медицинская карта(при отсутствии).</a:t>
            </a:r>
          </a:p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Медицинские организации, проводившие периодические осмотры, предоставляют информацию о результатах указанных осмотров с письменного согласия работника в Фонд социального страхования Российской Федерации по письменному запросу (далее - Фонд социального страхования).</a:t>
            </a:r>
          </a:p>
        </p:txBody>
      </p:sp>
      <p:pic>
        <p:nvPicPr>
          <p:cNvPr id="45059" name="Picture 2" descr="Медицинская карта амбулаторного больного (предварительного/периодического медицинского  осмотра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1813" y="836613"/>
            <a:ext cx="2514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836613"/>
            <a:ext cx="8302625" cy="5832475"/>
          </a:xfrm>
        </p:spPr>
        <p:txBody>
          <a:bodyPr>
            <a:normAutofit fontScale="77500" lnSpcReduction="20000"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Периодический осмотр является завершенным в случае наличия заключений врачей-специалистов и результатов лабораторных и функциональных исследований в объеме, установленном договором между медицинской организацией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работодателем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случаях затруднения в оценке результатов осмотра и определении профессиональной пригодности работника в связи с имеющимся у него заболеванием работнику выдается справка о необходимости дополнительного медицинского обследования. Работодателю направляется информация о выдаче такой справки, работник считается не прошедшим периодический осмотр с учетом выявленных заболеваний (состояний) и медицинских противопоказаний к осуществлению отдельных видов работ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дополнительные обследования не входят в медицинский осмотр и осуществляются в соответствии с законодательством об охране здоровья граждан за счет средств обязательного медицинского страхования.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1584176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Нормативно-правовые акты </a:t>
            </a:r>
            <a:r>
              <a:rPr lang="ru-RU" sz="1400" dirty="0" smtClean="0">
                <a:solidFill>
                  <a:srgbClr val="FF0000"/>
                </a:solidFill>
              </a:rPr>
              <a:t>(УТРАТИВШИЕ СИЛУ)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088" y="1628775"/>
            <a:ext cx="7632700" cy="3671888"/>
          </a:xfrm>
        </p:spPr>
        <p:txBody>
          <a:bodyPr>
            <a:normAutofit/>
          </a:bodyPr>
          <a:lstStyle/>
          <a:p>
            <a:pPr marL="354013" indent="-342900" algn="just">
              <a:lnSpc>
                <a:spcPct val="130000"/>
              </a:lnSpc>
              <a:spcBef>
                <a:spcPts val="150"/>
              </a:spcBef>
              <a:buFont typeface="Wingdings" pitchFamily="2" charset="2"/>
              <a:buChar char="v"/>
            </a:pPr>
            <a:r>
              <a:rPr lang="ru-RU" sz="1700" smtClean="0">
                <a:latin typeface="Times New Roman" pitchFamily="18" charset="0"/>
                <a:cs typeface="Times New Roman" pitchFamily="18" charset="0"/>
              </a:rPr>
              <a:t>Приказ Министерства здравоохранения и социального развития Российской Федерации от 12 апреля 2011 г. </a:t>
            </a:r>
            <a:r>
              <a:rPr lang="ru-RU" sz="1700" b="1" smtClean="0">
                <a:latin typeface="Times New Roman" pitchFamily="18" charset="0"/>
                <a:cs typeface="Times New Roman" pitchFamily="18" charset="0"/>
              </a:rPr>
              <a:t>№ 302н</a:t>
            </a:r>
            <a:r>
              <a:rPr lang="ru-RU" sz="1700" smtClean="0">
                <a:latin typeface="Times New Roman" pitchFamily="18" charset="0"/>
                <a:cs typeface="Times New Roman" pitchFamily="18" charset="0"/>
              </a:rPr>
              <a:t> «Об утверждении перечней вредных и (или) опасных производственных факторов и работ, при выполнении которых проводятся обязательные предварительные и периодические медицинские осмотры (обследования) Порядка проведения обязательных предварительных и периодических медицинских осмотров (обследований) работников, занятых на тяжелых работах и на работах с вредными и (или) опасными условиями труда» (зарегистрирован Министерством юстиции Российской Федерации 21 октября 2011г., регистрационный № 22111)</a:t>
            </a:r>
            <a:endParaRPr lang="ru-RU" sz="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746250"/>
            <a:ext cx="8856662" cy="4922838"/>
          </a:xfrm>
        </p:spPr>
        <p:txBody>
          <a:bodyPr>
            <a:normAutofit fontScale="77500" lnSpcReduction="20000"/>
          </a:bodyPr>
          <a:lstStyle/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Заключение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составляется в пяти экземплярах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один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экземпляр которого не позднее 5 рабочих дней выдается работнику. Второй экземпляр Заключения приобщается к медицинской карте, оформляемой в медицинской организации, в которой проводился периодический осмотр, третий - направляется работодателю, четвертый - в медицинскую организацию, к которой работник прикреплен для медицинского обслуживания, пятый - по письменному запросу в Фонд социального страхования с письменного согласия работника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наличии доступа у медицинской организации в единую государственную информационную систему в сфере здравоохранения заключение в форме электронного документа в соответствии с порядком организации системы документооборота в сфере охраны здоровья в части ведения медицинской документации в форме электронных документов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вносится медицинской организацией не позднее 5 рабочих дней в единую государственную информационную систему в сфере здравоохранения.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48130" name="Picture 2" descr="Послесменный медицинский осмотр - GO DOC - Выездная медицинская служ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654050"/>
            <a:ext cx="2952750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203575" y="836613"/>
            <a:ext cx="5832475" cy="1600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0972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окончании прохождения работником периодического осмотра медицинской организацией оформляется Заключение по его результатам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692150"/>
            <a:ext cx="8497887" cy="6049963"/>
          </a:xfrm>
        </p:spPr>
        <p:txBody>
          <a:bodyPr>
            <a:noAutofit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случае выявления медицинских противопоказаний к работе работник направляется в медицинскую организацию для проведения экспертизы профессиональной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пригодности.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Приказ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Минздрава России от 05.05.2016 N 282н "Об утверждении порядка проведения экспертизы профессиональной пригодности и формы медицинского заключения о пригодности или непригодности к выполнению отдельных видов работ" (зарегистрирован Минюстом России от 02.06.2016, регистрационный номер N 42397).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основании результатов периодического осмотра работнику даются рекомендации по профилактике заболеваний, в том числе профессиональных заболеваний, а при наличии медицинских показаний - по дальнейшему наблюдению, лечению и медицинской реабилитации, которые оформляются в медицинской карте в медицинской организации, в которой проводился медицинский осмотр. Результаты медицинского осмотра могут использоваться работодателем при установлении принадлежности работника к одной из групп риска развития профессиональных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заболеваний.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ъект 2"/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4324350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Врачам-специалистам центра профпатологии работник при проведении ему периодического осмотра предъявляет выписку из медицинской карты, в которой отражены заключения врачей-специалистов, результаты лабораторных и иных исследований, заключение по результатам предварительного или периодического осмотра за предыдущие годы работы во вредных и (или) опасных условиях труда.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год проведения данного осмотра периодический осмотр в другой медицинской организации не проводится.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050"/>
            <a:ext cx="8507413" cy="5834063"/>
          </a:xfrm>
        </p:spPr>
        <p:txBody>
          <a:bodyPr>
            <a:noAutofit/>
          </a:bodyPr>
          <a:lstStyle/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Медицинские организации, проводившие периодические осмотры, по их окончании: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выдают работнику на руки выписку из медицинской карты, в которой отражаются заключения врачей-специалистов, результаты лабораторных и иных исследований, заключение по результатам периодического осмотра, а также рекомендации по профилактике заболеваний, в том числе профессиональных заболеваний, а при наличии медицинских показаний - по дальнейшему наблюдению, лечению и медицинской реабилитации;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Медицинские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организации обобщают и анализируют результаты периодических осмотров работников, занятых на работах с вредными и (или) опасными условиями труда, на территории данного субъекта Российской Федерации и не позднее 15 февраля года, следующего за отчетным, направляют обобщенные сведения в соответствующий орган государственной власти субъекта Российской Федерации в сфере охраны здоровья. Орган государственной власти субъекта Российской Федерации в сфере охраны здоровья направляет обобщенные сведения в Центр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профпатологии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Министерства здравоохранения Российской Федерации.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профпатологии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Министерства здравоохранения Российской Федерации не позднее 1 апреля года, следующего за отчетным, представляет сведения о проведении периодических осмотров работников, занятых на работах с вредными и (или) опасными условиями труда, в Министерство здравоохранения Российской Федерации.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Заголовок 1"/>
          <p:cNvSpPr>
            <a:spLocks noGrp="1"/>
          </p:cNvSpPr>
          <p:nvPr>
            <p:ph type="title"/>
          </p:nvPr>
        </p:nvSpPr>
        <p:spPr>
          <a:xfrm>
            <a:off x="684213" y="1773238"/>
            <a:ext cx="8229600" cy="1066800"/>
          </a:xfrm>
        </p:spPr>
        <p:txBody>
          <a:bodyPr/>
          <a:lstStyle/>
          <a:p>
            <a:pPr algn="ctr"/>
            <a:r>
              <a:rPr lang="ru-RU" smtClean="0"/>
              <a:t>Спасибо за внимание!</a:t>
            </a:r>
          </a:p>
        </p:txBody>
      </p:sp>
      <p:pic>
        <p:nvPicPr>
          <p:cNvPr id="52226" name="Picture 2" descr="Медосмотр в Санкт-Петербурге, все виды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113" y="2708275"/>
            <a:ext cx="8826500" cy="373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7991475" cy="1584325"/>
          </a:xfrm>
        </p:spPr>
        <p:txBody>
          <a:bodyPr/>
          <a:lstStyle/>
          <a:p>
            <a:r>
              <a:rPr lang="ru-RU" smtClean="0"/>
              <a:t>Нормативно-правовые акты </a:t>
            </a:r>
            <a:r>
              <a:rPr lang="ru-RU" sz="1400" smtClean="0">
                <a:solidFill>
                  <a:srgbClr val="FF0000"/>
                </a:solidFill>
              </a:rPr>
              <a:t>(ДЕЙСТВУЮЩИЕ)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925" y="1989138"/>
            <a:ext cx="8205788" cy="4608512"/>
          </a:xfrm>
        </p:spPr>
        <p:txBody>
          <a:bodyPr>
            <a:noAutofit/>
          </a:bodyPr>
          <a:lstStyle/>
          <a:p>
            <a:pPr marL="33020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здравоохранения Российской Федерации от 28 января 2021 г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29н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утверждении  порядка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проведения обязательных предварительных и периодических медицинских осмотров работников, предусмотренных частью четвертой статьи 213 Трудового кодекса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федерации, перечня медицинских противопоказаний к осуществлению работ с вредными и (или) опасными производственными факторами, а также работам, при выполнении которых проводятся обязательные предварительные и периодические медицинские осмотры».</a:t>
            </a:r>
          </a:p>
          <a:p>
            <a:pPr marL="33020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Приказ Министерства труда и социальной защиты Российской Федерации  и Приказ министерства здравоохранения Российской Федерации от 31 декабря 2020 г.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988н \ 420н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утверждении перечня вредных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(или) опасных производственных факторов и работ, при выполнении которых проходят обязательные предварительные медицинские осмотры при поступлении на работу и периодические медицинские осмотры»</a:t>
            </a:r>
          </a:p>
          <a:p>
            <a:pPr marL="330200" indent="-285750" algn="just">
              <a:lnSpc>
                <a:spcPct val="150000"/>
              </a:lnSpc>
              <a:buFont typeface="Georgia" pitchFamily="18" charset="0"/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30200" indent="-285750" algn="just">
              <a:buFont typeface="Wingdings" pitchFamily="2" charset="2"/>
              <a:buChar char="q"/>
            </a:pPr>
            <a:endParaRPr lang="ru-RU" sz="1400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7991475" cy="1439863"/>
          </a:xfrm>
        </p:spPr>
        <p:txBody>
          <a:bodyPr/>
          <a:lstStyle/>
          <a:p>
            <a:r>
              <a:rPr lang="ru-RU" sz="2400" smtClean="0"/>
              <a:t>ПОРЯДОК ПРОВЕДЕНИЯ ОБЯЗАТЕЛЬНЫХ ПРЕДВАРИТЕЛЬНЫХ И ПЕРИОДИЧЕСКИХ МЕДИЦИНСКИХ ОСМОТРОВ РАБОТНИКОВ 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611188" y="2276475"/>
            <a:ext cx="7993062" cy="3744913"/>
          </a:xfrm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Порядок проведения обязательных предварительных и периодических медицинских осмотров работников, предусмотренных частью четвертой Трудового кодекса Российской Федерации, устанавливает правила проведения обязательных предварительных медицинских осмотров (обследований) при поступлении на работу и периодических медицинских осмотров (обследований) работников, занятых на работах с вредными и (или) опасными условиями труда (в том числе на подземных работах), на работах, связанных с движением транспорта, а также работников организаций пищевой промышленности, общественного питания и торговли, водопроводных сооружений, медицинских организаций и детских учреждений, а также некоторых других работодателей, которые проходят указанные медицинские осмотры в целях охраны здоровья населения, предупреждения возникновения и распространения заболеваний.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052513"/>
            <a:ext cx="7804150" cy="5329237"/>
          </a:xfrm>
        </p:spPr>
        <p:txBody>
          <a:bodyPr>
            <a:normAutofit fontScale="92500" lnSpcReduction="20000"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Обязательные предварительные медицинские осмотры (обследования) при поступлении на работу (далее - предварительные осмотры) проводятся с целью определения соответствия состояния здоровья лица, поступающего на работу, поручаемой ему работе.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Обязательные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периодические медицинские осмотры (обследования) (далее - периодические осмотры) проводятся в целях динамического наблюдения за состоянием здоровья работников, своевременного выявления начальных форм профессиональных заболеваний, ранних признаков воздействия вредных и (или) опасных производственных факторов рабочей среды, трудового процесса на состояние здоровья работников в целях формирования групп риска развития профессиональных заболеваний, выявления медицинских противопоказаний к осуществлению отдельных видов работ.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Предварительные и периодические осмотры проводятся медицинскими организациями любой организационно-правовой формы, имеющие право на проведение предварительных и периодических медицинских осмотров (далее - медицинские организации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20482" name="AutoShape 2" descr="Главная страниц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288" y="2608263"/>
            <a:ext cx="8137525" cy="4032250"/>
          </a:xfrm>
        </p:spPr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проведения предварительного или периодического осмотра медицинской организацией формируется постоянно действующая врачебная комиссия.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Возглавляет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врачебную комиссию врач-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профпатолог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Состав врачебной комиссии утверждается приказом (распоряжением) руководителя медицинской организации.</a:t>
            </a: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организации проведения предварительных и периодических осмотров работников возлагаются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работодателя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Предварительный медицинский осмотр при приеме на работу в 2017 год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549275"/>
            <a:ext cx="3097212" cy="200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4" descr="Блог Сурковой А.Н.: Медицинский осмот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692150"/>
            <a:ext cx="3502025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Что включает в себя медицинский осмотр сотрудник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836613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513" y="908050"/>
            <a:ext cx="8872537" cy="5473700"/>
          </a:xfrm>
        </p:spPr>
        <p:txBody>
          <a:bodyPr>
            <a:normAutofit fontScale="325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Медицинская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организация обязана качественно 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осуществить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предварительных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и 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периодических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осмотров работников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5500" dirty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При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проведении предварительного или периодического 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осмотра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работника (лица, поступающего на работу) учитываются результаты ранее проведенных (не позднее одного года) предварительного или периодического осмотра, диспансеризации, иных медицинских осмотров, подтвержденных медицинскими документами, в том числе полученных путем электронного обмена между медицинскими организациями, за исключением случаев выявления у него симптомов и синдромов заболеваний, свидетельствующих о наличии медицинских показаний для повторного проведения исследований либо иных медицинских мероприятий в рамках предварительного или периодического осмотра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55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Медицинские организации, проводящие предварительные или периодические осмотры, вправе получать необходимую информацию о состоянии здоровья работника или лица, поступающего на работу, с использованием медицинской информационной системы из медицинской организации, к которой работник прикреплен для медицинского обслуживания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5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2525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Порядок проведения предварительных осмотров</a:t>
            </a:r>
            <a:br>
              <a:rPr lang="ru-RU" b="1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0825" y="1628775"/>
            <a:ext cx="8785225" cy="5229225"/>
          </a:xfrm>
        </p:spPr>
        <p:txBody>
          <a:bodyPr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Предварительные 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осмотры проводятся при поступлении на работу на основании направления на медицинский осмотр (далее - направление), выданного лицу, поступающему на работу, работодателем (его уполномоченным представителем).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Направление заполняется на основании утвержденного работодателем списка лиц, поступающих на работу, подлежащих предварительным осмотрам (далее - список лиц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направлении указываются: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наименование работодателя, электронная почта, контактный телефон;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форма собственности и вид экономической деятельности работодателя по </a:t>
            </a:r>
            <a:r>
              <a:rPr lang="ru-RU" sz="4800" dirty="0">
                <a:latin typeface="Times New Roman" pitchFamily="18" charset="0"/>
                <a:cs typeface="Times New Roman" pitchFamily="18" charset="0"/>
                <a:hlinkClick r:id="rId2"/>
              </a:rPr>
              <a:t>ОКВЭД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наименование медицинской организации, фактический адрес ее местонахождения и код по ОГРН, электронная почта, контактный телефон;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вид медицинского осмотра;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фамилия, имя, отчество (при наличии), дата рождения, пол работника;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наименование структурного подразделения работодателя (при наличии);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наименование должности (профессии) или вида работы;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вредные и (или) опасные производственные факторы, виды работ, в соответствии со списком контингента;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номер медицинского страхового полиса обязательного и (или) добровольного медицинского страхования.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Направление подписывается уполномоченным представителем работодателя с указанием его должности, фамилии, инициалов (при наличии).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Направление выдается лицу, поступающему на работу, под роспись. </a:t>
            </a:r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Направление может быть сформировано в электронном виде с использованием электронных подписей работодателя и лица, поступающего на работу.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Работодатель (его представитель) обязан организовать учет выданных направлений, в том числе в электронном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виде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4306</TotalTime>
  <Words>3707</Words>
  <Application>Microsoft Office PowerPoint</Application>
  <PresentationFormat>Экран (4:3)</PresentationFormat>
  <Paragraphs>258</Paragraphs>
  <Slides>34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Городская</vt:lpstr>
      <vt:lpstr>Медицинский осмотр</vt:lpstr>
      <vt:lpstr>Ст. 212 ТК РФ</vt:lpstr>
      <vt:lpstr>Нормативно-правовые акты (УТРАТИВШИЕ СИЛУ)</vt:lpstr>
      <vt:lpstr>Нормативно-правовые акты (ДЕЙСТВУЮЩИЕ)</vt:lpstr>
      <vt:lpstr>ПОРЯДОК ПРОВЕДЕНИЯ ОБЯЗАТЕЛЬНЫХ ПРЕДВАРИТЕЛЬНЫХ И ПЕРИОДИЧЕСКИХ МЕДИЦИНСКИХ ОСМОТРОВ РАБОТНИКОВ </vt:lpstr>
      <vt:lpstr>Презентация PowerPoint</vt:lpstr>
      <vt:lpstr>Презентация PowerPoint</vt:lpstr>
      <vt:lpstr>Презентация PowerPoint</vt:lpstr>
      <vt:lpstr>Порядок проведения предварительных осмотров </vt:lpstr>
      <vt:lpstr>НАПРАВЛЕНИЕ НА ПРЕДВАРИТЕЛЬНЫЙ (ПЕРИОДИЧЕСКИЙ)  МЕДИЦИНСКИЙ ОСМОТР (ОБСЛЕДОВАНИЕ)</vt:lpstr>
      <vt:lpstr>Презентация PowerPoint</vt:lpstr>
      <vt:lpstr>Периодичность и объем медицинских осмотров устанавливается в соответствии с приложением к настоящему Порядку &lt;1&gt;. </vt:lpstr>
      <vt:lpstr>Презентация PowerPoint</vt:lpstr>
      <vt:lpstr>Презентация PowerPoint</vt:lpstr>
      <vt:lpstr>При проведении предварительных осмотров обследуемые лица, поступающие на работу, проходят  </vt:lpstr>
      <vt:lpstr>При проведении предварительных осмотров обследуемые лица, поступающие на работу, проходят</vt:lpstr>
      <vt:lpstr>Завершающий этап медицинского осмотра</vt:lpstr>
      <vt:lpstr>По окончании прохождения работником предварительного осмотра медицинской организацией оформляется заключение по его результатам</vt:lpstr>
      <vt:lpstr>Презентация PowerPoint</vt:lpstr>
      <vt:lpstr>Порядок проведения периодических осмотров</vt:lpstr>
      <vt:lpstr>Порядок проведения периодических осмотров</vt:lpstr>
      <vt:lpstr>Порядок проведения периодических осмотров</vt:lpstr>
      <vt:lpstr>Списки работников подлежащих медицинскому осмотру</vt:lpstr>
      <vt:lpstr>Списки работников подлежащих медицинскому осмотру</vt:lpstr>
      <vt:lpstr>Презентация PowerPoint</vt:lpstr>
      <vt:lpstr>Презентация PowerPoint</vt:lpstr>
      <vt:lpstr>Документы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Медицинский осмотр</dc:title>
  <dc:creator>MoskalevaSI</dc:creator>
  <cp:lastModifiedBy>Тукаленко Татьяна Григорьевна</cp:lastModifiedBy>
  <cp:revision>43</cp:revision>
  <dcterms:created xsi:type="dcterms:W3CDTF">2021-02-11T05:22:01Z</dcterms:created>
  <dcterms:modified xsi:type="dcterms:W3CDTF">2021-09-22T06:38:36Z</dcterms:modified>
</cp:coreProperties>
</file>