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65" d="100"/>
          <a:sy n="65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8C623C-DA5C-4DAE-8FD9-0ECC294BD1B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D561B4-FE21-4123-A655-B99361D5A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C92DECFE9C4957C655BDA05B2969516BE2D45FFDE8B038B2261640DE0A51C607157CE8D69B7708950E7D90D620F03E8C1FE145678F0988L14FH" TargetMode="External"/><Relationship Id="rId3" Type="http://schemas.openxmlformats.org/officeDocument/2006/relationships/hyperlink" Target="consultantplus://offline/ref=321B627FD9655706AAC6FCD3A43D4D086A5FCD9E7F0C314A45150BCB94E8DB7F9F2EBD930C75E40BF6CA42671AC2526D646EE9722EAEA8a8q1H" TargetMode="External"/><Relationship Id="rId7" Type="http://schemas.openxmlformats.org/officeDocument/2006/relationships/hyperlink" Target="consultantplus://offline/ref=C92DECFE9C4957C655BDA05B2969516BE5D05FFDEABD65B82E4F4CDC0D5E99101235E4D79B77089D0C2295C331A8318D02FE4479930B8916L64CH" TargetMode="External"/><Relationship Id="rId2" Type="http://schemas.openxmlformats.org/officeDocument/2006/relationships/hyperlink" Target="consultantplus://offline/ref=321B627FD9655706AAC6FCD3A43D4D086D51C99478066C404D4C07C993E784689867B1920C75E403FC9547720B9A5D6C7971E86C32ACA988a2q6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C92DECFE9C4957C655BDA05B2969516BE5D05FFAEEBC65B82E4F4CDC0D5E99101235E4D79B77089C012295C331A8318D02FE4479930B8916L64CH" TargetMode="External"/><Relationship Id="rId5" Type="http://schemas.openxmlformats.org/officeDocument/2006/relationships/hyperlink" Target="consultantplus://offline/ref=C92DECFE9C4957C655BDA05B2969516BE3D45CF7E9B038B2261640DE0A51C607157CE8D69B7708940E7D90D620F03E8C1FE145678F0988L14FH" TargetMode="External"/><Relationship Id="rId4" Type="http://schemas.openxmlformats.org/officeDocument/2006/relationships/hyperlink" Target="consultantplus://offline/ref=7A2F286BC8287C416EC8644B14478E15DACFCDC2CCFFBF6175C4AF89A1906332D48EDB2C15C0F072CAB4F42FE61E98C44E7CA2000E62EF0EK3sFH" TargetMode="External"/><Relationship Id="rId9" Type="http://schemas.openxmlformats.org/officeDocument/2006/relationships/hyperlink" Target="consultantplus://offline/ref=C92DECFE9C4957C655BDA05B2969516BE5D05FFDEBB265B82E4F4CDC0D5E99101235E4D79B77089D0C2295C331A8318D02FE4479930B8916L64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2.wdp"/><Relationship Id="rId4" Type="http://schemas.openxmlformats.org/officeDocument/2006/relationships/image" Target="../media/image14.png"/><Relationship Id="rId9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средствам индивидуальной защиты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специальная одежда, специальная обувь и другие средства индивидуальной защиты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364502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СИЗ – спецодежда, </a:t>
            </a:r>
            <a:r>
              <a:rPr lang="ru-RU" sz="2000" dirty="0" err="1"/>
              <a:t>спецобувь</a:t>
            </a:r>
            <a:r>
              <a:rPr lang="ru-RU" sz="2000" dirty="0"/>
              <a:t> и другие средства индивидуальной защиты, используемые для предотвращения или уменьшения воздействия на работников вредных и (или) опасных производственных факторов, а также для защиты от загрязнения.</a:t>
            </a:r>
          </a:p>
        </p:txBody>
      </p:sp>
      <p:pic>
        <p:nvPicPr>
          <p:cNvPr id="5122" name="Picture 2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8630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352589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средствам индивидуальной защиты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изолирующие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костюмы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средства защиты органов дыхания,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средства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защиты рук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средства защиты головы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средства защиты лица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средства защиты органа слуха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средства защиты глаз,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предохранительные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приспособления).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Ð¿ÐµÑÐ¾Ð´ÐµÐ¶Ð´Ð° Ð¿Ð¾ Ð¾Ñ Ð»ÐµÐºÑÐ¸Ñ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8958" l="1527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3" y="5120128"/>
            <a:ext cx="3425725" cy="25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документы1\картинки 1\картинки ОТ 1\оч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33" y="5229201"/>
            <a:ext cx="115479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документы1\картинки 1\картинки ОТ 1\перчат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7" b="96479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87" y="4749065"/>
            <a:ext cx="1584176" cy="21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документы1\картинки 1\картинки ОТ 1\распирато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6" b="98054" l="10000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79" y="5159286"/>
            <a:ext cx="2015065" cy="12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ÐÐ°ÑÑÐ¸Ð½ÐºÐ¸ Ð¿Ð¾ Ð·Ð°Ð¿ÑÐ¾ÑÑ ÑÐ¿ÐµÑÐ¾Ð´ÐµÐ¶Ð´Ð° Ð¿Ð¾ Ð¾Ñ Ð»ÐµÐºÑÐ¸Ñ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69239"/>
            <a:ext cx="1944216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документы1\картинки 1\картинки ОТ 1\перчатки 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68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91418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средствам индивидуальной защиты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Правила выдачи средств индивидуальной </a:t>
            </a:r>
            <a:r>
              <a:rPr lang="ru-RU" sz="2400" dirty="0" smtClean="0"/>
              <a:t>защиты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Приказ Минздравсоцразвития РФ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от 01.06.2009 N 290н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dirty="0" smtClean="0"/>
              <a:t>Типовые </a:t>
            </a:r>
            <a:r>
              <a:rPr lang="ru-RU" sz="2400" dirty="0"/>
              <a:t>нормы бесплатной выдачи специальной одежды, специальной обуви и других средств индивидуальной защиты работникам, </a:t>
            </a:r>
            <a:r>
              <a:rPr lang="ru-RU" sz="2400" dirty="0" smtClean="0"/>
              <a:t>классифицируются по </a:t>
            </a:r>
            <a:r>
              <a:rPr lang="ru-RU" sz="2400" dirty="0"/>
              <a:t>видам экономической </a:t>
            </a:r>
            <a:r>
              <a:rPr lang="ru-RU" sz="2400" dirty="0" smtClean="0"/>
              <a:t>деятельности.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18353" y="501317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2"/>
              </a:rPr>
              <a:t>Приказ</a:t>
            </a:r>
            <a:r>
              <a:rPr lang="ru-RU" sz="1200" dirty="0"/>
              <a:t> Минтруда России от 09.12.2014 N </a:t>
            </a:r>
            <a:r>
              <a:rPr lang="ru-RU" sz="1200" dirty="0" smtClean="0"/>
              <a:t>997н</a:t>
            </a:r>
          </a:p>
          <a:p>
            <a:r>
              <a:rPr lang="ru-RU" sz="1200" dirty="0" smtClean="0">
                <a:hlinkClick r:id="rId3"/>
              </a:rPr>
              <a:t>Постановление</a:t>
            </a:r>
            <a:r>
              <a:rPr lang="ru-RU" sz="1200" dirty="0" smtClean="0"/>
              <a:t> </a:t>
            </a:r>
            <a:r>
              <a:rPr lang="ru-RU" sz="1200" dirty="0"/>
              <a:t>Минтруда РФ от 31.12.1997 N </a:t>
            </a:r>
            <a:r>
              <a:rPr lang="ru-RU" sz="1200" dirty="0" smtClean="0"/>
              <a:t>70</a:t>
            </a:r>
          </a:p>
          <a:p>
            <a:r>
              <a:rPr lang="ru-RU" sz="1200" dirty="0" smtClean="0">
                <a:hlinkClick r:id="rId3"/>
              </a:rPr>
              <a:t>Постановление</a:t>
            </a:r>
            <a:r>
              <a:rPr lang="ru-RU" sz="1200" dirty="0" smtClean="0"/>
              <a:t> </a:t>
            </a:r>
            <a:r>
              <a:rPr lang="ru-RU" sz="1200" dirty="0"/>
              <a:t>Минтруда РФ от 31.12.1997 N </a:t>
            </a:r>
            <a:r>
              <a:rPr lang="ru-RU" sz="1200" dirty="0" smtClean="0"/>
              <a:t>70</a:t>
            </a:r>
          </a:p>
          <a:p>
            <a:r>
              <a:rPr lang="ru-RU" sz="1200" dirty="0" smtClean="0">
                <a:hlinkClick r:id="rId4"/>
              </a:rPr>
              <a:t>Постановление</a:t>
            </a:r>
            <a:r>
              <a:rPr lang="ru-RU" sz="1200" dirty="0" smtClean="0"/>
              <a:t> </a:t>
            </a:r>
            <a:r>
              <a:rPr lang="ru-RU" sz="1200" dirty="0"/>
              <a:t>Минтруда РФ от 29.12.1997 N </a:t>
            </a:r>
            <a:r>
              <a:rPr lang="ru-RU" sz="1200" dirty="0" smtClean="0"/>
              <a:t>68</a:t>
            </a:r>
          </a:p>
          <a:p>
            <a:r>
              <a:rPr lang="ru-RU" sz="1200" dirty="0" smtClean="0">
                <a:hlinkClick r:id="rId5"/>
              </a:rPr>
              <a:t>Приказ</a:t>
            </a:r>
            <a:r>
              <a:rPr lang="ru-RU" sz="1200" dirty="0" smtClean="0"/>
              <a:t> </a:t>
            </a:r>
            <a:r>
              <a:rPr lang="ru-RU" sz="1200" dirty="0"/>
              <a:t>Минздравсоцразвития РФ от 16.07.2007 N </a:t>
            </a:r>
            <a:r>
              <a:rPr lang="ru-RU" sz="1200" dirty="0" smtClean="0"/>
              <a:t>477</a:t>
            </a:r>
          </a:p>
          <a:p>
            <a:r>
              <a:rPr lang="ru-RU" sz="1200" dirty="0" smtClean="0">
                <a:hlinkClick r:id="rId6"/>
              </a:rPr>
              <a:t>Приказ</a:t>
            </a:r>
            <a:r>
              <a:rPr lang="ru-RU" sz="1200" dirty="0" smtClean="0"/>
              <a:t> </a:t>
            </a:r>
            <a:r>
              <a:rPr lang="ru-RU" sz="1200" dirty="0"/>
              <a:t>Минздравсоцразвития РФ от 22.06.2009 N </a:t>
            </a:r>
            <a:r>
              <a:rPr lang="ru-RU" sz="1200" dirty="0" smtClean="0"/>
              <a:t>357н</a:t>
            </a:r>
          </a:p>
          <a:p>
            <a:r>
              <a:rPr lang="ru-RU" sz="1200" dirty="0" smtClean="0">
                <a:hlinkClick r:id="rId7"/>
              </a:rPr>
              <a:t>Приказ</a:t>
            </a:r>
            <a:r>
              <a:rPr lang="ru-RU" sz="1200" dirty="0" smtClean="0"/>
              <a:t> </a:t>
            </a:r>
            <a:r>
              <a:rPr lang="ru-RU" sz="1200" dirty="0"/>
              <a:t>Минздравсоцразвития РФ от 18.06.2010 N </a:t>
            </a:r>
            <a:r>
              <a:rPr lang="ru-RU" sz="1200" dirty="0" smtClean="0"/>
              <a:t>454н</a:t>
            </a:r>
          </a:p>
          <a:p>
            <a:r>
              <a:rPr lang="ru-RU" sz="1200" dirty="0" smtClean="0">
                <a:hlinkClick r:id="rId8"/>
              </a:rPr>
              <a:t>Постановление</a:t>
            </a:r>
            <a:r>
              <a:rPr lang="ru-RU" sz="1200" dirty="0" smtClean="0"/>
              <a:t> </a:t>
            </a:r>
            <a:r>
              <a:rPr lang="ru-RU" sz="1200" dirty="0"/>
              <a:t>Минтруда РФ от 30.08.2000 N </a:t>
            </a:r>
            <a:r>
              <a:rPr lang="ru-RU" sz="1200" dirty="0" smtClean="0"/>
              <a:t>63</a:t>
            </a:r>
          </a:p>
          <a:p>
            <a:r>
              <a:rPr lang="ru-RU" sz="1200" dirty="0" smtClean="0">
                <a:hlinkClick r:id="rId9"/>
              </a:rPr>
              <a:t>Приказ</a:t>
            </a:r>
            <a:r>
              <a:rPr lang="ru-RU" sz="1200" dirty="0" smtClean="0"/>
              <a:t> </a:t>
            </a:r>
            <a:r>
              <a:rPr lang="ru-RU" sz="1200" dirty="0"/>
              <a:t>Минздравсоцразвития РФ от 03.10.2008 N 543н</a:t>
            </a:r>
          </a:p>
        </p:txBody>
      </p:sp>
    </p:spTree>
    <p:extLst>
      <p:ext uri="{BB962C8B-B14F-4D97-AF65-F5344CB8AC3E}">
        <p14:creationId xmlns:p14="http://schemas.microsoft.com/office/powerpoint/2010/main" val="31828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54864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Обеспечение работников спецодеждой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информирование работников о порядке выдачи и  полагающихся им  в соответствии  типовыми нормами  СИЗ.</a:t>
            </a:r>
          </a:p>
          <a:p>
            <a:r>
              <a:rPr lang="ru-RU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Назначить Ответственных за выдачу спецодежды, </a:t>
            </a:r>
            <a:r>
              <a:rPr lang="ru-RU" dirty="0" err="1"/>
              <a:t>спецобуви</a:t>
            </a:r>
            <a:r>
              <a:rPr lang="ru-RU" dirty="0"/>
              <a:t> и средств индивидуальной защиты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Фиксировать записью </a:t>
            </a:r>
            <a:r>
              <a:rPr lang="ru-RU" dirty="0"/>
              <a:t>в личной карточке учета выдачи спецодежды.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ÑÐ¿ÐµÑÐ¾Ð´ÐµÐ¶Ð´Ð° Ð¿Ð¾ Ð¾Ñ Ð»ÐµÐºÑÐ¸Ñ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60183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ÐÐ°ÑÑÐ¸Ð½ÐºÐ¸ Ð¿Ð¾ Ð·Ð°Ð¿ÑÐ¾ÑÑ ÑÐ¿ÐµÑÐ¾Ð´ÐµÐ¶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6" b="89700" l="9871" r="914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60183"/>
            <a:ext cx="22193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47"/>
          <a:stretch/>
        </p:blipFill>
        <p:spPr bwMode="auto">
          <a:xfrm>
            <a:off x="4744746" y="5059188"/>
            <a:ext cx="1339421" cy="18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20940" cy="54864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Обеспечение работников спецодеждой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dirty="0" smtClean="0"/>
              <a:t>Составление списков: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 учетом численности рабочих (мужчин и женщин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указанием наименования спецодежды, </a:t>
            </a:r>
            <a:r>
              <a:rPr lang="ru-RU" dirty="0" err="1"/>
              <a:t>спецобуви</a:t>
            </a:r>
            <a:r>
              <a:rPr lang="ru-RU" dirty="0"/>
              <a:t>, </a:t>
            </a:r>
            <a:r>
              <a:rPr lang="ru-RU" dirty="0" smtClean="0"/>
              <a:t>размеров</a:t>
            </a:r>
            <a:r>
              <a:rPr lang="ru-RU" dirty="0"/>
              <a:t>, роста, а для предохранительных поясов – типоразмеров.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Приобретение </a:t>
            </a:r>
            <a:r>
              <a:rPr lang="ru-RU" dirty="0"/>
              <a:t>СИЗ </a:t>
            </a:r>
            <a:r>
              <a:rPr lang="ru-RU" dirty="0" smtClean="0"/>
              <a:t>- за </a:t>
            </a:r>
            <a:r>
              <a:rPr lang="ru-RU" dirty="0"/>
              <a:t>счет средств </a:t>
            </a:r>
            <a:r>
              <a:rPr lang="ru-RU" dirty="0" smtClean="0"/>
              <a:t>работодателя</a:t>
            </a:r>
          </a:p>
          <a:p>
            <a:pPr marL="0" indent="0"/>
            <a:r>
              <a:rPr lang="ru-RU" dirty="0" smtClean="0">
                <a:solidFill>
                  <a:srgbClr val="000000"/>
                </a:solidFill>
              </a:rPr>
              <a:t>СИЗ должны иметь декларацию </a:t>
            </a:r>
            <a:r>
              <a:rPr lang="ru-RU" dirty="0">
                <a:solidFill>
                  <a:srgbClr val="000000"/>
                </a:solidFill>
              </a:rPr>
              <a:t>о соответствии и (или) </a:t>
            </a:r>
            <a:r>
              <a:rPr lang="ru-RU" dirty="0" smtClean="0">
                <a:solidFill>
                  <a:srgbClr val="000000"/>
                </a:solidFill>
              </a:rPr>
              <a:t>сертификат соответствия</a:t>
            </a:r>
          </a:p>
          <a:p>
            <a:pPr marL="0" indent="0"/>
            <a:r>
              <a:rPr lang="ru-RU" dirty="0" smtClean="0"/>
              <a:t>Соответствие  </a:t>
            </a:r>
            <a:r>
              <a:rPr lang="ru-RU" dirty="0"/>
              <a:t>полу, росту, размерам, работника, а также характеру и условиям выполняемой ими работы.</a:t>
            </a:r>
          </a:p>
          <a:p>
            <a:pPr marL="0" indent="0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373216"/>
            <a:ext cx="7131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ru-RU" sz="1600" b="1" dirty="0">
                <a:solidFill>
                  <a:srgbClr val="000000"/>
                </a:solidFill>
              </a:rPr>
              <a:t>Приобретение и выдача работникам  СИЗ, не имеющих декларации о соответствии и (или) сертификата соответствия, либо имеющих декларацию о соответствии и (или) сертификат соответствия, срок действия которых истек,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9374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Обеспечение работников спецодеждой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55" y="1124744"/>
            <a:ext cx="7520940" cy="3579849"/>
          </a:xfrm>
        </p:spPr>
        <p:txBody>
          <a:bodyPr/>
          <a:lstStyle/>
          <a:p>
            <a:pPr algn="ctr"/>
            <a:r>
              <a:rPr lang="ru-RU" dirty="0"/>
              <a:t>При выдаче СИЗ, применение которых требует от </a:t>
            </a:r>
            <a:r>
              <a:rPr lang="ru-RU" dirty="0" smtClean="0"/>
              <a:t>работников</a:t>
            </a:r>
          </a:p>
          <a:p>
            <a:pPr algn="ctr"/>
            <a:r>
              <a:rPr lang="ru-RU" dirty="0" smtClean="0"/>
              <a:t>практических навыков: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респираторы,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противогазы, </a:t>
            </a:r>
            <a:endParaRPr lang="ru-RU" dirty="0" smtClean="0"/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предохранительные </a:t>
            </a:r>
            <a:r>
              <a:rPr lang="ru-RU" dirty="0"/>
              <a:t>пояса и др.,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Работодатель обеспечивает: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проведение </a:t>
            </a:r>
            <a:r>
              <a:rPr lang="ru-RU" dirty="0"/>
              <a:t>инструктажа работников о правилах </a:t>
            </a:r>
            <a:r>
              <a:rPr lang="ru-RU" dirty="0" smtClean="0"/>
              <a:t>применения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Исправность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организует тренировки по их применению.</a:t>
            </a:r>
          </a:p>
        </p:txBody>
      </p:sp>
      <p:pic>
        <p:nvPicPr>
          <p:cNvPr id="4" name="Picture 7" descr="G:\документы1\картинки 1\картинки ОТ 1\распирато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6" b="98054" l="10000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99114"/>
            <a:ext cx="2999245" cy="19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ÐÐ°ÑÑÐ¸Ð½ÐºÐ¸ Ð¿Ð¾ Ð·Ð°Ð¿ÑÐ¾ÑÑ Ð¿ÑÐ¾ÑÐ¸Ð²Ð¾Ð³Ð°Ð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Ð¿ÑÐ¾ÑÐ¸Ð²Ð¾Ð³Ð°Ð·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7778" l="9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33" y="49629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¿Ð¾ÑÑ Ð¿ÑÐµÐ´Ð¾ÑÑÐ°Ð½Ð¸ÑÐµÐ»ÑÐ½ÑÐ¹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340">
            <a:off x="6039121" y="5551819"/>
            <a:ext cx="2850201" cy="1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Ð¿Ð¾ÑÑ Ð¿ÑÐµÐ´Ð¾ÑÑÐ°Ð½Ð¸ÑÐµÐ»ÑÐ½ÑÐ¹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85" r="96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2579742" cy="25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Обеспечение работников спецодеждой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520940" cy="3579849"/>
          </a:xfrm>
        </p:spPr>
        <p:txBody>
          <a:bodyPr/>
          <a:lstStyle/>
          <a:p>
            <a:pPr algn="ctr"/>
            <a:r>
              <a:rPr lang="ru-RU" sz="2800" dirty="0"/>
              <a:t>Работодатель  несет ответственность за своевременную и в полном объеме выдачу работникам, прошедших в установленном порядке сертификацию или декларирование соответствия СИЗ.</a:t>
            </a:r>
          </a:p>
          <a:p>
            <a:endParaRPr lang="ru-RU" dirty="0"/>
          </a:p>
        </p:txBody>
      </p:sp>
      <p:pic>
        <p:nvPicPr>
          <p:cNvPr id="4" name="Picture 12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0" t="6556" r="14289" b="4578"/>
          <a:stretch/>
        </p:blipFill>
        <p:spPr bwMode="auto">
          <a:xfrm>
            <a:off x="3707904" y="5186511"/>
            <a:ext cx="20418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4" b="100000" l="99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41" r="28022"/>
          <a:stretch/>
        </p:blipFill>
        <p:spPr bwMode="auto">
          <a:xfrm>
            <a:off x="7308304" y="5056202"/>
            <a:ext cx="1728192" cy="18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1" b="100000" l="14136" r="29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4" r="67736"/>
          <a:stretch/>
        </p:blipFill>
        <p:spPr bwMode="auto">
          <a:xfrm>
            <a:off x="5580112" y="5054082"/>
            <a:ext cx="1165356" cy="18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Ð¿ÐµÑÐ¾Ð´ÐµÐ¶Ð´Ð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7103" r="45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3" t="1511" r="58396" b="-1511"/>
          <a:stretch/>
        </p:blipFill>
        <p:spPr bwMode="auto">
          <a:xfrm>
            <a:off x="1547664" y="4968632"/>
            <a:ext cx="121860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Сигнальная 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myshared.ru/5/352589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/>
        </p:blipFill>
        <p:spPr bwMode="auto">
          <a:xfrm>
            <a:off x="827583" y="0"/>
            <a:ext cx="7916055" cy="50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4" y="-2193"/>
            <a:ext cx="7851503" cy="58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995</TotalTime>
  <Words>385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средствам индивидуальной защиты </vt:lpstr>
      <vt:lpstr>средствам индивидуальной защиты </vt:lpstr>
      <vt:lpstr>средствам индивидуальной защиты </vt:lpstr>
      <vt:lpstr>Обеспечение работников спецодеждой </vt:lpstr>
      <vt:lpstr>Обеспечение работников спецодеждой </vt:lpstr>
      <vt:lpstr>Обеспечение работников спецодеждой </vt:lpstr>
      <vt:lpstr>Обеспечение работников спецодеждой </vt:lpstr>
      <vt:lpstr>Сигнальная одежда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средствам индивидуальной защиты</dc:title>
  <dc:creator>Губанова Людмила Юрьевна</dc:creator>
  <cp:lastModifiedBy>User</cp:lastModifiedBy>
  <cp:revision>11</cp:revision>
  <dcterms:created xsi:type="dcterms:W3CDTF">2018-10-23T08:09:24Z</dcterms:created>
  <dcterms:modified xsi:type="dcterms:W3CDTF">2018-10-29T12:38:01Z</dcterms:modified>
</cp:coreProperties>
</file>