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3"/>
  </p:notesMasterIdLst>
  <p:sldIdLst>
    <p:sldId id="792" r:id="rId2"/>
    <p:sldId id="816" r:id="rId3"/>
    <p:sldId id="1014" r:id="rId4"/>
    <p:sldId id="1015" r:id="rId5"/>
    <p:sldId id="1016" r:id="rId6"/>
    <p:sldId id="1017" r:id="rId7"/>
    <p:sldId id="1018" r:id="rId8"/>
    <p:sldId id="1019" r:id="rId9"/>
    <p:sldId id="1020" r:id="rId10"/>
    <p:sldId id="1042" r:id="rId11"/>
    <p:sldId id="1038" r:id="rId12"/>
    <p:sldId id="1039" r:id="rId13"/>
    <p:sldId id="1040" r:id="rId14"/>
    <p:sldId id="1041" r:id="rId15"/>
    <p:sldId id="1034" r:id="rId16"/>
    <p:sldId id="1022" r:id="rId17"/>
    <p:sldId id="1035" r:id="rId18"/>
    <p:sldId id="1036" r:id="rId19"/>
    <p:sldId id="1037" r:id="rId20"/>
    <p:sldId id="1023" r:id="rId21"/>
    <p:sldId id="1024" r:id="rId22"/>
    <p:sldId id="1025" r:id="rId23"/>
    <p:sldId id="1026" r:id="rId24"/>
    <p:sldId id="1027" r:id="rId25"/>
    <p:sldId id="1028" r:id="rId26"/>
    <p:sldId id="1029" r:id="rId27"/>
    <p:sldId id="1030" r:id="rId28"/>
    <p:sldId id="1031" r:id="rId29"/>
    <p:sldId id="1032" r:id="rId30"/>
    <p:sldId id="1033" r:id="rId31"/>
    <p:sldId id="964" r:id="rId32"/>
  </p:sldIdLst>
  <p:sldSz cx="9906000" cy="6858000" type="A4"/>
  <p:notesSz cx="6797675" cy="987425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B8F"/>
    <a:srgbClr val="008000"/>
    <a:srgbClr val="DDDDDD"/>
    <a:srgbClr val="C0C0C0"/>
    <a:srgbClr val="FF66FF"/>
    <a:srgbClr val="FFCC66"/>
    <a:srgbClr val="FFCC99"/>
    <a:srgbClr val="FFFF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65" autoAdjust="0"/>
    <p:restoredTop sz="94598" autoAdjust="0"/>
  </p:normalViewPr>
  <p:slideViewPr>
    <p:cSldViewPr>
      <p:cViewPr varScale="1">
        <p:scale>
          <a:sx n="107" d="100"/>
          <a:sy n="107" d="100"/>
        </p:scale>
        <p:origin x="-1332" y="-54"/>
      </p:cViewPr>
      <p:guideLst>
        <p:guide orient="horz" pos="2160"/>
        <p:guide pos="288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80" Type="http://schemas.microsoft.com/office/2016/11/relationships/changesInfo" Target="changesInfos/changesInfo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1E8EA69-0615-4E9D-AFBA-E0A0E126449F}"/>
    <pc:docChg chg="addSld delSld modSld">
      <pc:chgData name="" userId="" providerId="" clId="Web-{01E8EA69-0615-4E9D-AFBA-E0A0E126449F}" dt="2019-04-28T19:30:24.037" v="263" actId="20577"/>
      <pc:docMkLst>
        <pc:docMk/>
      </pc:docMkLst>
      <pc:sldChg chg="addSp delSp modSp">
        <pc:chgData name="" userId="" providerId="" clId="Web-{01E8EA69-0615-4E9D-AFBA-E0A0E126449F}" dt="2019-04-28T19:30:24.037" v="262" actId="20577"/>
        <pc:sldMkLst>
          <pc:docMk/>
          <pc:sldMk cId="0" sldId="792"/>
        </pc:sldMkLst>
        <pc:spChg chg="mod">
          <ac:chgData name="" userId="" providerId="" clId="Web-{01E8EA69-0615-4E9D-AFBA-E0A0E126449F}" dt="2019-04-28T18:47:58.821" v="37" actId="20577"/>
          <ac:spMkLst>
            <pc:docMk/>
            <pc:sldMk cId="0" sldId="792"/>
            <ac:spMk id="8" creationId="{00000000-0000-0000-0000-000000000000}"/>
          </ac:spMkLst>
        </pc:spChg>
        <pc:spChg chg="mod">
          <ac:chgData name="" userId="" providerId="" clId="Web-{01E8EA69-0615-4E9D-AFBA-E0A0E126449F}" dt="2019-04-28T19:30:24.037" v="262" actId="20577"/>
          <ac:spMkLst>
            <pc:docMk/>
            <pc:sldMk cId="0" sldId="792"/>
            <ac:spMk id="14341" creationId="{00000000-0000-0000-0000-000000000000}"/>
          </ac:spMkLst>
        </pc:spChg>
        <pc:picChg chg="add mod">
          <ac:chgData name="" userId="" providerId="" clId="Web-{01E8EA69-0615-4E9D-AFBA-E0A0E126449F}" dt="2019-04-28T18:44:20.470" v="3" actId="1076"/>
          <ac:picMkLst>
            <pc:docMk/>
            <pc:sldMk cId="0" sldId="792"/>
            <ac:picMk id="2" creationId="{A3861453-0CF4-490B-8246-AF10329C0B26}"/>
          </ac:picMkLst>
        </pc:picChg>
        <pc:picChg chg="add mod">
          <ac:chgData name="" userId="" providerId="" clId="Web-{01E8EA69-0615-4E9D-AFBA-E0A0E126449F}" dt="2019-04-28T18:45:48.285" v="8" actId="14100"/>
          <ac:picMkLst>
            <pc:docMk/>
            <pc:sldMk cId="0" sldId="792"/>
            <ac:picMk id="4" creationId="{AF355E53-C484-4572-AB7C-C3C84B499ECA}"/>
          </ac:picMkLst>
        </pc:picChg>
        <pc:picChg chg="del">
          <ac:chgData name="" userId="" providerId="" clId="Web-{01E8EA69-0615-4E9D-AFBA-E0A0E126449F}" dt="2019-04-28T18:42:27.763" v="0"/>
          <ac:picMkLst>
            <pc:docMk/>
            <pc:sldMk cId="0" sldId="792"/>
            <ac:picMk id="1026" creationId="{00000000-0000-0000-0000-000000000000}"/>
          </ac:picMkLst>
        </pc:picChg>
      </pc:sldChg>
      <pc:sldChg chg="addSp delSp modSp new">
        <pc:chgData name="" userId="" providerId="" clId="Web-{01E8EA69-0615-4E9D-AFBA-E0A0E126449F}" dt="2019-04-28T19:12:39.134" v="179" actId="14100"/>
        <pc:sldMkLst>
          <pc:docMk/>
          <pc:sldMk cId="3442484753" sldId="968"/>
        </pc:sldMkLst>
        <pc:spChg chg="mod">
          <ac:chgData name="" userId="" providerId="" clId="Web-{01E8EA69-0615-4E9D-AFBA-E0A0E126449F}" dt="2019-04-28T19:12:31.961" v="177" actId="14100"/>
          <ac:spMkLst>
            <pc:docMk/>
            <pc:sldMk cId="3442484753" sldId="968"/>
            <ac:spMk id="2" creationId="{12D50E9F-77E6-46B5-899C-F49EEBF300EA}"/>
          </ac:spMkLst>
        </pc:spChg>
        <pc:spChg chg="del">
          <ac:chgData name="" userId="" providerId="" clId="Web-{01E8EA69-0615-4E9D-AFBA-E0A0E126449F}" dt="2019-04-28T19:10:58.833" v="94"/>
          <ac:spMkLst>
            <pc:docMk/>
            <pc:sldMk cId="3442484753" sldId="968"/>
            <ac:spMk id="3" creationId="{437ADA9C-E16C-4083-93B3-B3BF9366B700}"/>
          </ac:spMkLst>
        </pc:spChg>
        <pc:picChg chg="add mod ord">
          <ac:chgData name="" userId="" providerId="" clId="Web-{01E8EA69-0615-4E9D-AFBA-E0A0E126449F}" dt="2019-04-28T19:12:39.134" v="179" actId="14100"/>
          <ac:picMkLst>
            <pc:docMk/>
            <pc:sldMk cId="3442484753" sldId="968"/>
            <ac:picMk id="5" creationId="{5F18B28D-60CE-4D7F-887B-AA054065FD38}"/>
          </ac:picMkLst>
        </pc:picChg>
      </pc:sldChg>
      <pc:sldChg chg="addSp delSp modSp new">
        <pc:chgData name="" userId="" providerId="" clId="Web-{01E8EA69-0615-4E9D-AFBA-E0A0E126449F}" dt="2019-04-28T19:14:18.980" v="187"/>
        <pc:sldMkLst>
          <pc:docMk/>
          <pc:sldMk cId="4134708026" sldId="969"/>
        </pc:sldMkLst>
        <pc:spChg chg="del">
          <ac:chgData name="" userId="" providerId="" clId="Web-{01E8EA69-0615-4E9D-AFBA-E0A0E126449F}" dt="2019-04-28T19:12:55.275" v="180"/>
          <ac:spMkLst>
            <pc:docMk/>
            <pc:sldMk cId="4134708026" sldId="969"/>
            <ac:spMk id="2" creationId="{2AA67CD2-7F26-4976-B40E-4D9CC76FCDB5}"/>
          </ac:spMkLst>
        </pc:spChg>
        <pc:spChg chg="del">
          <ac:chgData name="" userId="" providerId="" clId="Web-{01E8EA69-0615-4E9D-AFBA-E0A0E126449F}" dt="2019-04-28T19:11:43.288" v="114"/>
          <ac:spMkLst>
            <pc:docMk/>
            <pc:sldMk cId="4134708026" sldId="969"/>
            <ac:spMk id="3" creationId="{2CE4064F-CBAA-4700-9E32-8935E3722C35}"/>
          </ac:spMkLst>
        </pc:spChg>
        <pc:spChg chg="add mod">
          <ac:chgData name="" userId="" providerId="" clId="Web-{01E8EA69-0615-4E9D-AFBA-E0A0E126449F}" dt="2019-04-28T19:13:05.072" v="183"/>
          <ac:spMkLst>
            <pc:docMk/>
            <pc:sldMk cId="4134708026" sldId="969"/>
            <ac:spMk id="10" creationId="{623C5638-5564-47D3-A55F-BFB72A57A504}"/>
          </ac:spMkLst>
        </pc:spChg>
        <pc:picChg chg="add mod ord">
          <ac:chgData name="" userId="" providerId="" clId="Web-{01E8EA69-0615-4E9D-AFBA-E0A0E126449F}" dt="2019-04-28T19:13:14.182" v="185" actId="14100"/>
          <ac:picMkLst>
            <pc:docMk/>
            <pc:sldMk cId="4134708026" sldId="969"/>
            <ac:picMk id="5" creationId="{D549B7CA-C007-47C8-9B9D-3308E74C885B}"/>
          </ac:picMkLst>
        </pc:picChg>
        <pc:picChg chg="add del mod">
          <ac:chgData name="" userId="" providerId="" clId="Web-{01E8EA69-0615-4E9D-AFBA-E0A0E126449F}" dt="2019-04-28T19:13:01.275" v="182"/>
          <ac:picMkLst>
            <pc:docMk/>
            <pc:sldMk cId="4134708026" sldId="969"/>
            <ac:picMk id="7" creationId="{2D36E619-4553-455A-9C0D-593115AE0539}"/>
          </ac:picMkLst>
        </pc:picChg>
        <pc:picChg chg="add del mod">
          <ac:chgData name="" userId="" providerId="" clId="Web-{01E8EA69-0615-4E9D-AFBA-E0A0E126449F}" dt="2019-04-28T19:14:18.980" v="187"/>
          <ac:picMkLst>
            <pc:docMk/>
            <pc:sldMk cId="4134708026" sldId="969"/>
            <ac:picMk id="11" creationId="{F691D8AD-AF6A-4783-9BC8-C6DE1F36C10E}"/>
          </ac:picMkLst>
        </pc:picChg>
      </pc:sldChg>
      <pc:sldChg chg="addSp delSp modSp new">
        <pc:chgData name="" userId="" providerId="" clId="Web-{01E8EA69-0615-4E9D-AFBA-E0A0E126449F}" dt="2019-04-28T19:14:49.138" v="193" actId="1076"/>
        <pc:sldMkLst>
          <pc:docMk/>
          <pc:sldMk cId="1875694515" sldId="970"/>
        </pc:sldMkLst>
        <pc:spChg chg="del">
          <ac:chgData name="" userId="" providerId="" clId="Web-{01E8EA69-0615-4E9D-AFBA-E0A0E126449F}" dt="2019-04-28T19:14:31.293" v="190"/>
          <ac:spMkLst>
            <pc:docMk/>
            <pc:sldMk cId="1875694515" sldId="970"/>
            <ac:spMk id="2" creationId="{5DEFDB5D-DDD9-42DB-81DD-7E2B64975F82}"/>
          </ac:spMkLst>
        </pc:spChg>
        <pc:spChg chg="del">
          <ac:chgData name="" userId="" providerId="" clId="Web-{01E8EA69-0615-4E9D-AFBA-E0A0E126449F}" dt="2019-04-28T19:14:28.918" v="189"/>
          <ac:spMkLst>
            <pc:docMk/>
            <pc:sldMk cId="1875694515" sldId="970"/>
            <ac:spMk id="3" creationId="{AF8AE729-287B-4231-BA5A-7E0CBF7518FF}"/>
          </ac:spMkLst>
        </pc:spChg>
        <pc:picChg chg="add mod ord">
          <ac:chgData name="" userId="" providerId="" clId="Web-{01E8EA69-0615-4E9D-AFBA-E0A0E126449F}" dt="2019-04-28T19:14:49.138" v="193" actId="1076"/>
          <ac:picMkLst>
            <pc:docMk/>
            <pc:sldMk cId="1875694515" sldId="970"/>
            <ac:picMk id="5" creationId="{300CF529-A6D6-429D-9623-287F32737532}"/>
          </ac:picMkLst>
        </pc:picChg>
      </pc:sldChg>
      <pc:sldChg chg="addSp delSp modSp new">
        <pc:chgData name="" userId="" providerId="" clId="Web-{01E8EA69-0615-4E9D-AFBA-E0A0E126449F}" dt="2019-04-28T19:17:01.142" v="199" actId="1076"/>
        <pc:sldMkLst>
          <pc:docMk/>
          <pc:sldMk cId="1272343234" sldId="971"/>
        </pc:sldMkLst>
        <pc:spChg chg="del">
          <ac:chgData name="" userId="" providerId="" clId="Web-{01E8EA69-0615-4E9D-AFBA-E0A0E126449F}" dt="2019-04-28T19:16:49.751" v="196"/>
          <ac:spMkLst>
            <pc:docMk/>
            <pc:sldMk cId="1272343234" sldId="971"/>
            <ac:spMk id="2" creationId="{5B0D5F78-8649-4A75-ACB1-967BCC5F1201}"/>
          </ac:spMkLst>
        </pc:spChg>
        <pc:spChg chg="del">
          <ac:chgData name="" userId="" providerId="" clId="Web-{01E8EA69-0615-4E9D-AFBA-E0A0E126449F}" dt="2019-04-28T19:16:47.173" v="195"/>
          <ac:spMkLst>
            <pc:docMk/>
            <pc:sldMk cId="1272343234" sldId="971"/>
            <ac:spMk id="3" creationId="{11BD2497-ED8B-4A18-AE5E-4A2AA5853C4D}"/>
          </ac:spMkLst>
        </pc:spChg>
        <pc:picChg chg="add mod ord">
          <ac:chgData name="" userId="" providerId="" clId="Web-{01E8EA69-0615-4E9D-AFBA-E0A0E126449F}" dt="2019-04-28T19:17:01.142" v="199" actId="1076"/>
          <ac:picMkLst>
            <pc:docMk/>
            <pc:sldMk cId="1272343234" sldId="971"/>
            <ac:picMk id="5" creationId="{3F764054-DA76-4B35-8C74-A7A67E199EC5}"/>
          </ac:picMkLst>
        </pc:picChg>
      </pc:sldChg>
      <pc:sldChg chg="addSp delSp modSp new">
        <pc:chgData name="" userId="" providerId="" clId="Web-{01E8EA69-0615-4E9D-AFBA-E0A0E126449F}" dt="2019-04-28T19:18:39.754" v="206" actId="1076"/>
        <pc:sldMkLst>
          <pc:docMk/>
          <pc:sldMk cId="3585062774" sldId="972"/>
        </pc:sldMkLst>
        <pc:spChg chg="del">
          <ac:chgData name="" userId="" providerId="" clId="Web-{01E8EA69-0615-4E9D-AFBA-E0A0E126449F}" dt="2019-04-28T19:18:27.180" v="201"/>
          <ac:spMkLst>
            <pc:docMk/>
            <pc:sldMk cId="3585062774" sldId="972"/>
            <ac:spMk id="2" creationId="{91588E3F-99DA-4586-85EC-C56F88F28869}"/>
          </ac:spMkLst>
        </pc:spChg>
        <pc:spChg chg="del">
          <ac:chgData name="" userId="" providerId="" clId="Web-{01E8EA69-0615-4E9D-AFBA-E0A0E126449F}" dt="2019-04-28T19:18:30.476" v="202"/>
          <ac:spMkLst>
            <pc:docMk/>
            <pc:sldMk cId="3585062774" sldId="972"/>
            <ac:spMk id="3" creationId="{BE8438CC-619A-4451-8B62-2CB8C0E4A523}"/>
          </ac:spMkLst>
        </pc:spChg>
        <pc:picChg chg="add mod ord">
          <ac:chgData name="" userId="" providerId="" clId="Web-{01E8EA69-0615-4E9D-AFBA-E0A0E126449F}" dt="2019-04-28T19:18:39.754" v="206" actId="1076"/>
          <ac:picMkLst>
            <pc:docMk/>
            <pc:sldMk cId="3585062774" sldId="972"/>
            <ac:picMk id="5" creationId="{DD5CA1CB-80AF-4C88-9AC8-3987249C09B2}"/>
          </ac:picMkLst>
        </pc:picChg>
      </pc:sldChg>
      <pc:sldChg chg="addSp delSp modSp new">
        <pc:chgData name="" userId="" providerId="" clId="Web-{01E8EA69-0615-4E9D-AFBA-E0A0E126449F}" dt="2019-04-28T19:20:06.262" v="212" actId="1076"/>
        <pc:sldMkLst>
          <pc:docMk/>
          <pc:sldMk cId="396896466" sldId="973"/>
        </pc:sldMkLst>
        <pc:spChg chg="del">
          <ac:chgData name="" userId="" providerId="" clId="Web-{01E8EA69-0615-4E9D-AFBA-E0A0E126449F}" dt="2019-04-28T19:19:55.062" v="208"/>
          <ac:spMkLst>
            <pc:docMk/>
            <pc:sldMk cId="396896466" sldId="973"/>
            <ac:spMk id="2" creationId="{7AFF1889-94AA-4529-91B7-26B63DCE92D5}"/>
          </ac:spMkLst>
        </pc:spChg>
        <pc:spChg chg="del">
          <ac:chgData name="" userId="" providerId="" clId="Web-{01E8EA69-0615-4E9D-AFBA-E0A0E126449F}" dt="2019-04-28T19:19:56.702" v="209"/>
          <ac:spMkLst>
            <pc:docMk/>
            <pc:sldMk cId="396896466" sldId="973"/>
            <ac:spMk id="3" creationId="{899B0366-B595-4448-A860-458D1A540605}"/>
          </ac:spMkLst>
        </pc:spChg>
        <pc:picChg chg="add mod ord">
          <ac:chgData name="" userId="" providerId="" clId="Web-{01E8EA69-0615-4E9D-AFBA-E0A0E126449F}" dt="2019-04-28T19:20:06.262" v="212" actId="1076"/>
          <ac:picMkLst>
            <pc:docMk/>
            <pc:sldMk cId="396896466" sldId="973"/>
            <ac:picMk id="5" creationId="{40252FDA-DB28-41A0-B37E-BD933F50D8E4}"/>
          </ac:picMkLst>
        </pc:picChg>
      </pc:sldChg>
      <pc:sldChg chg="new del">
        <pc:chgData name="" userId="" providerId="" clId="Web-{01E8EA69-0615-4E9D-AFBA-E0A0E126449F}" dt="2019-04-28T19:29:37.178" v="229"/>
        <pc:sldMkLst>
          <pc:docMk/>
          <pc:sldMk cId="2871501882" sldId="974"/>
        </pc:sldMkLst>
      </pc:sldChg>
      <pc:sldChg chg="new del">
        <pc:chgData name="" userId="" providerId="" clId="Web-{01E8EA69-0615-4E9D-AFBA-E0A0E126449F}" dt="2019-04-28T19:29:34.772" v="228"/>
        <pc:sldMkLst>
          <pc:docMk/>
          <pc:sldMk cId="1747244974" sldId="975"/>
        </pc:sldMkLst>
      </pc:sldChg>
      <pc:sldChg chg="new del">
        <pc:chgData name="" userId="" providerId="" clId="Web-{01E8EA69-0615-4E9D-AFBA-E0A0E126449F}" dt="2019-04-28T19:29:32.365" v="227"/>
        <pc:sldMkLst>
          <pc:docMk/>
          <pc:sldMk cId="4108961801" sldId="976"/>
        </pc:sldMkLst>
      </pc:sldChg>
      <pc:sldChg chg="new del">
        <pc:chgData name="" userId="" providerId="" clId="Web-{01E8EA69-0615-4E9D-AFBA-E0A0E126449F}" dt="2019-04-28T19:29:30.506" v="226"/>
        <pc:sldMkLst>
          <pc:docMk/>
          <pc:sldMk cId="1226039341" sldId="977"/>
        </pc:sldMkLst>
      </pc:sldChg>
      <pc:sldChg chg="addSp delSp modSp new del">
        <pc:chgData name="" userId="" providerId="" clId="Web-{01E8EA69-0615-4E9D-AFBA-E0A0E126449F}" dt="2019-04-28T19:29:23.725" v="224"/>
        <pc:sldMkLst>
          <pc:docMk/>
          <pc:sldMk cId="524028802" sldId="978"/>
        </pc:sldMkLst>
        <pc:spChg chg="del">
          <ac:chgData name="" userId="" providerId="" clId="Web-{01E8EA69-0615-4E9D-AFBA-E0A0E126449F}" dt="2019-04-28T19:28:37.741" v="220"/>
          <ac:spMkLst>
            <pc:docMk/>
            <pc:sldMk cId="524028802" sldId="978"/>
            <ac:spMk id="2" creationId="{1AA7521A-37B9-4457-90BF-3ED18E43017C}"/>
          </ac:spMkLst>
        </pc:spChg>
        <pc:spChg chg="del">
          <ac:chgData name="" userId="" providerId="" clId="Web-{01E8EA69-0615-4E9D-AFBA-E0A0E126449F}" dt="2019-04-28T19:28:35.897" v="219"/>
          <ac:spMkLst>
            <pc:docMk/>
            <pc:sldMk cId="524028802" sldId="978"/>
            <ac:spMk id="3" creationId="{D52AC272-9B29-49EF-8ECB-9D81AA3568BF}"/>
          </ac:spMkLst>
        </pc:spChg>
        <pc:picChg chg="add mod ord">
          <ac:chgData name="" userId="" providerId="" clId="Web-{01E8EA69-0615-4E9D-AFBA-E0A0E126449F}" dt="2019-04-28T19:28:46.131" v="223" actId="14100"/>
          <ac:picMkLst>
            <pc:docMk/>
            <pc:sldMk cId="524028802" sldId="978"/>
            <ac:picMk id="5" creationId="{825307D3-BF5F-49CA-BB43-CD92FFB852AF}"/>
          </ac:picMkLst>
        </pc:picChg>
      </pc:sldChg>
      <pc:sldChg chg="new del">
        <pc:chgData name="" userId="" providerId="" clId="Web-{01E8EA69-0615-4E9D-AFBA-E0A0E126449F}" dt="2019-04-28T19:29:25.647" v="225"/>
        <pc:sldMkLst>
          <pc:docMk/>
          <pc:sldMk cId="1779424861" sldId="979"/>
        </pc:sldMkLst>
      </pc:sldChg>
    </pc:docChg>
  </pc:docChgLst>
  <pc:docChgLst>
    <pc:chgData clId="Web-{523E783C-1041-49D1-ADEC-0BA281914841}"/>
    <pc:docChg chg="modSld">
      <pc:chgData name="" userId="" providerId="" clId="Web-{523E783C-1041-49D1-ADEC-0BA281914841}" dt="2019-05-16T19:22:34.013" v="15" actId="20577"/>
      <pc:docMkLst>
        <pc:docMk/>
      </pc:docMkLst>
      <pc:sldChg chg="delSp modSp">
        <pc:chgData name="" userId="" providerId="" clId="Web-{523E783C-1041-49D1-ADEC-0BA281914841}" dt="2019-05-16T19:22:29.388" v="14" actId="20577"/>
        <pc:sldMkLst>
          <pc:docMk/>
          <pc:sldMk cId="0" sldId="792"/>
        </pc:sldMkLst>
        <pc:spChg chg="mod">
          <ac:chgData name="" userId="" providerId="" clId="Web-{523E783C-1041-49D1-ADEC-0BA281914841}" dt="2019-05-16T19:22:23.029" v="12" actId="20577"/>
          <ac:spMkLst>
            <pc:docMk/>
            <pc:sldMk cId="0" sldId="792"/>
            <ac:spMk id="8" creationId="{00000000-0000-0000-0000-000000000000}"/>
          </ac:spMkLst>
        </pc:spChg>
        <pc:spChg chg="mod">
          <ac:chgData name="" userId="" providerId="" clId="Web-{523E783C-1041-49D1-ADEC-0BA281914841}" dt="2019-05-16T19:22:29.388" v="14" actId="20577"/>
          <ac:spMkLst>
            <pc:docMk/>
            <pc:sldMk cId="0" sldId="792"/>
            <ac:spMk id="14341" creationId="{00000000-0000-0000-0000-000000000000}"/>
          </ac:spMkLst>
        </pc:spChg>
        <pc:picChg chg="del">
          <ac:chgData name="" userId="" providerId="" clId="Web-{523E783C-1041-49D1-ADEC-0BA281914841}" dt="2019-05-16T19:21:15.823" v="1"/>
          <ac:picMkLst>
            <pc:docMk/>
            <pc:sldMk cId="0" sldId="792"/>
            <ac:picMk id="2" creationId="{A3861453-0CF4-490B-8246-AF10329C0B26}"/>
          </ac:picMkLst>
        </pc:picChg>
        <pc:picChg chg="del">
          <ac:chgData name="" userId="" providerId="" clId="Web-{523E783C-1041-49D1-ADEC-0BA281914841}" dt="2019-05-16T19:21:11.526" v="0"/>
          <ac:picMkLst>
            <pc:docMk/>
            <pc:sldMk cId="0" sldId="792"/>
            <ac:picMk id="4" creationId="{AF355E53-C484-4572-AB7C-C3C84B499EC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30723" name="Rectangle 3"/>
          <p:cNvSpPr>
            <a:spLocks noGrp="1" noChangeArrowheads="1"/>
          </p:cNvSpPr>
          <p:nvPr>
            <p:ph type="dt" idx="1"/>
          </p:nvPr>
        </p:nvSpPr>
        <p:spPr bwMode="auto">
          <a:xfrm>
            <a:off x="3850443"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3316" name="Rectangle 4"/>
          <p:cNvSpPr>
            <a:spLocks noGrp="1" noRot="1" noChangeAspect="1" noChangeArrowheads="1" noTextEdit="1"/>
          </p:cNvSpPr>
          <p:nvPr>
            <p:ph type="sldImg" idx="2"/>
          </p:nvPr>
        </p:nvSpPr>
        <p:spPr bwMode="auto">
          <a:xfrm>
            <a:off x="725488" y="741363"/>
            <a:ext cx="5346700" cy="37020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9768" y="4690269"/>
            <a:ext cx="5438140"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0726" name="Rectangle 6"/>
          <p:cNvSpPr>
            <a:spLocks noGrp="1" noChangeArrowheads="1"/>
          </p:cNvSpPr>
          <p:nvPr>
            <p:ph type="ftr" sz="quarter" idx="4"/>
          </p:nvPr>
        </p:nvSpPr>
        <p:spPr bwMode="auto">
          <a:xfrm>
            <a:off x="0"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30727" name="Rectangle 7"/>
          <p:cNvSpPr>
            <a:spLocks noGrp="1" noChangeArrowheads="1"/>
          </p:cNvSpPr>
          <p:nvPr>
            <p:ph type="sldNum" sz="quarter" idx="5"/>
          </p:nvPr>
        </p:nvSpPr>
        <p:spPr bwMode="auto">
          <a:xfrm>
            <a:off x="3850443"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D0EDEBF-2109-4205-9B1F-73CA8F65433F}" type="slidenum">
              <a:rPr lang="ru-RU"/>
              <a:pPr>
                <a:defRPr/>
              </a:pPr>
              <a:t>‹#›</a:t>
            </a:fld>
            <a:endParaRPr lang="ru-RU"/>
          </a:p>
        </p:txBody>
      </p:sp>
    </p:spTree>
    <p:extLst>
      <p:ext uri="{BB962C8B-B14F-4D97-AF65-F5344CB8AC3E}">
        <p14:creationId xmlns:p14="http://schemas.microsoft.com/office/powerpoint/2010/main" val="1741900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43F8AC8-5D4C-4C21-9B28-D3999CC990E4}" type="slidenum">
              <a:rPr lang="ru-RU" smtClean="0"/>
              <a:pPr>
                <a:defRPr/>
              </a:pPr>
              <a:t>‹#›</a:t>
            </a:fld>
            <a:endParaRPr lang="ru-RU"/>
          </a:p>
        </p:txBody>
      </p:sp>
    </p:spTree>
    <p:extLst>
      <p:ext uri="{BB962C8B-B14F-4D97-AF65-F5344CB8AC3E}">
        <p14:creationId xmlns:p14="http://schemas.microsoft.com/office/powerpoint/2010/main" val="378295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9BE6515-C0CB-4646-BDF8-EA9F873206BE}" type="slidenum">
              <a:rPr lang="ru-RU" smtClean="0"/>
              <a:pPr>
                <a:defRPr/>
              </a:pPr>
              <a:t>‹#›</a:t>
            </a:fld>
            <a:endParaRPr lang="ru-RU"/>
          </a:p>
        </p:txBody>
      </p:sp>
    </p:spTree>
    <p:extLst>
      <p:ext uri="{BB962C8B-B14F-4D97-AF65-F5344CB8AC3E}">
        <p14:creationId xmlns:p14="http://schemas.microsoft.com/office/powerpoint/2010/main" val="344935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C08F5A2-02B2-4216-88E4-F20261BA8C42}" type="slidenum">
              <a:rPr lang="ru-RU" smtClean="0"/>
              <a:pPr>
                <a:defRPr/>
              </a:pPr>
              <a:t>‹#›</a:t>
            </a:fld>
            <a:endParaRPr lang="ru-RU"/>
          </a:p>
        </p:txBody>
      </p:sp>
    </p:spTree>
    <p:extLst>
      <p:ext uri="{BB962C8B-B14F-4D97-AF65-F5344CB8AC3E}">
        <p14:creationId xmlns:p14="http://schemas.microsoft.com/office/powerpoint/2010/main" val="387149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2FB417F-1037-4842-BE13-87F673E973DA}" type="slidenum">
              <a:rPr lang="ru-RU" smtClean="0"/>
              <a:pPr>
                <a:defRPr/>
              </a:pPr>
              <a:t>‹#›</a:t>
            </a:fld>
            <a:endParaRPr lang="ru-RU"/>
          </a:p>
        </p:txBody>
      </p:sp>
    </p:spTree>
    <p:extLst>
      <p:ext uri="{BB962C8B-B14F-4D97-AF65-F5344CB8AC3E}">
        <p14:creationId xmlns:p14="http://schemas.microsoft.com/office/powerpoint/2010/main" val="177240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DA4752F-BBA7-4C66-B11A-D635ADAFA656}" type="slidenum">
              <a:rPr lang="ru-RU" smtClean="0"/>
              <a:pPr>
                <a:defRPr/>
              </a:pPr>
              <a:t>‹#›</a:t>
            </a:fld>
            <a:endParaRPr lang="ru-RU"/>
          </a:p>
        </p:txBody>
      </p:sp>
    </p:spTree>
    <p:extLst>
      <p:ext uri="{BB962C8B-B14F-4D97-AF65-F5344CB8AC3E}">
        <p14:creationId xmlns:p14="http://schemas.microsoft.com/office/powerpoint/2010/main" val="170853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8B8B34F-9837-4CF7-A083-FC9A63533786}" type="slidenum">
              <a:rPr lang="ru-RU" smtClean="0"/>
              <a:pPr>
                <a:defRPr/>
              </a:pPr>
              <a:t>‹#›</a:t>
            </a:fld>
            <a:endParaRPr lang="ru-RU"/>
          </a:p>
        </p:txBody>
      </p:sp>
    </p:spTree>
    <p:extLst>
      <p:ext uri="{BB962C8B-B14F-4D97-AF65-F5344CB8AC3E}">
        <p14:creationId xmlns:p14="http://schemas.microsoft.com/office/powerpoint/2010/main" val="130387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CA5C1FDD-CC12-46D0-B442-627FEC6D43FF}" type="slidenum">
              <a:rPr lang="ru-RU" smtClean="0"/>
              <a:pPr>
                <a:defRPr/>
              </a:pPr>
              <a:t>‹#›</a:t>
            </a:fld>
            <a:endParaRPr lang="ru-RU"/>
          </a:p>
        </p:txBody>
      </p:sp>
    </p:spTree>
    <p:extLst>
      <p:ext uri="{BB962C8B-B14F-4D97-AF65-F5344CB8AC3E}">
        <p14:creationId xmlns:p14="http://schemas.microsoft.com/office/powerpoint/2010/main" val="208425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4854A2A-21FF-4440-AA8B-9A251681E7CB}" type="slidenum">
              <a:rPr lang="ru-RU" smtClean="0"/>
              <a:pPr>
                <a:defRPr/>
              </a:pPr>
              <a:t>‹#›</a:t>
            </a:fld>
            <a:endParaRPr lang="ru-RU"/>
          </a:p>
        </p:txBody>
      </p:sp>
    </p:spTree>
    <p:extLst>
      <p:ext uri="{BB962C8B-B14F-4D97-AF65-F5344CB8AC3E}">
        <p14:creationId xmlns:p14="http://schemas.microsoft.com/office/powerpoint/2010/main" val="123696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3F672750-52C6-4D4C-854E-61F6C84A421A}" type="slidenum">
              <a:rPr lang="ru-RU" smtClean="0"/>
              <a:pPr>
                <a:defRPr/>
              </a:pPr>
              <a:t>‹#›</a:t>
            </a:fld>
            <a:endParaRPr lang="ru-RU"/>
          </a:p>
        </p:txBody>
      </p:sp>
    </p:spTree>
    <p:extLst>
      <p:ext uri="{BB962C8B-B14F-4D97-AF65-F5344CB8AC3E}">
        <p14:creationId xmlns:p14="http://schemas.microsoft.com/office/powerpoint/2010/main" val="419199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31FE16B-8002-4E70-8E6B-918AB93913A1}" type="slidenum">
              <a:rPr lang="ru-RU" smtClean="0"/>
              <a:pPr>
                <a:defRPr/>
              </a:pPr>
              <a:t>‹#›</a:t>
            </a:fld>
            <a:endParaRPr lang="ru-RU"/>
          </a:p>
        </p:txBody>
      </p:sp>
    </p:spTree>
    <p:extLst>
      <p:ext uri="{BB962C8B-B14F-4D97-AF65-F5344CB8AC3E}">
        <p14:creationId xmlns:p14="http://schemas.microsoft.com/office/powerpoint/2010/main" val="305573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3CFD822-06EA-4805-93F8-30407345A6E5}" type="slidenum">
              <a:rPr lang="ru-RU" smtClean="0"/>
              <a:pPr>
                <a:defRPr/>
              </a:pPr>
              <a:t>‹#›</a:t>
            </a:fld>
            <a:endParaRPr lang="ru-RU"/>
          </a:p>
        </p:txBody>
      </p:sp>
    </p:spTree>
    <p:extLst>
      <p:ext uri="{BB962C8B-B14F-4D97-AF65-F5344CB8AC3E}">
        <p14:creationId xmlns:p14="http://schemas.microsoft.com/office/powerpoint/2010/main" val="265563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0D519DA-B7E0-491C-BC57-0A32BB0C5CED}" type="slidenum">
              <a:rPr lang="ru-RU" smtClean="0"/>
              <a:pPr>
                <a:defRPr/>
              </a:pPr>
              <a:t>‹#›</a:t>
            </a:fld>
            <a:endParaRPr lang="ru-RU"/>
          </a:p>
        </p:txBody>
      </p:sp>
    </p:spTree>
    <p:extLst>
      <p:ext uri="{BB962C8B-B14F-4D97-AF65-F5344CB8AC3E}">
        <p14:creationId xmlns:p14="http://schemas.microsoft.com/office/powerpoint/2010/main" val="2626941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otruda.ru/npd-doc?npmid=99&amp;npid=901758673&amp;anchor=XA00MBG2NC#XA00MBG2NC" TargetMode="External"/><Relationship Id="rId2" Type="http://schemas.openxmlformats.org/officeDocument/2006/relationships/hyperlink" Target="https://e.otruda.ru/711423#1"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e.otruda.ru/npd-doc?npmid=99&amp;npid=420215607&amp;anchor=XA00LTK2M0#XA00LTK2M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otruda.ru/npd-doc?npmid=99&amp;npid=902161801&amp;anchor=ZAP29IS3G2#ZAP29IS3G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otruda.ru/npd-doc?npmid=97&amp;npid=1615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otruda.ru/npd-doc?npmid=99&amp;npid=542653662&amp;anchor=XA00LTK2M0#XA00LTK2M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otruda.ru/npd-doc?npmid=99&amp;npid=542638809&amp;anchor=ZAP26D03ER#ZAP26D03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ip.1otruda.r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otruda.ru/npd-doc?npmid=99&amp;npid=901830431&amp;anchor=XA00M742MU#XA00M742MU" TargetMode="External"/><Relationship Id="rId2" Type="http://schemas.openxmlformats.org/officeDocument/2006/relationships/hyperlink" Target="https://e.otruda.ru/npd-doc?npmid=99&amp;npid=901830431&amp;anchor=XA00M4Q2MK#XA00M4Q2MK"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ublic.fsa.gov.ru/rss_rf" TargetMode="External"/><Relationship Id="rId2" Type="http://schemas.openxmlformats.org/officeDocument/2006/relationships/hyperlink" Target="http://egrul.nalog.ru/"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public.fsa.gov.ru/rd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otruda.ru/npd-doc?npmid=99&amp;npid=542653662&amp;anchor=XA00MEA2NV#XA00MEA2N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otruda.ru/npd-doc?npmid=99&amp;npid=542650402&amp;anchor=ZA00MJO2OP#ZA00MJO2OP" TargetMode="External"/><Relationship Id="rId2" Type="http://schemas.openxmlformats.org/officeDocument/2006/relationships/hyperlink" Target="https://e.otruda.ru/npd-doc?npmid=99&amp;npid=542653662&amp;anchor=XA00MEA2NV#XA00MEA2NV"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e.otruda.ru/npd-doc?npmid=99&amp;npid=901879557&amp;anchor=XA00M2U2M0#XA00M2U2M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otruda.ru/npd-doc?npmid=99&amp;npid=901838002&amp;anchor=XA00MA02N6#XA00MA02N6" TargetMode="External"/><Relationship Id="rId2" Type="http://schemas.openxmlformats.org/officeDocument/2006/relationships/hyperlink" Target="https://e.otruda.ru/npd-doc?npmid=99&amp;npid=901838002&amp;anchor=XA00M902MS#XA00M902MS"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e.otruda.ru/npd-doc?npmid=99&amp;npid=902161801" TargetMode="External"/><Relationship Id="rId4" Type="http://schemas.openxmlformats.org/officeDocument/2006/relationships/hyperlink" Target="https://e.otruda.ru/npd-doc?npmid=99&amp;npid=54267496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otruda.ru/npd-doc?npmid=99&amp;npid=420240108" TargetMode="External"/><Relationship Id="rId2" Type="http://schemas.openxmlformats.org/officeDocument/2006/relationships/hyperlink" Target="https://e.otruda.ru/npd-doc?npmid=99&amp;npid=902161801&amp;anchor=XA00M5O2MC#XA00M5O2MC"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e.otruda.ru/npd-doc?npmid=97&amp;npid=99238&amp;anchor=me20#me20" TargetMode="External"/><Relationship Id="rId2" Type="http://schemas.openxmlformats.org/officeDocument/2006/relationships/hyperlink" Target="https://e.otruda.ru/npd-doc?npmid=99&amp;npid=542644381&amp;anchor=XA00MBO2MV#XA00MBO2MV"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otruda.ru/npd-doc?npmid=99&amp;npid=902161801&amp;anchor=XA00M9I2N5#XA00M9I2N5" TargetMode="External"/><Relationship Id="rId2" Type="http://schemas.openxmlformats.org/officeDocument/2006/relationships/hyperlink" Target="https://e.otruda.ru/npd-doc?npmid=99&amp;npid=542653662&amp;anchor=XA00M8A2N5#XA00M8A2N5"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e.otruda.ru/npd-doc?npmid=99&amp;npid=902161801&amp;anchor=XA00M802MO#XA00M802MO" TargetMode="External"/><Relationship Id="rId2" Type="http://schemas.openxmlformats.org/officeDocument/2006/relationships/hyperlink" Target="https://e.otruda.ru/npd-doc?npmid=99&amp;npid=902161801&amp;anchor=XA00M7E2ML#XA00M7E2M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e.otruda.ru/npd-doc?npmid=99&amp;npid=902161801&amp;anchor=XA00M902N2#XA00M902N2"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otruda.ru/npd-doc?npmid=99&amp;npid=902161801&amp;anchor=XA00MAM2NB#XA00MAM2N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B8F"/>
        </a:solidFill>
        <a:effectLst/>
      </p:bgPr>
    </p:bg>
    <p:spTree>
      <p:nvGrpSpPr>
        <p:cNvPr id="1" name=""/>
        <p:cNvGrpSpPr/>
        <p:nvPr/>
      </p:nvGrpSpPr>
      <p:grpSpPr>
        <a:xfrm>
          <a:off x="0" y="0"/>
          <a:ext cx="0" cy="0"/>
          <a:chOff x="0" y="0"/>
          <a:chExt cx="0" cy="0"/>
        </a:xfrm>
      </p:grpSpPr>
      <p:sp>
        <p:nvSpPr>
          <p:cNvPr id="14341" name="Text Box 9"/>
          <p:cNvSpPr txBox="1">
            <a:spLocks noChangeArrowheads="1"/>
          </p:cNvSpPr>
          <p:nvPr/>
        </p:nvSpPr>
        <p:spPr bwMode="auto">
          <a:xfrm>
            <a:off x="560512" y="3573016"/>
            <a:ext cx="8995000" cy="3385542"/>
          </a:xfrm>
          <a:prstGeom prst="rect">
            <a:avLst/>
          </a:prstGeom>
          <a:noFill/>
          <a:ln w="9525">
            <a:noFill/>
            <a:miter lim="800000"/>
            <a:headEnd/>
            <a:tailEnd/>
          </a:ln>
        </p:spPr>
        <p:txBody>
          <a:bodyPr wrap="square" anchor="t">
            <a:spAutoFit/>
          </a:bodyPr>
          <a:lstStyle/>
          <a:p>
            <a:pPr>
              <a:spcBef>
                <a:spcPct val="50000"/>
              </a:spcBef>
            </a:pPr>
            <a:endParaRPr lang="ru-RU" sz="1600" b="1" dirty="0" smtClean="0">
              <a:solidFill>
                <a:schemeClr val="bg1"/>
              </a:solidFill>
            </a:endParaRPr>
          </a:p>
          <a:p>
            <a:pPr>
              <a:spcBef>
                <a:spcPct val="50000"/>
              </a:spcBef>
            </a:pPr>
            <a:r>
              <a:rPr lang="ru-RU" sz="1600" b="1" dirty="0" smtClean="0">
                <a:solidFill>
                  <a:schemeClr val="bg1"/>
                </a:solidFill>
              </a:rPr>
              <a:t>Ольга </a:t>
            </a:r>
            <a:r>
              <a:rPr lang="ru-RU" sz="1600" b="1" dirty="0" err="1" smtClean="0">
                <a:solidFill>
                  <a:schemeClr val="bg1"/>
                </a:solidFill>
              </a:rPr>
              <a:t>Гревцева</a:t>
            </a:r>
            <a:r>
              <a:rPr lang="ru-RU" sz="1600" b="1" dirty="0" smtClean="0">
                <a:solidFill>
                  <a:schemeClr val="bg1"/>
                </a:solidFill>
              </a:rPr>
              <a:t>,</a:t>
            </a:r>
            <a:endParaRPr lang="ru-RU" sz="1600" b="1" dirty="0">
              <a:solidFill>
                <a:schemeClr val="bg1"/>
              </a:solidFill>
            </a:endParaRPr>
          </a:p>
          <a:p>
            <a:pPr>
              <a:spcBef>
                <a:spcPct val="50000"/>
              </a:spcBef>
            </a:pPr>
            <a:r>
              <a:rPr lang="ru-RU" sz="1200" b="1" dirty="0" smtClean="0">
                <a:solidFill>
                  <a:schemeClr val="bg1"/>
                </a:solidFill>
                <a:latin typeface="Arial"/>
                <a:cs typeface="Arial"/>
              </a:rPr>
              <a:t>Руководитель  объединенной редакции  Охрана труда</a:t>
            </a:r>
          </a:p>
          <a:p>
            <a:pPr>
              <a:spcBef>
                <a:spcPct val="50000"/>
              </a:spcBef>
            </a:pPr>
            <a:endParaRPr lang="ru-RU" sz="1200" b="1" dirty="0" smtClean="0">
              <a:solidFill>
                <a:schemeClr val="bg1"/>
              </a:solidFill>
              <a:latin typeface="Arial"/>
              <a:cs typeface="Arial"/>
            </a:endParaRPr>
          </a:p>
          <a:p>
            <a:pPr>
              <a:spcBef>
                <a:spcPct val="50000"/>
              </a:spcBef>
            </a:pPr>
            <a:r>
              <a:rPr lang="ru-RU" sz="1600" b="1" dirty="0" smtClean="0">
                <a:solidFill>
                  <a:schemeClr val="bg1"/>
                </a:solidFill>
              </a:rPr>
              <a:t>Дария  </a:t>
            </a:r>
            <a:r>
              <a:rPr lang="ru-RU" sz="1600" b="1" dirty="0" err="1" smtClean="0">
                <a:solidFill>
                  <a:schemeClr val="bg1"/>
                </a:solidFill>
              </a:rPr>
              <a:t>Комелова</a:t>
            </a:r>
            <a:r>
              <a:rPr lang="ru-RU" sz="1600" b="1" dirty="0" smtClean="0">
                <a:solidFill>
                  <a:schemeClr val="bg1"/>
                </a:solidFill>
              </a:rPr>
              <a:t>,</a:t>
            </a:r>
          </a:p>
          <a:p>
            <a:pPr>
              <a:spcBef>
                <a:spcPct val="50000"/>
              </a:spcBef>
            </a:pPr>
            <a:r>
              <a:rPr lang="ru-RU" sz="1200" b="1" dirty="0" smtClean="0">
                <a:solidFill>
                  <a:schemeClr val="bg1"/>
                </a:solidFill>
                <a:latin typeface="Arial"/>
                <a:cs typeface="Arial"/>
              </a:rPr>
              <a:t>Руководитель проекта </a:t>
            </a:r>
            <a:r>
              <a:rPr lang="ru-RU" sz="1200" b="1" dirty="0" err="1" smtClean="0">
                <a:solidFill>
                  <a:schemeClr val="bg1"/>
                </a:solidFill>
                <a:latin typeface="Arial"/>
                <a:cs typeface="Arial"/>
              </a:rPr>
              <a:t>Модерам</a:t>
            </a:r>
            <a:endParaRPr lang="ru-RU" sz="1200" b="1" dirty="0" smtClean="0">
              <a:solidFill>
                <a:schemeClr val="bg1"/>
              </a:solidFill>
              <a:latin typeface="Arial"/>
              <a:cs typeface="Arial"/>
            </a:endParaRPr>
          </a:p>
          <a:p>
            <a:pPr>
              <a:spcBef>
                <a:spcPct val="50000"/>
              </a:spcBef>
            </a:pPr>
            <a:endParaRPr lang="ru-RU" sz="1200" b="1" dirty="0" smtClean="0">
              <a:solidFill>
                <a:schemeClr val="bg1"/>
              </a:solidFill>
              <a:latin typeface="Arial"/>
              <a:cs typeface="Arial"/>
            </a:endParaRPr>
          </a:p>
          <a:p>
            <a:pPr algn="ctr">
              <a:spcBef>
                <a:spcPct val="50000"/>
              </a:spcBef>
            </a:pPr>
            <a:endParaRPr lang="ru-RU" sz="1200" b="1" dirty="0" smtClean="0">
              <a:solidFill>
                <a:schemeClr val="bg1"/>
              </a:solidFill>
              <a:latin typeface="Arial"/>
              <a:cs typeface="Arial"/>
            </a:endParaRPr>
          </a:p>
          <a:p>
            <a:pPr algn="ctr">
              <a:spcBef>
                <a:spcPct val="50000"/>
              </a:spcBef>
            </a:pPr>
            <a:r>
              <a:rPr lang="ru-RU" sz="1200" b="1" dirty="0" smtClean="0">
                <a:solidFill>
                  <a:schemeClr val="bg1"/>
                </a:solidFill>
                <a:latin typeface="Arial"/>
                <a:cs typeface="Arial"/>
              </a:rPr>
              <a:t>20 ноября 2020 год</a:t>
            </a:r>
            <a:endParaRPr lang="ru-RU" sz="1200" b="1" dirty="0">
              <a:solidFill>
                <a:schemeClr val="bg1"/>
              </a:solidFill>
              <a:latin typeface="Arial"/>
              <a:cs typeface="Arial"/>
            </a:endParaRPr>
          </a:p>
          <a:p>
            <a:pPr>
              <a:spcBef>
                <a:spcPct val="50000"/>
              </a:spcBef>
            </a:pPr>
            <a:endParaRPr lang="ru-RU" sz="1200" b="1" dirty="0">
              <a:solidFill>
                <a:schemeClr val="bg1"/>
              </a:solidFill>
              <a:latin typeface="Arial"/>
              <a:cs typeface="Arial"/>
            </a:endParaRPr>
          </a:p>
          <a:p>
            <a:pPr>
              <a:spcBef>
                <a:spcPct val="50000"/>
              </a:spcBef>
            </a:pPr>
            <a:endParaRPr lang="ru-RU" sz="1600" b="1" dirty="0">
              <a:solidFill>
                <a:schemeClr val="bg1"/>
              </a:solidFill>
            </a:endParaRPr>
          </a:p>
        </p:txBody>
      </p:sp>
      <p:sp>
        <p:nvSpPr>
          <p:cNvPr id="8" name="Подзаголовок 7"/>
          <p:cNvSpPr>
            <a:spLocks noGrp="1"/>
          </p:cNvSpPr>
          <p:nvPr>
            <p:ph type="subTitle" idx="1"/>
          </p:nvPr>
        </p:nvSpPr>
        <p:spPr>
          <a:xfrm>
            <a:off x="116463" y="692696"/>
            <a:ext cx="9517057" cy="2952328"/>
          </a:xfrm>
        </p:spPr>
        <p:txBody>
          <a:bodyPr vert="horz" anchor="t">
            <a:noAutofit/>
          </a:bodyPr>
          <a:lstStyle/>
          <a:p>
            <a:pPr marL="63500"/>
            <a:r>
              <a:rPr lang="ru-RU" sz="4000" b="1" dirty="0" smtClean="0">
                <a:solidFill>
                  <a:schemeClr val="bg1"/>
                </a:solidFill>
                <a:latin typeface="Arial" pitchFamily="34" charset="0"/>
                <a:cs typeface="Arial" pitchFamily="34" charset="0"/>
              </a:rPr>
              <a:t>Как выдать СИЗ, как списать СИЗ, как увеличить срок носки: основные ошибки и за что оштрафует инспектор ГИТ</a:t>
            </a:r>
          </a:p>
          <a:p>
            <a:pPr marL="63500"/>
            <a:endParaRPr lang="ru-RU" sz="4000" b="1" dirty="0" smtClean="0">
              <a:solidFill>
                <a:schemeClr val="bg1"/>
              </a:solidFill>
              <a:latin typeface="Arial" pitchFamily="34" charset="0"/>
              <a:cs typeface="Arial" pitchFamily="34" charset="0"/>
            </a:endParaRPr>
          </a:p>
          <a:p>
            <a:pPr marL="63500"/>
            <a:endParaRPr lang="ru-RU" sz="4000" b="1" dirty="0" smtClean="0">
              <a:solidFill>
                <a:schemeClr val="bg1"/>
              </a:solidFill>
              <a:latin typeface="Arial" pitchFamily="34" charset="0"/>
              <a:cs typeface="Arial" pitchFamily="34" charset="0"/>
            </a:endParaRPr>
          </a:p>
          <a:p>
            <a:pPr marL="63500" algn="ctr"/>
            <a:endParaRPr lang="ru-RU" sz="4000" b="1" dirty="0" smtClean="0">
              <a:solidFill>
                <a:schemeClr val="bg1"/>
              </a:solidFill>
              <a:latin typeface="Arial" pitchFamily="34" charset="0"/>
              <a:cs typeface="Arial" pitchFamily="34" charset="0"/>
            </a:endParaRPr>
          </a:p>
          <a:p>
            <a:pPr marL="63500" algn="ctr"/>
            <a:endParaRPr lang="ru-RU" sz="36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7096" y="404664"/>
            <a:ext cx="3802832" cy="1008112"/>
          </a:xfrm>
          <a:noFill/>
        </p:spPr>
        <p:txBody>
          <a:bodyPr>
            <a:noAutofit/>
          </a:bodyPr>
          <a:lstStyle/>
          <a:p>
            <a:r>
              <a:rPr lang="ru-RU" sz="3600" b="1" dirty="0" smtClean="0">
                <a:solidFill>
                  <a:srgbClr val="007B8F"/>
                </a:solidFill>
                <a:latin typeface="Arial" pitchFamily="34" charset="0"/>
                <a:cs typeface="Arial" pitchFamily="34" charset="0"/>
              </a:rPr>
              <a:t/>
            </a:r>
            <a:br>
              <a:rPr lang="ru-RU" sz="3600" b="1" dirty="0" smtClean="0">
                <a:solidFill>
                  <a:srgbClr val="007B8F"/>
                </a:solidFill>
                <a:latin typeface="Arial" pitchFamily="34" charset="0"/>
                <a:cs typeface="Arial" pitchFamily="34" charset="0"/>
              </a:rPr>
            </a:br>
            <a:r>
              <a:rPr lang="ru-RU" sz="3600" b="1" dirty="0" smtClean="0">
                <a:solidFill>
                  <a:srgbClr val="007B8F"/>
                </a:solidFill>
                <a:latin typeface="Arial" pitchFamily="34" charset="0"/>
                <a:cs typeface="Arial" pitchFamily="34" charset="0"/>
              </a:rPr>
              <a:t/>
            </a:r>
            <a:br>
              <a:rPr lang="ru-RU" sz="3600" b="1" dirty="0" smtClean="0">
                <a:solidFill>
                  <a:srgbClr val="007B8F"/>
                </a:solidFill>
                <a:latin typeface="Arial" pitchFamily="34" charset="0"/>
                <a:cs typeface="Arial" pitchFamily="34" charset="0"/>
              </a:rPr>
            </a:br>
            <a:r>
              <a:rPr lang="ru-RU" sz="3600" b="1" dirty="0" smtClean="0">
                <a:solidFill>
                  <a:srgbClr val="007B8F"/>
                </a:solidFill>
                <a:latin typeface="Arial" pitchFamily="34" charset="0"/>
                <a:cs typeface="Arial" pitchFamily="34" charset="0"/>
              </a:rPr>
              <a:t/>
            </a:r>
            <a:br>
              <a:rPr lang="ru-RU" sz="3600" b="1" dirty="0" smtClean="0">
                <a:solidFill>
                  <a:srgbClr val="007B8F"/>
                </a:solidFill>
                <a:latin typeface="Arial" pitchFamily="34" charset="0"/>
                <a:cs typeface="Arial" pitchFamily="34" charset="0"/>
              </a:rPr>
            </a:br>
            <a:r>
              <a:rPr lang="ru-RU" sz="3600" b="1" dirty="0" smtClean="0">
                <a:solidFill>
                  <a:srgbClr val="007B8F"/>
                </a:solidFill>
                <a:latin typeface="Arial" pitchFamily="34" charset="0"/>
                <a:cs typeface="Arial" pitchFamily="34" charset="0"/>
              </a:rPr>
              <a:t/>
            </a:r>
            <a:br>
              <a:rPr lang="ru-RU" sz="3600" b="1" dirty="0" smtClean="0">
                <a:solidFill>
                  <a:srgbClr val="007B8F"/>
                </a:solidFill>
                <a:latin typeface="Arial" pitchFamily="34" charset="0"/>
                <a:cs typeface="Arial" pitchFamily="34" charset="0"/>
              </a:rPr>
            </a:br>
            <a:r>
              <a:rPr lang="ru-RU" sz="3600" b="1" dirty="0" smtClean="0">
                <a:solidFill>
                  <a:srgbClr val="007B8F"/>
                </a:solidFill>
                <a:latin typeface="Arial" pitchFamily="34" charset="0"/>
                <a:cs typeface="Arial" pitchFamily="34" charset="0"/>
              </a:rPr>
              <a:t/>
            </a:r>
            <a:br>
              <a:rPr lang="ru-RU" sz="3600" b="1" dirty="0" smtClean="0">
                <a:solidFill>
                  <a:srgbClr val="007B8F"/>
                </a:solidFill>
                <a:latin typeface="Arial" pitchFamily="34" charset="0"/>
                <a:cs typeface="Arial" pitchFamily="34" charset="0"/>
              </a:rPr>
            </a:br>
            <a:r>
              <a:rPr lang="ru-RU" sz="3600" b="1" dirty="0" smtClean="0">
                <a:solidFill>
                  <a:srgbClr val="007B8F"/>
                </a:solidFill>
                <a:latin typeface="Arial" pitchFamily="34" charset="0"/>
                <a:cs typeface="Arial" pitchFamily="34" charset="0"/>
              </a:rPr>
              <a:t/>
            </a:r>
            <a:br>
              <a:rPr lang="ru-RU" sz="3600" b="1" dirty="0" smtClean="0">
                <a:solidFill>
                  <a:srgbClr val="007B8F"/>
                </a:solidFill>
                <a:latin typeface="Arial" pitchFamily="34" charset="0"/>
                <a:cs typeface="Arial" pitchFamily="34" charset="0"/>
              </a:rPr>
            </a:br>
            <a:r>
              <a:rPr lang="ru-RU" sz="3600" b="1" dirty="0" smtClean="0">
                <a:solidFill>
                  <a:srgbClr val="007B8F"/>
                </a:solidFill>
                <a:latin typeface="Arial" pitchFamily="34" charset="0"/>
                <a:cs typeface="Arial" pitchFamily="34" charset="0"/>
              </a:rPr>
              <a:t>Алгоритм продления срока носки СИЗ  </a:t>
            </a:r>
            <a:endParaRPr lang="ru-RU" sz="36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10</a:t>
            </a:fld>
            <a:endParaRPr lang="ru-RU"/>
          </a:p>
        </p:txBody>
      </p:sp>
      <p:pic>
        <p:nvPicPr>
          <p:cNvPr id="4098" name="Picture 2"/>
          <p:cNvPicPr>
            <a:picLocks noChangeAspect="1" noChangeArrowheads="1"/>
          </p:cNvPicPr>
          <p:nvPr/>
        </p:nvPicPr>
        <p:blipFill>
          <a:blip r:embed="rId2" cstate="print"/>
          <a:srcRect/>
          <a:stretch>
            <a:fillRect/>
          </a:stretch>
        </p:blipFill>
        <p:spPr bwMode="auto">
          <a:xfrm>
            <a:off x="344488" y="404664"/>
            <a:ext cx="5084208" cy="5733256"/>
          </a:xfrm>
          <a:prstGeom prst="rect">
            <a:avLst/>
          </a:prstGeom>
          <a:noFill/>
          <a:ln w="9525">
            <a:noFill/>
            <a:miter lim="800000"/>
            <a:headEnd/>
            <a:tailEnd/>
          </a:ln>
        </p:spPr>
      </p:pic>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576064"/>
          </a:xfrm>
          <a:noFill/>
        </p:spPr>
        <p:txBody>
          <a:bodyPr>
            <a:normAutofit fontScale="90000"/>
          </a:bodyPr>
          <a:lstStyle/>
          <a:p>
            <a:r>
              <a:rPr lang="ru-RU" sz="2400" b="1" dirty="0" smtClean="0">
                <a:solidFill>
                  <a:srgbClr val="007B8F"/>
                </a:solidFill>
                <a:latin typeface="Arial" pitchFamily="34" charset="0"/>
                <a:cs typeface="Arial" pitchFamily="34" charset="0"/>
              </a:rPr>
              <a:t>Личная карточка СИЗ</a:t>
            </a:r>
            <a:br>
              <a:rPr lang="ru-RU" sz="2400" b="1" dirty="0" smtClean="0">
                <a:solidFill>
                  <a:srgbClr val="007B8F"/>
                </a:solidFill>
                <a:latin typeface="Arial" pitchFamily="34" charset="0"/>
                <a:cs typeface="Arial" pitchFamily="34" charset="0"/>
              </a:rPr>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11</a:t>
            </a:fld>
            <a:endParaRPr lang="ru-RU"/>
          </a:p>
        </p:txBody>
      </p:sp>
      <p:sp>
        <p:nvSpPr>
          <p:cNvPr id="6" name="Прямоугольник 5"/>
          <p:cNvSpPr/>
          <p:nvPr/>
        </p:nvSpPr>
        <p:spPr>
          <a:xfrm>
            <a:off x="389493" y="692696"/>
            <a:ext cx="9127014" cy="5478423"/>
          </a:xfrm>
          <a:prstGeom prst="rect">
            <a:avLst/>
          </a:prstGeom>
        </p:spPr>
        <p:txBody>
          <a:bodyPr wrap="square">
            <a:spAutoFit/>
          </a:bodyPr>
          <a:lstStyle/>
          <a:p>
            <a:r>
              <a:rPr lang="ru-RU" sz="1400" dirty="0" smtClean="0"/>
              <a:t>Личную карточку СИЗ заполняет работник, ответственный за выдачу СИЗ. </a:t>
            </a:r>
          </a:p>
          <a:p>
            <a:endParaRPr lang="ru-RU" sz="1400" dirty="0" smtClean="0"/>
          </a:p>
          <a:p>
            <a:r>
              <a:rPr lang="ru-RU" sz="1400" dirty="0" smtClean="0"/>
              <a:t>Сотрудника выбирает и назначает </a:t>
            </a:r>
            <a:r>
              <a:rPr lang="ru-RU" sz="1400" dirty="0" smtClean="0">
                <a:hlinkClick r:id="rId2"/>
              </a:rPr>
              <a:t>приказом</a:t>
            </a:r>
            <a:r>
              <a:rPr lang="ru-RU" sz="1400" dirty="0" smtClean="0"/>
              <a:t> работодатель. Дополнительно эту обязанность прописывают в должностной инструкции. Ответственным, как правило, назначают руководителя АХО, кладовщика, начальника структурного подразделения или бухгалтера, в зависимости от размеров организации. Например, на крупном производстве, где есть склад, ответственным за ведение личной карточки назначают кладовщика, а в офисе, где СИЗ нужно выдавать только водителю, карточку заполняет бухгалтер.</a:t>
            </a:r>
          </a:p>
          <a:p>
            <a:endParaRPr lang="ru-RU" sz="1400" dirty="0" smtClean="0"/>
          </a:p>
          <a:p>
            <a:r>
              <a:rPr lang="ru-RU" sz="1400" dirty="0" smtClean="0"/>
              <a:t>Специалист по охране труда личные карточки не заполняет. Такая обязанность не предусмотрена ни </a:t>
            </a:r>
            <a:r>
              <a:rPr lang="ru-RU" sz="1400" dirty="0" err="1" smtClean="0"/>
              <a:t>профстандартом</a:t>
            </a:r>
            <a:r>
              <a:rPr lang="ru-RU" sz="1400" dirty="0" smtClean="0"/>
              <a:t>, </a:t>
            </a:r>
            <a:r>
              <a:rPr lang="ru-RU" sz="1400" dirty="0" err="1" smtClean="0"/>
              <a:t>ни</a:t>
            </a:r>
            <a:r>
              <a:rPr lang="ru-RU" sz="1400" dirty="0" smtClean="0"/>
              <a:t> квалификационными характеристиками. Специалист по охране труда выполняет функцию контроля, поэтому его задача проверить, правильно ли ведут личную карточку СИЗ (</a:t>
            </a:r>
            <a:r>
              <a:rPr lang="ru-RU" sz="1400" dirty="0" smtClean="0">
                <a:hlinkClick r:id="rId3"/>
              </a:rPr>
              <a:t>п. 7.23</a:t>
            </a:r>
            <a:r>
              <a:rPr lang="ru-RU" sz="1400" dirty="0" smtClean="0"/>
              <a:t> приложения к постановлению Минтруда от 08.02.2000 № 14; </a:t>
            </a:r>
            <a:r>
              <a:rPr lang="ru-RU" sz="1400" dirty="0" err="1" smtClean="0">
                <a:hlinkClick r:id="rId4"/>
              </a:rPr>
              <a:t>профстандарт</a:t>
            </a:r>
            <a:r>
              <a:rPr lang="ru-RU" sz="1400" dirty="0" smtClean="0"/>
              <a:t>, утв. приказом Минтруда от 04.08.2014 № 524н).</a:t>
            </a:r>
          </a:p>
          <a:p>
            <a:endParaRPr lang="ru-RU" sz="1400" dirty="0" smtClean="0"/>
          </a:p>
          <a:p>
            <a:r>
              <a:rPr lang="ru-RU" sz="1400" dirty="0" smtClean="0"/>
              <a:t>Чтобы помочь работникам, ответственным за ведение карточки, и сократить количество их ошибок, специалист по охране труда может сам заполнить часть ее лицевой стороны — графу «Предусмотрена выдача, наименование типовых норм» и таблицу с конкретными наименованиями средств защиты. Ее заполняют на основании локального акта организации о нормах выдачи СИЗ, разработанного в соответствии с Типовыми нормами бесплатной выдачи средств защиты. Если заполнить графу заранее, остальные блоки карточки будет удобно проверять, сравнивая то, что нужно, с тем, что реально выдают работнику. Посмотрите </a:t>
            </a:r>
            <a:r>
              <a:rPr lang="ru-RU" sz="1400" dirty="0" smtClean="0">
                <a:hlinkClick r:id="rId2"/>
              </a:rPr>
              <a:t>образец</a:t>
            </a:r>
            <a:r>
              <a:rPr lang="ru-RU" sz="1400" dirty="0" smtClean="0"/>
              <a:t> личной карточки СИЗ.</a:t>
            </a:r>
          </a:p>
          <a:p>
            <a:endParaRPr lang="ru-RU" sz="1400" dirty="0" smtClean="0"/>
          </a:p>
          <a:p>
            <a:endParaRPr lang="ru-RU" sz="1400" dirty="0" smtClean="0"/>
          </a:p>
          <a:p>
            <a:endParaRPr lang="en-US" sz="1400"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576064"/>
          </a:xfrm>
          <a:noFill/>
        </p:spPr>
        <p:txBody>
          <a:bodyPr>
            <a:normAutofit fontScale="90000"/>
          </a:bodyPr>
          <a:lstStyle/>
          <a:p>
            <a:r>
              <a:rPr lang="ru-RU" sz="2400" b="1" dirty="0" smtClean="0">
                <a:solidFill>
                  <a:srgbClr val="007B8F"/>
                </a:solidFill>
                <a:latin typeface="Arial" pitchFamily="34" charset="0"/>
                <a:cs typeface="Arial" pitchFamily="34" charset="0"/>
              </a:rPr>
              <a:t>Личная карточка СИЗ</a:t>
            </a:r>
            <a:br>
              <a:rPr lang="ru-RU" sz="2400" b="1" dirty="0" smtClean="0">
                <a:solidFill>
                  <a:srgbClr val="007B8F"/>
                </a:solidFill>
                <a:latin typeface="Arial" pitchFamily="34" charset="0"/>
                <a:cs typeface="Arial" pitchFamily="34" charset="0"/>
              </a:rPr>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12</a:t>
            </a:fld>
            <a:endParaRPr lang="ru-RU"/>
          </a:p>
        </p:txBody>
      </p:sp>
      <p:pic>
        <p:nvPicPr>
          <p:cNvPr id="3074" name="Picture 2"/>
          <p:cNvPicPr>
            <a:picLocks noChangeAspect="1" noChangeArrowheads="1"/>
          </p:cNvPicPr>
          <p:nvPr/>
        </p:nvPicPr>
        <p:blipFill>
          <a:blip r:embed="rId2" cstate="print"/>
          <a:srcRect/>
          <a:stretch>
            <a:fillRect/>
          </a:stretch>
        </p:blipFill>
        <p:spPr bwMode="auto">
          <a:xfrm>
            <a:off x="200472" y="764704"/>
            <a:ext cx="4511972" cy="511256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025008" y="764704"/>
            <a:ext cx="4627047" cy="2694037"/>
          </a:xfrm>
          <a:prstGeom prst="rect">
            <a:avLst/>
          </a:prstGeom>
          <a:noFill/>
          <a:ln w="9525">
            <a:noFill/>
            <a:miter lim="800000"/>
            <a:headEnd/>
            <a:tailEnd/>
          </a:ln>
        </p:spPr>
      </p:pic>
      <p:sp>
        <p:nvSpPr>
          <p:cNvPr id="8" name="Прямоугольник 7"/>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9" name="Picture 3" descr="C:\Users\molchanovskaya\Downloads\Fram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0"/>
            <a:ext cx="8915400" cy="980728"/>
          </a:xfrm>
          <a:noFill/>
        </p:spPr>
        <p:txBody>
          <a:bodyPr>
            <a:normAutofit fontScale="90000"/>
          </a:bodyPr>
          <a:lstStyle/>
          <a:p>
            <a:r>
              <a:rPr lang="ru-RU" sz="2400" b="1" dirty="0" smtClean="0">
                <a:solidFill>
                  <a:srgbClr val="007B8F"/>
                </a:solidFill>
                <a:latin typeface="Arial" pitchFamily="34" charset="0"/>
                <a:cs typeface="Arial" pitchFamily="34" charset="0"/>
              </a:rPr>
              <a:t/>
            </a:r>
            <a:br>
              <a:rPr lang="ru-RU" sz="2400" b="1" dirty="0" smtClean="0">
                <a:solidFill>
                  <a:srgbClr val="007B8F"/>
                </a:solidFill>
                <a:latin typeface="Arial" pitchFamily="34" charset="0"/>
                <a:cs typeface="Arial" pitchFamily="34" charset="0"/>
              </a:rPr>
            </a:br>
            <a:r>
              <a:rPr lang="ru-RU" sz="2400" b="1" dirty="0" smtClean="0">
                <a:solidFill>
                  <a:srgbClr val="007B8F"/>
                </a:solidFill>
                <a:latin typeface="Arial" pitchFamily="34" charset="0"/>
                <a:cs typeface="Arial" pitchFamily="34" charset="0"/>
              </a:rPr>
              <a:t>На что обратить внимание в карточке СИЗ</a:t>
            </a:r>
            <a:br>
              <a:rPr lang="ru-RU" sz="2400" b="1" dirty="0" smtClean="0">
                <a:solidFill>
                  <a:srgbClr val="007B8F"/>
                </a:solidFill>
                <a:latin typeface="Arial" pitchFamily="34" charset="0"/>
                <a:cs typeface="Arial" pitchFamily="34" charset="0"/>
              </a:rPr>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13</a:t>
            </a:fld>
            <a:endParaRPr lang="ru-RU"/>
          </a:p>
        </p:txBody>
      </p:sp>
      <p:sp>
        <p:nvSpPr>
          <p:cNvPr id="6" name="Прямоугольник 5"/>
          <p:cNvSpPr/>
          <p:nvPr/>
        </p:nvSpPr>
        <p:spPr>
          <a:xfrm>
            <a:off x="272480" y="548680"/>
            <a:ext cx="9433047" cy="6093976"/>
          </a:xfrm>
          <a:prstGeom prst="rect">
            <a:avLst/>
          </a:prstGeom>
        </p:spPr>
        <p:txBody>
          <a:bodyPr wrap="square">
            <a:spAutoFit/>
          </a:bodyPr>
          <a:lstStyle/>
          <a:p>
            <a:r>
              <a:rPr lang="ru-RU" sz="1200" b="1" dirty="0" smtClean="0"/>
              <a:t>Наименования СИЗ, которые выдали работнику. </a:t>
            </a:r>
          </a:p>
          <a:p>
            <a:r>
              <a:rPr lang="ru-RU" sz="1200" dirty="0" smtClean="0"/>
              <a:t>Работнику должны выдавать все СИЗ, которые предусмотрены в Типовых нормах, уменьшать их количество нельзя. Проверьте, соответствует ли графа и таблица «Предусмотрена выдача» лицевой стороны карточки нормам, утвержденным в организации локальным актом. И все ли предусмотренные средства защиты выдали фактически. Фактическую выдачу подтверждает оборотная сторона карточки, где работник расписывается за каждое наименование СИЗ.</a:t>
            </a:r>
          </a:p>
          <a:p>
            <a:endParaRPr lang="ru-RU" sz="1200" b="1" dirty="0" smtClean="0"/>
          </a:p>
          <a:p>
            <a:r>
              <a:rPr lang="ru-RU" sz="1200" b="1" dirty="0" smtClean="0"/>
              <a:t>Сертификат СИЗ.</a:t>
            </a:r>
            <a:r>
              <a:rPr lang="ru-RU" sz="1200" dirty="0" smtClean="0"/>
              <a:t> </a:t>
            </a:r>
          </a:p>
          <a:p>
            <a:r>
              <a:rPr lang="ru-RU" sz="1200" dirty="0" smtClean="0"/>
              <a:t>На средства защиты должен быть действующий сертификат, его номер указывают в карточке. Проверьте, заполнил ли ответственный соответствующую графу на оборотной стороне карточки и действует ли сертификат. Сделать это можно на официальном сайте </a:t>
            </a:r>
            <a:r>
              <a:rPr lang="ru-RU" sz="1200" dirty="0" err="1" smtClean="0"/>
              <a:t>Росаккредитации</a:t>
            </a:r>
            <a:r>
              <a:rPr lang="ru-RU" sz="1200" dirty="0" smtClean="0"/>
              <a:t> в Едином реестре сертификатов соответствия. Для этого введите на сайте номер сертификата, дату выдачи, срок действия и тип продукции.</a:t>
            </a:r>
          </a:p>
          <a:p>
            <a:endParaRPr lang="ru-RU" sz="1200" b="1" dirty="0" smtClean="0"/>
          </a:p>
          <a:p>
            <a:r>
              <a:rPr lang="ru-RU" sz="1200" b="1" dirty="0" smtClean="0"/>
              <a:t>Сроки носки СИЗ. </a:t>
            </a:r>
          </a:p>
          <a:p>
            <a:r>
              <a:rPr lang="ru-RU" sz="1200" dirty="0" smtClean="0"/>
              <a:t>Средства защиты выдают на определенный срок, он указан в графе «количество на год». Проверьте, не носит ли работник СИЗ больше положенного периода. Для этого сравните данные на оборотной и лицевой стороне карточки.</a:t>
            </a:r>
          </a:p>
          <a:p>
            <a:r>
              <a:rPr lang="ru-RU" sz="1200" dirty="0" smtClean="0"/>
              <a:t>В типовых нормах, кроме конкретной нормы выдачи на год в штуках, парах или комплектах, могут указать еще три варианта: до износа, дежурные и по поясам.</a:t>
            </a:r>
          </a:p>
          <a:p>
            <a:r>
              <a:rPr lang="ru-RU" sz="1200" dirty="0" smtClean="0"/>
              <a:t>Средства </a:t>
            </a:r>
            <a:r>
              <a:rPr lang="ru-RU" sz="1200" dirty="0" smtClean="0"/>
              <a:t>защиты, которые выдают в зависимости от температурного пояса, вносят в карточку СИЗ с пометкой «зимой дополнительно». Их работник получает, когда наступает зимний период, и сдает на хранение, когда он заканчивается. При этом хранение входит в срок носки СИЗ.</a:t>
            </a:r>
          </a:p>
          <a:p>
            <a:r>
              <a:rPr lang="ru-RU" sz="1200" dirty="0" smtClean="0"/>
              <a:t>Дежурные </a:t>
            </a:r>
            <a:r>
              <a:rPr lang="ru-RU" sz="1200" dirty="0" smtClean="0"/>
              <a:t>средства защиты в личную карточку не заносят. Их выдают для общего пользования и закрепляют за рабочими местами, а не за конкретным работником. Сроки носки дежурных СИЗ устанавливает администрация предприятия по согласованию с профсоюзом. Они зависят от характера работы и условий труда. При этом сроки носки дежурных средств защиты не должны быть короче по сравнению со сроками носки таких же видов СИЗ, выдаваемых индивидуально по Типовым нормам.</a:t>
            </a:r>
          </a:p>
          <a:p>
            <a:r>
              <a:rPr lang="ru-RU" sz="1200" dirty="0" smtClean="0"/>
              <a:t>СИЗ </a:t>
            </a:r>
            <a:r>
              <a:rPr lang="ru-RU" sz="1200" dirty="0" smtClean="0"/>
              <a:t>до износа вносят в карточку. При этом в ней не указывают «до износа», а ставят конкретный срок носки: например, год — определяют с помощью инструкции от производителя. По окончании этого года комиссия по охране труда или ответственный работник определяют процент износа и возможность дальнейшего применения. Чтобы это определить, средства защиты осматривают и ощупывают, а также сравнивают с эталоном — таким же новым СИЗ.</a:t>
            </a:r>
          </a:p>
          <a:p>
            <a:endParaRPr lang="ru-RU" sz="1400" dirty="0" smtClean="0"/>
          </a:p>
          <a:p>
            <a:endParaRPr lang="ru-RU" sz="1400" dirty="0" smtClean="0"/>
          </a:p>
          <a:p>
            <a:endParaRPr lang="en-US" sz="1400"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0"/>
            <a:ext cx="8915400" cy="980728"/>
          </a:xfrm>
          <a:noFill/>
        </p:spPr>
        <p:txBody>
          <a:bodyPr>
            <a:normAutofit fontScale="90000"/>
          </a:bodyPr>
          <a:lstStyle/>
          <a:p>
            <a:r>
              <a:rPr lang="ru-RU" sz="2400" b="1" dirty="0" smtClean="0">
                <a:solidFill>
                  <a:srgbClr val="007B8F"/>
                </a:solidFill>
                <a:latin typeface="Arial" pitchFamily="34" charset="0"/>
                <a:cs typeface="Arial" pitchFamily="34" charset="0"/>
              </a:rPr>
              <a:t/>
            </a:r>
            <a:br>
              <a:rPr lang="ru-RU" sz="2400" b="1" dirty="0" smtClean="0">
                <a:solidFill>
                  <a:srgbClr val="007B8F"/>
                </a:solidFill>
                <a:latin typeface="Arial" pitchFamily="34" charset="0"/>
                <a:cs typeface="Arial" pitchFamily="34" charset="0"/>
              </a:rPr>
            </a:br>
            <a:r>
              <a:rPr lang="ru-RU" sz="2400" b="1" dirty="0" smtClean="0">
                <a:solidFill>
                  <a:srgbClr val="007B8F"/>
                </a:solidFill>
                <a:latin typeface="Arial" pitchFamily="34" charset="0"/>
                <a:cs typeface="Arial" pitchFamily="34" charset="0"/>
              </a:rPr>
              <a:t/>
            </a:r>
            <a:br>
              <a:rPr lang="ru-RU" sz="2400" b="1" dirty="0" smtClean="0">
                <a:solidFill>
                  <a:srgbClr val="007B8F"/>
                </a:solidFill>
                <a:latin typeface="Arial" pitchFamily="34" charset="0"/>
                <a:cs typeface="Arial" pitchFamily="34" charset="0"/>
              </a:rPr>
            </a:br>
            <a:r>
              <a:rPr lang="ru-RU" sz="2400" b="1" dirty="0" smtClean="0">
                <a:solidFill>
                  <a:srgbClr val="007B8F"/>
                </a:solidFill>
                <a:latin typeface="Arial" pitchFamily="34" charset="0"/>
                <a:cs typeface="Arial" pitchFamily="34" charset="0"/>
              </a:rPr>
              <a:t>На что обратить внимание в карточке СИЗ</a:t>
            </a:r>
            <a:br>
              <a:rPr lang="ru-RU" sz="2400" b="1" dirty="0" smtClean="0">
                <a:solidFill>
                  <a:srgbClr val="007B8F"/>
                </a:solidFill>
                <a:latin typeface="Arial" pitchFamily="34" charset="0"/>
                <a:cs typeface="Arial" pitchFamily="34" charset="0"/>
              </a:rPr>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14</a:t>
            </a:fld>
            <a:endParaRPr lang="ru-RU"/>
          </a:p>
        </p:txBody>
      </p:sp>
      <p:sp>
        <p:nvSpPr>
          <p:cNvPr id="6" name="Прямоугольник 5"/>
          <p:cNvSpPr/>
          <p:nvPr/>
        </p:nvSpPr>
        <p:spPr>
          <a:xfrm>
            <a:off x="389493" y="692696"/>
            <a:ext cx="9127014" cy="5693866"/>
          </a:xfrm>
          <a:prstGeom prst="rect">
            <a:avLst/>
          </a:prstGeom>
        </p:spPr>
        <p:txBody>
          <a:bodyPr wrap="square">
            <a:spAutoFit/>
          </a:bodyPr>
          <a:lstStyle/>
          <a:p>
            <a:endParaRPr lang="ru-RU" sz="1400" b="1" dirty="0" smtClean="0"/>
          </a:p>
          <a:p>
            <a:r>
              <a:rPr lang="ru-RU" sz="1400" b="1" dirty="0" smtClean="0"/>
              <a:t>Графа «Возврат». </a:t>
            </a:r>
          </a:p>
          <a:p>
            <a:endParaRPr lang="ru-RU" sz="1400" b="1" dirty="0" smtClean="0"/>
          </a:p>
          <a:p>
            <a:r>
              <a:rPr lang="ru-RU" sz="1400" dirty="0" smtClean="0"/>
              <a:t>Блок карточки «возвращено» заполняется после того, как работник сдал СИЗ. Работник должен возвращать средства защиты работодателю, так как это собственность организации. Возврат предусмотрен в трех случаях: по окончании сроков носки, при переводе на другую работу и при увольнении.</a:t>
            </a:r>
          </a:p>
          <a:p>
            <a:endParaRPr lang="ru-RU" sz="1400" dirty="0" smtClean="0"/>
          </a:p>
          <a:p>
            <a:r>
              <a:rPr lang="ru-RU" sz="1400" dirty="0" smtClean="0"/>
              <a:t>Когда работник возвращает СИЗ с истекшим сроком носки, комиссия по охране труда или инвентаризационная комиссия определяет процент износа. Если СИЗ потеряли свои защитные свойства, их списывают на основании акта. Если нет, то комиссия может принять решение о повторной выдаче СИЗ.</a:t>
            </a:r>
          </a:p>
          <a:p>
            <a:endParaRPr lang="ru-RU" sz="1400" dirty="0" smtClean="0"/>
          </a:p>
          <a:p>
            <a:r>
              <a:rPr lang="ru-RU" sz="1400" dirty="0" smtClean="0"/>
              <a:t>Если работник не вернул средства защиты, работодатель может требовать возмещение их стоимости, но может и отказаться от взыскания. При этом, если фактически средства защиты работник не вернул, блок карточки о возврате заполнять не нужно.</a:t>
            </a:r>
          </a:p>
          <a:p>
            <a:endParaRPr lang="ru-RU" sz="1400" b="1" dirty="0" smtClean="0"/>
          </a:p>
          <a:p>
            <a:r>
              <a:rPr lang="ru-RU" sz="1400" b="1" dirty="0" smtClean="0"/>
              <a:t>Можно ли вести личную карточку СИЗ в электронном виде?</a:t>
            </a:r>
            <a:endParaRPr lang="ru-RU" sz="1400" dirty="0" smtClean="0"/>
          </a:p>
          <a:p>
            <a:r>
              <a:rPr lang="ru-RU" sz="1400" dirty="0" smtClean="0"/>
              <a:t>Да, можно. Карточки можно вести как в бумажном, так и в электронном виде (</a:t>
            </a:r>
            <a:r>
              <a:rPr lang="ru-RU" sz="1400" dirty="0" smtClean="0">
                <a:hlinkClick r:id="rId2"/>
              </a:rPr>
              <a:t>п. 13</a:t>
            </a:r>
            <a:r>
              <a:rPr lang="ru-RU" sz="1400" dirty="0" smtClean="0"/>
              <a:t> Правил, утв. приказом </a:t>
            </a:r>
            <a:r>
              <a:rPr lang="ru-RU" sz="1400" dirty="0" err="1" smtClean="0"/>
              <a:t>Минздравсоцразвития</a:t>
            </a:r>
            <a:r>
              <a:rPr lang="ru-RU" sz="1400" dirty="0" smtClean="0"/>
              <a:t> от 01.06.2009 № 290н). Электронную карточку ведут по утвержденной форме, вместо личной подписи работника в ней указывают номер и дату бухгалтерского документа, в котором работник расписался, когда получил СИЗ. В большой организации экономически выгоднее и физически удобнее вести карточку в электронном виде.</a:t>
            </a:r>
          </a:p>
          <a:p>
            <a:endParaRPr lang="ru-RU" sz="1400" dirty="0" smtClean="0"/>
          </a:p>
          <a:p>
            <a:endParaRPr lang="ru-RU" sz="1400" dirty="0" smtClean="0"/>
          </a:p>
          <a:p>
            <a:endParaRPr lang="ru-RU" sz="1400" dirty="0" smtClean="0"/>
          </a:p>
          <a:p>
            <a:endParaRPr lang="en-US" sz="1400"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504056"/>
          </a:xfrm>
          <a:noFill/>
        </p:spPr>
        <p:txBody>
          <a:bodyPr>
            <a:normAutofit fontScale="90000"/>
          </a:bodyPr>
          <a:lstStyle/>
          <a:p>
            <a:r>
              <a:rPr lang="ru-RU" sz="2400" b="1" dirty="0" smtClean="0">
                <a:solidFill>
                  <a:srgbClr val="007B8F"/>
                </a:solidFill>
                <a:latin typeface="Arial" pitchFamily="34" charset="0"/>
                <a:cs typeface="Arial" pitchFamily="34" charset="0"/>
              </a:rPr>
              <a:t>Как и где хранить СИЗ</a:t>
            </a:r>
            <a:br>
              <a:rPr lang="ru-RU" sz="2400" b="1" dirty="0" smtClean="0">
                <a:solidFill>
                  <a:srgbClr val="007B8F"/>
                </a:solidFill>
                <a:latin typeface="Arial" pitchFamily="34" charset="0"/>
                <a:cs typeface="Arial" pitchFamily="34" charset="0"/>
              </a:rPr>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15</a:t>
            </a:fld>
            <a:endParaRPr lang="ru-RU"/>
          </a:p>
        </p:txBody>
      </p:sp>
      <p:sp>
        <p:nvSpPr>
          <p:cNvPr id="6" name="Прямоугольник 5"/>
          <p:cNvSpPr/>
          <p:nvPr/>
        </p:nvSpPr>
        <p:spPr>
          <a:xfrm>
            <a:off x="389493" y="548680"/>
            <a:ext cx="9127014" cy="4832092"/>
          </a:xfrm>
          <a:prstGeom prst="rect">
            <a:avLst/>
          </a:prstGeom>
        </p:spPr>
        <p:txBody>
          <a:bodyPr wrap="square">
            <a:spAutoFit/>
          </a:bodyPr>
          <a:lstStyle/>
          <a:p>
            <a:r>
              <a:rPr lang="ru-RU" sz="1400" dirty="0" smtClean="0"/>
              <a:t>Сотрудников ответственных за хранение средств индивидуальной защиты на предприятии определяет работодатель. Для этого он должен издать приказ.</a:t>
            </a:r>
          </a:p>
          <a:p>
            <a:endParaRPr lang="ru-RU" sz="1400" dirty="0" smtClean="0"/>
          </a:p>
          <a:p>
            <a:r>
              <a:rPr lang="ru-RU" sz="1400" dirty="0" smtClean="0"/>
              <a:t>Хранить СИЗ на предприятии нужно в специально оборудованных помещениях — гардеробных. Требования к таким помещениям есть в нормативных актах (</a:t>
            </a:r>
            <a:r>
              <a:rPr lang="ru-RU" sz="1400" dirty="0" err="1" smtClean="0"/>
              <a:t>СНиП</a:t>
            </a:r>
            <a:r>
              <a:rPr lang="ru-RU" sz="1400" dirty="0" smtClean="0"/>
              <a:t> 2.09.04–87, утв. </a:t>
            </a:r>
            <a:r>
              <a:rPr lang="ru-RU" sz="1400" dirty="0" smtClean="0">
                <a:hlinkClick r:id="rId2"/>
              </a:rPr>
              <a:t>постановлением Госстроя СССР от 30.12.1987 № 313</a:t>
            </a:r>
            <a:r>
              <a:rPr lang="ru-RU" sz="1400" dirty="0" smtClean="0"/>
              <a:t>). </a:t>
            </a:r>
          </a:p>
          <a:p>
            <a:endParaRPr lang="ru-RU" sz="1400" dirty="0" smtClean="0"/>
          </a:p>
          <a:p>
            <a:r>
              <a:rPr lang="ru-RU" sz="1400" dirty="0" smtClean="0"/>
              <a:t>В нем указано, что спецодежда сотрудника компании должна находиться в отдельном шкафу. Хранить в нем одновременно и специальную одежду и личные вещи запрещено.</a:t>
            </a:r>
          </a:p>
          <a:p>
            <a:endParaRPr lang="ru-RU" sz="1400" dirty="0" smtClean="0"/>
          </a:p>
          <a:p>
            <a:r>
              <a:rPr lang="ru-RU" sz="1400" dirty="0" smtClean="0"/>
              <a:t>Если средства защиты по не зависящим от работника причинам теряют свои свойства или пропадают, работодатель обязан выдать ему другие исправные СИЗ.</a:t>
            </a:r>
          </a:p>
          <a:p>
            <a:endParaRPr lang="ru-RU" sz="1400" b="1" dirty="0" smtClean="0"/>
          </a:p>
          <a:p>
            <a:r>
              <a:rPr lang="ru-RU" sz="1400" b="1" dirty="0" smtClean="0">
                <a:solidFill>
                  <a:srgbClr val="FF0000"/>
                </a:solidFill>
              </a:rPr>
              <a:t>Важно. Работник не имеет права выносить СИЗ после рабочего дня за территорию работодателя.</a:t>
            </a:r>
          </a:p>
          <a:p>
            <a:endParaRPr lang="ru-RU" sz="1400" dirty="0" smtClean="0"/>
          </a:p>
          <a:p>
            <a:r>
              <a:rPr lang="ru-RU" sz="1400" dirty="0" smtClean="0"/>
              <a:t>Для хранения и выдачи средств защиты, которые нужны в экстренных ситуациях, в законе предусмотрены отдельные требования. </a:t>
            </a:r>
          </a:p>
          <a:p>
            <a:r>
              <a:rPr lang="ru-RU" sz="1400" dirty="0" smtClean="0"/>
              <a:t>Аварийные СИЗ органов дыхания (далее — СИЗОД) сотрудники используют в чрезвычайной ситуации, чтобы эвакуироваться из зоны с непригодной для дыхания средой. В этот момент подрегулировать маску под свой размер работник может не успеть, например из-за паники. Поэтому во многих отраслевых документах указано, как такие СИЗОД правильно хранить.</a:t>
            </a:r>
          </a:p>
          <a:p>
            <a:pPr indent="-255905">
              <a:buNone/>
            </a:pPr>
            <a:r>
              <a:rPr lang="en-US" sz="1400" dirty="0" smtClean="0"/>
              <a:t>​</a:t>
            </a:r>
            <a:endParaRPr lang="en-US" sz="1400"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76672"/>
            <a:ext cx="8915400" cy="216024"/>
          </a:xfrm>
          <a:noFill/>
        </p:spPr>
        <p:txBody>
          <a:bodyPr>
            <a:normAutofit fontScale="90000"/>
          </a:bodyPr>
          <a:lstStyle/>
          <a:p>
            <a:r>
              <a:rPr lang="ru-RU" sz="2000" b="1" dirty="0" smtClean="0"/>
              <a:t/>
            </a:r>
            <a:br>
              <a:rPr lang="ru-RU" sz="2000" b="1" dirty="0" smtClean="0"/>
            </a:br>
            <a:r>
              <a:rPr lang="ru-RU" sz="2400" b="1" dirty="0" smtClean="0">
                <a:solidFill>
                  <a:srgbClr val="007B8F"/>
                </a:solidFill>
                <a:latin typeface="Arial" pitchFamily="34" charset="0"/>
                <a:cs typeface="Arial" pitchFamily="34" charset="0"/>
              </a:rPr>
              <a:t> Как определить, что СИЗ обеспечивает равноценную защиту</a:t>
            </a:r>
            <a:r>
              <a:rPr lang="ru-RU" sz="2000" b="1" dirty="0" smtClean="0"/>
              <a:t> </a:t>
            </a:r>
            <a:r>
              <a:rPr lang="ru-RU" sz="2400" b="1" dirty="0" smtClean="0">
                <a:solidFill>
                  <a:srgbClr val="007B8F"/>
                </a:solidFill>
                <a:latin typeface="Arial" pitchFamily="34" charset="0"/>
                <a:cs typeface="Arial" pitchFamily="34" charset="0"/>
              </a:rPr>
              <a:t/>
            </a:r>
            <a:br>
              <a:rPr lang="ru-RU" sz="2400" b="1" dirty="0" smtClean="0">
                <a:solidFill>
                  <a:srgbClr val="007B8F"/>
                </a:solidFill>
                <a:latin typeface="Arial" pitchFamily="34" charset="0"/>
                <a:cs typeface="Arial" pitchFamily="34" charset="0"/>
              </a:rPr>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16</a:t>
            </a:fld>
            <a:endParaRPr lang="ru-RU"/>
          </a:p>
        </p:txBody>
      </p:sp>
      <p:sp>
        <p:nvSpPr>
          <p:cNvPr id="6" name="Прямоугольник 5"/>
          <p:cNvSpPr/>
          <p:nvPr/>
        </p:nvSpPr>
        <p:spPr>
          <a:xfrm>
            <a:off x="389493" y="620688"/>
            <a:ext cx="9127014" cy="4216539"/>
          </a:xfrm>
          <a:prstGeom prst="rect">
            <a:avLst/>
          </a:prstGeom>
        </p:spPr>
        <p:txBody>
          <a:bodyPr wrap="square">
            <a:spAutoFit/>
          </a:bodyPr>
          <a:lstStyle/>
          <a:p>
            <a:r>
              <a:rPr lang="ru-RU" sz="1400" dirty="0" smtClean="0"/>
              <a:t>Доказать, что защита аналогичных СИЗ не меньше, а равна требуемой, поможет Технический регламент «О безопасности СИЗ» (</a:t>
            </a:r>
            <a:r>
              <a:rPr lang="ru-RU" sz="1400" dirty="0" smtClean="0">
                <a:hlinkClick r:id="rId2"/>
              </a:rPr>
              <a:t>ТР ТС 019/2011</a:t>
            </a:r>
            <a:r>
              <a:rPr lang="ru-RU" sz="1400" dirty="0" smtClean="0"/>
              <a:t>), декларация или сертификат соответствия, паспорт на изделие, а также условия, в которых используют средства защиты.</a:t>
            </a:r>
          </a:p>
          <a:p>
            <a:endParaRPr lang="ru-RU" sz="1400" dirty="0" smtClean="0"/>
          </a:p>
          <a:p>
            <a:r>
              <a:rPr lang="ru-RU" sz="1400" dirty="0" smtClean="0"/>
              <a:t>Работодатель создает комиссию, которая будет принимать решение, возможна ли замена. В нее включите нечетное количество членов: специалиста по охране труда, уполномоченного от представительного органа работников по охране труда, а также других ведущих специалистов, председателем комиссии назначьте одного из технических руководителей предприятия.</a:t>
            </a:r>
          </a:p>
          <a:p>
            <a:endParaRPr lang="ru-RU" sz="1400" dirty="0" smtClean="0"/>
          </a:p>
          <a:p>
            <a:r>
              <a:rPr lang="ru-RU" sz="1400" dirty="0" smtClean="0"/>
              <a:t>Комиссия в ходе работы анализирует документы, характер проведения работ и возможные производственные риски. Далее члены комиссии делают обоснованный вывод и оформляют свое решение локальными документами. В этом случае специалист по охране труда курирует вопрос замены СИЗ и подготавливает необходимые проекты локальных документов.</a:t>
            </a:r>
          </a:p>
          <a:p>
            <a:endParaRPr lang="ru-RU" sz="1400" dirty="0" smtClean="0"/>
          </a:p>
          <a:p>
            <a:endParaRPr lang="ru-RU" sz="2200" b="1" dirty="0" smtClean="0">
              <a:solidFill>
                <a:srgbClr val="007B8F"/>
              </a:solidFill>
              <a:latin typeface="Arial" pitchFamily="34" charset="0"/>
              <a:ea typeface="+mj-ea"/>
              <a:cs typeface="Arial" pitchFamily="34" charset="0"/>
            </a:endParaRPr>
          </a:p>
          <a:p>
            <a:endParaRPr lang="ru-RU" sz="2200" b="1" dirty="0" smtClean="0">
              <a:solidFill>
                <a:srgbClr val="007B8F"/>
              </a:solidFill>
              <a:latin typeface="Arial" pitchFamily="34" charset="0"/>
              <a:ea typeface="+mj-ea"/>
              <a:cs typeface="Arial" pitchFamily="34" charset="0"/>
            </a:endParaRPr>
          </a:p>
          <a:p>
            <a:endParaRPr lang="ru-RU" sz="1400" dirty="0" smtClean="0"/>
          </a:p>
          <a:p>
            <a:endParaRPr lang="en-US" sz="1400"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76672"/>
            <a:ext cx="8915400" cy="216024"/>
          </a:xfrm>
          <a:noFill/>
        </p:spPr>
        <p:txBody>
          <a:bodyPr>
            <a:normAutofit fontScale="90000"/>
          </a:bodyPr>
          <a:lstStyle/>
          <a:p>
            <a:r>
              <a:rPr lang="ru-RU" sz="2000" b="1" dirty="0" smtClean="0"/>
              <a:t/>
            </a:r>
            <a:br>
              <a:rPr lang="ru-RU" sz="2000" b="1" dirty="0" smtClean="0"/>
            </a:br>
            <a:r>
              <a:rPr lang="ru-RU" sz="2400" b="1" dirty="0" smtClean="0">
                <a:solidFill>
                  <a:srgbClr val="007B8F"/>
                </a:solidFill>
                <a:latin typeface="Arial" pitchFamily="34" charset="0"/>
                <a:cs typeface="Arial" pitchFamily="34" charset="0"/>
              </a:rPr>
              <a:t> Как оформить замену на аналогичные средства защиты </a:t>
            </a:r>
            <a:br>
              <a:rPr lang="ru-RU" sz="2400" b="1" dirty="0" smtClean="0">
                <a:solidFill>
                  <a:srgbClr val="007B8F"/>
                </a:solidFill>
                <a:latin typeface="Arial" pitchFamily="34" charset="0"/>
                <a:cs typeface="Arial" pitchFamily="34" charset="0"/>
              </a:rPr>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17</a:t>
            </a:fld>
            <a:endParaRPr lang="ru-RU"/>
          </a:p>
        </p:txBody>
      </p:sp>
      <p:sp>
        <p:nvSpPr>
          <p:cNvPr id="6" name="Прямоугольник 5"/>
          <p:cNvSpPr/>
          <p:nvPr/>
        </p:nvSpPr>
        <p:spPr>
          <a:xfrm>
            <a:off x="389493" y="620688"/>
            <a:ext cx="9127014" cy="6370975"/>
          </a:xfrm>
          <a:prstGeom prst="rect">
            <a:avLst/>
          </a:prstGeom>
        </p:spPr>
        <p:txBody>
          <a:bodyPr wrap="square">
            <a:spAutoFit/>
          </a:bodyPr>
          <a:lstStyle/>
          <a:p>
            <a:r>
              <a:rPr lang="ru-RU" sz="1400" dirty="0" smtClean="0"/>
              <a:t>Инициатором замены СИЗ на аналогичный может выступить:</a:t>
            </a:r>
          </a:p>
          <a:p>
            <a:pPr>
              <a:buFont typeface="Arial" pitchFamily="34" charset="0"/>
              <a:buChar char="•"/>
            </a:pPr>
            <a:r>
              <a:rPr lang="ru-RU" sz="1400" dirty="0" smtClean="0"/>
              <a:t> профсоюз;</a:t>
            </a:r>
          </a:p>
          <a:p>
            <a:pPr>
              <a:buFont typeface="Arial" pitchFamily="34" charset="0"/>
              <a:buChar char="•"/>
            </a:pPr>
            <a:r>
              <a:rPr lang="ru-RU" sz="1400" dirty="0" smtClean="0"/>
              <a:t> специалист по охране труда;</a:t>
            </a:r>
          </a:p>
          <a:p>
            <a:pPr>
              <a:buFont typeface="Arial" pitchFamily="34" charset="0"/>
              <a:buChar char="•"/>
            </a:pPr>
            <a:r>
              <a:rPr lang="ru-RU" sz="1400" dirty="0" smtClean="0"/>
              <a:t> руководитель подразделения.</a:t>
            </a:r>
          </a:p>
          <a:p>
            <a:endParaRPr lang="ru-RU" sz="1400" dirty="0" smtClean="0"/>
          </a:p>
          <a:p>
            <a:r>
              <a:rPr lang="ru-RU" sz="1400" dirty="0" smtClean="0"/>
              <a:t>Инициатор письменно обращается к работодателю со своей просьбой. Руководитель организации издает приказ о создании комиссии, которая определит, возможно ли заменить конкретные виды СИЗ на аналогичные. Результат своей работы комиссия оформляет протоколом.</a:t>
            </a:r>
          </a:p>
          <a:p>
            <a:endParaRPr lang="ru-RU" sz="1400" dirty="0" smtClean="0"/>
          </a:p>
          <a:p>
            <a:r>
              <a:rPr lang="ru-RU" sz="1400" dirty="0" smtClean="0"/>
              <a:t>Если заключение комиссии будет положительным, специалист по охране труда готовит проект приказа, коллективного договора или положения о выдаче СИЗ. Эти документы он передает в профсоюз. </a:t>
            </a:r>
          </a:p>
          <a:p>
            <a:r>
              <a:rPr lang="ru-RU" sz="1400" dirty="0" smtClean="0"/>
              <a:t>Также предоставляет письмо с указанием:</a:t>
            </a:r>
          </a:p>
          <a:p>
            <a:pPr>
              <a:buFont typeface="Arial" pitchFamily="34" charset="0"/>
              <a:buChar char="•"/>
            </a:pPr>
            <a:r>
              <a:rPr lang="ru-RU" sz="1400" dirty="0" smtClean="0"/>
              <a:t> причины замены;</a:t>
            </a:r>
          </a:p>
          <a:p>
            <a:pPr>
              <a:buFont typeface="Arial" pitchFamily="34" charset="0"/>
              <a:buChar char="•"/>
            </a:pPr>
            <a:r>
              <a:rPr lang="ru-RU" sz="1400" dirty="0" smtClean="0"/>
              <a:t> должности работников, у которых предполагается заменить средства защиты;</a:t>
            </a:r>
          </a:p>
          <a:p>
            <a:pPr>
              <a:buFont typeface="Arial" pitchFamily="34" charset="0"/>
              <a:buChar char="•"/>
            </a:pPr>
            <a:r>
              <a:rPr lang="ru-RU" sz="1400" dirty="0" smtClean="0"/>
              <a:t> типовые нормы, которыми предусмотрена выдача заменяемых СИЗ;</a:t>
            </a:r>
          </a:p>
          <a:p>
            <a:pPr>
              <a:buFont typeface="Arial" pitchFamily="34" charset="0"/>
              <a:buChar char="•"/>
            </a:pPr>
            <a:r>
              <a:rPr lang="ru-RU" sz="1400" dirty="0" smtClean="0"/>
              <a:t> вид СИЗ, которые планируют купить взамен.</a:t>
            </a:r>
          </a:p>
          <a:p>
            <a:endParaRPr lang="ru-RU" sz="1400" dirty="0" smtClean="0"/>
          </a:p>
          <a:p>
            <a:r>
              <a:rPr lang="ru-RU" sz="1400" dirty="0" smtClean="0"/>
              <a:t>Представители работников в течение пяти дней должны предоставить письменное мотивированное мнение (</a:t>
            </a:r>
            <a:r>
              <a:rPr lang="ru-RU" sz="1400" dirty="0" smtClean="0">
                <a:hlinkClick r:id="rId2"/>
              </a:rPr>
              <a:t>ч. 2 ст. 372</a:t>
            </a:r>
            <a:r>
              <a:rPr lang="ru-RU" sz="1400" dirty="0" smtClean="0"/>
              <a:t> ТК).</a:t>
            </a:r>
          </a:p>
          <a:p>
            <a:endParaRPr lang="ru-RU" sz="1400" dirty="0" smtClean="0"/>
          </a:p>
          <a:p>
            <a:r>
              <a:rPr lang="ru-RU" sz="1400" dirty="0" smtClean="0"/>
              <a:t>Если профсоюз согласится на замену, работодатель подписывает приказ. Изменения утверждают в коллективном договоре или отдельном положении, которое регламентирует выдачу СИЗ. Внести поправки в трудовые договоры нужно только тем работникам, у которых изменяют нормы выдачи СИЗ.</a:t>
            </a:r>
          </a:p>
          <a:p>
            <a:endParaRPr lang="ru-RU" sz="1400" dirty="0" smtClean="0"/>
          </a:p>
          <a:p>
            <a:endParaRPr lang="ru-RU" sz="2200" b="1" dirty="0" smtClean="0">
              <a:solidFill>
                <a:srgbClr val="007B8F"/>
              </a:solidFill>
              <a:latin typeface="Arial" pitchFamily="34" charset="0"/>
              <a:ea typeface="+mj-ea"/>
              <a:cs typeface="Arial" pitchFamily="34" charset="0"/>
            </a:endParaRPr>
          </a:p>
          <a:p>
            <a:endParaRPr lang="ru-RU" sz="2200" b="1" dirty="0" smtClean="0">
              <a:solidFill>
                <a:srgbClr val="007B8F"/>
              </a:solidFill>
              <a:latin typeface="Arial" pitchFamily="34" charset="0"/>
              <a:ea typeface="+mj-ea"/>
              <a:cs typeface="Arial" pitchFamily="34" charset="0"/>
            </a:endParaRPr>
          </a:p>
          <a:p>
            <a:endParaRPr lang="ru-RU" sz="1400" dirty="0" smtClean="0"/>
          </a:p>
          <a:p>
            <a:endParaRPr lang="en-US" sz="1400"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76672"/>
            <a:ext cx="8915400" cy="216024"/>
          </a:xfrm>
          <a:noFill/>
        </p:spPr>
        <p:txBody>
          <a:bodyPr>
            <a:normAutofit fontScale="90000"/>
          </a:bodyPr>
          <a:lstStyle/>
          <a:p>
            <a:r>
              <a:rPr lang="ru-RU" sz="2000" b="1" dirty="0" smtClean="0"/>
              <a:t/>
            </a:r>
            <a:br>
              <a:rPr lang="ru-RU" sz="2000" b="1" dirty="0" smtClean="0"/>
            </a:br>
            <a:r>
              <a:rPr lang="ru-RU" sz="2400" b="1" dirty="0" smtClean="0">
                <a:solidFill>
                  <a:srgbClr val="007B8F"/>
                </a:solidFill>
                <a:latin typeface="Arial" pitchFamily="34" charset="0"/>
                <a:cs typeface="Arial" pitchFamily="34" charset="0"/>
              </a:rPr>
              <a:t> Документы</a:t>
            </a:r>
            <a:br>
              <a:rPr lang="ru-RU" sz="2400" b="1" dirty="0" smtClean="0">
                <a:solidFill>
                  <a:srgbClr val="007B8F"/>
                </a:solidFill>
                <a:latin typeface="Arial" pitchFamily="34" charset="0"/>
                <a:cs typeface="Arial" pitchFamily="34" charset="0"/>
              </a:rPr>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18</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344488" y="836712"/>
            <a:ext cx="4375222" cy="519700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80992" y="836712"/>
            <a:ext cx="4432988" cy="4155926"/>
          </a:xfrm>
          <a:prstGeom prst="rect">
            <a:avLst/>
          </a:prstGeom>
          <a:noFill/>
          <a:ln w="9525">
            <a:noFill/>
            <a:miter lim="800000"/>
            <a:headEnd/>
            <a:tailEnd/>
          </a:ln>
        </p:spPr>
      </p:pic>
      <p:sp>
        <p:nvSpPr>
          <p:cNvPr id="8" name="Прямоугольник 7"/>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9" name="Picture 3" descr="C:\Users\molchanovskaya\Downloads\Fram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76672"/>
            <a:ext cx="8915400" cy="216024"/>
          </a:xfrm>
          <a:noFill/>
        </p:spPr>
        <p:txBody>
          <a:bodyPr>
            <a:normAutofit fontScale="90000"/>
          </a:bodyPr>
          <a:lstStyle/>
          <a:p>
            <a:r>
              <a:rPr lang="ru-RU" sz="2000" b="1" dirty="0" smtClean="0"/>
              <a:t/>
            </a:r>
            <a:br>
              <a:rPr lang="ru-RU" sz="2000" b="1" dirty="0" smtClean="0"/>
            </a:br>
            <a:r>
              <a:rPr lang="ru-RU" sz="2400" b="1" dirty="0" smtClean="0">
                <a:solidFill>
                  <a:srgbClr val="007B8F"/>
                </a:solidFill>
                <a:latin typeface="Arial" pitchFamily="34" charset="0"/>
                <a:cs typeface="Arial" pitchFamily="34" charset="0"/>
              </a:rPr>
              <a:t> Документы</a:t>
            </a:r>
            <a:br>
              <a:rPr lang="ru-RU" sz="2400" b="1" dirty="0" smtClean="0">
                <a:solidFill>
                  <a:srgbClr val="007B8F"/>
                </a:solidFill>
                <a:latin typeface="Arial" pitchFamily="34" charset="0"/>
                <a:cs typeface="Arial" pitchFamily="34" charset="0"/>
              </a:rPr>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19</a:t>
            </a:fld>
            <a:endParaRPr lang="ru-RU"/>
          </a:p>
        </p:txBody>
      </p:sp>
      <p:pic>
        <p:nvPicPr>
          <p:cNvPr id="2050" name="Picture 2"/>
          <p:cNvPicPr>
            <a:picLocks noChangeAspect="1" noChangeArrowheads="1"/>
          </p:cNvPicPr>
          <p:nvPr/>
        </p:nvPicPr>
        <p:blipFill>
          <a:blip r:embed="rId2" cstate="print"/>
          <a:srcRect/>
          <a:stretch>
            <a:fillRect/>
          </a:stretch>
        </p:blipFill>
        <p:spPr bwMode="auto">
          <a:xfrm>
            <a:off x="200472" y="620688"/>
            <a:ext cx="4291362" cy="547260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64968" y="620688"/>
            <a:ext cx="4677465" cy="5236815"/>
          </a:xfrm>
          <a:prstGeom prst="rect">
            <a:avLst/>
          </a:prstGeom>
          <a:noFill/>
          <a:ln w="9525">
            <a:noFill/>
            <a:miter lim="800000"/>
            <a:headEnd/>
            <a:tailEnd/>
          </a:ln>
        </p:spPr>
      </p:pic>
      <p:sp>
        <p:nvSpPr>
          <p:cNvPr id="8" name="Прямоугольник 7"/>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9" name="Picture 3" descr="C:\Users\molchanovskaya\Downloads\Fram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1008112"/>
          </a:xfrm>
          <a:noFill/>
        </p:spPr>
        <p:txBody>
          <a:bodyPr>
            <a:normAutofit/>
          </a:bodyPr>
          <a:lstStyle/>
          <a:p>
            <a:r>
              <a:rPr lang="ru-RU" sz="2400" b="1" dirty="0" smtClean="0">
                <a:solidFill>
                  <a:srgbClr val="007B8F"/>
                </a:solidFill>
                <a:latin typeface="Arial" pitchFamily="34" charset="0"/>
                <a:cs typeface="Arial" pitchFamily="34" charset="0"/>
              </a:rPr>
              <a:t>Средства защиты</a:t>
            </a: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2</a:t>
            </a:fld>
            <a:endParaRPr lang="ru-RU"/>
          </a:p>
        </p:txBody>
      </p:sp>
      <p:sp>
        <p:nvSpPr>
          <p:cNvPr id="6" name="Прямоугольник 5"/>
          <p:cNvSpPr/>
          <p:nvPr/>
        </p:nvSpPr>
        <p:spPr>
          <a:xfrm>
            <a:off x="389493" y="1628798"/>
            <a:ext cx="9127014" cy="3231654"/>
          </a:xfrm>
          <a:prstGeom prst="rect">
            <a:avLst/>
          </a:prstGeom>
        </p:spPr>
        <p:txBody>
          <a:bodyPr wrap="square">
            <a:spAutoFit/>
          </a:bodyPr>
          <a:lstStyle/>
          <a:p>
            <a:pPr indent="-255905">
              <a:buNone/>
            </a:pPr>
            <a:r>
              <a:rPr lang="ru-RU" sz="24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Работодатель обязан приобретать и выдавать сертифицированные и декларированные средства индивидуальной защиты сотрудникам, которые заняты на работах:</a:t>
            </a:r>
          </a:p>
          <a:p>
            <a:pPr indent="-255905">
              <a:buNone/>
            </a:pPr>
            <a:endParaRPr lang="ru-RU" dirty="0" smtClean="0">
              <a:latin typeface="Times New Roman" pitchFamily="18" charset="0"/>
              <a:cs typeface="Times New Roman" pitchFamily="18" charset="0"/>
            </a:endParaRPr>
          </a:p>
          <a:p>
            <a:pPr marL="285750" indent="-285750">
              <a:buNone/>
            </a:pPr>
            <a:r>
              <a:rPr lang="ru-RU" dirty="0" smtClean="0">
                <a:latin typeface="Times New Roman" pitchFamily="18" charset="0"/>
                <a:cs typeface="Times New Roman" pitchFamily="18" charset="0"/>
              </a:rPr>
              <a:t>     - с вредными или опасными условиями труда;</a:t>
            </a:r>
          </a:p>
          <a:p>
            <a:pPr marL="285750" indent="-285750">
              <a:buNone/>
            </a:pPr>
            <a:r>
              <a:rPr lang="ru-RU" dirty="0" smtClean="0">
                <a:latin typeface="Times New Roman" pitchFamily="18" charset="0"/>
                <a:cs typeface="Times New Roman" pitchFamily="18" charset="0"/>
              </a:rPr>
              <a:t>     - в особых температурных условиях;</a:t>
            </a:r>
          </a:p>
          <a:p>
            <a:pPr marL="285750" indent="-285750">
              <a:buNone/>
            </a:pPr>
            <a:r>
              <a:rPr lang="ru-RU" dirty="0" smtClean="0">
                <a:latin typeface="Times New Roman" pitchFamily="18" charset="0"/>
                <a:cs typeface="Times New Roman" pitchFamily="18" charset="0"/>
              </a:rPr>
              <a:t>     - связанных с загрязнением.</a:t>
            </a:r>
          </a:p>
          <a:p>
            <a:pPr marL="285750" indent="-285750">
              <a:buNone/>
            </a:pPr>
            <a:endParaRPr lang="ru-RU" dirty="0" smtClean="0">
              <a:latin typeface="Times New Roman" pitchFamily="18" charset="0"/>
              <a:cs typeface="Times New Roman" pitchFamily="18" charset="0"/>
            </a:endParaRPr>
          </a:p>
          <a:p>
            <a:pPr marL="285750" indent="-285750">
              <a:buNone/>
            </a:pPr>
            <a:r>
              <a:rPr lang="ru-RU" dirty="0" smtClean="0">
                <a:latin typeface="Times New Roman" pitchFamily="18" charset="0"/>
                <a:cs typeface="Times New Roman" pitchFamily="18" charset="0"/>
              </a:rPr>
              <a:t>Порядок выдачи, учета и хранения СИЗ определен </a:t>
            </a:r>
            <a:r>
              <a:rPr lang="ru-RU" dirty="0" smtClean="0">
                <a:latin typeface="Times New Roman" pitchFamily="18" charset="0"/>
                <a:cs typeface="Times New Roman" pitchFamily="18" charset="0"/>
                <a:hlinkClick r:id="rId2"/>
              </a:rPr>
              <a:t>Трудовым кодексом РФ</a:t>
            </a:r>
            <a:r>
              <a:rPr lang="ru-RU" dirty="0" smtClean="0">
                <a:latin typeface="Times New Roman" pitchFamily="18" charset="0"/>
                <a:cs typeface="Times New Roman" pitchFamily="18" charset="0"/>
              </a:rPr>
              <a:t> и </a:t>
            </a:r>
            <a:r>
              <a:rPr lang="ru-RU" dirty="0" smtClean="0">
                <a:latin typeface="Times New Roman" pitchFamily="18" charset="0"/>
                <a:cs typeface="Times New Roman" pitchFamily="18" charset="0"/>
                <a:hlinkClick r:id="rId2"/>
              </a:rPr>
              <a:t>Межотраслевыми правилами</a:t>
            </a:r>
            <a:r>
              <a:rPr lang="ru-RU" dirty="0" smtClean="0">
                <a:latin typeface="Times New Roman" pitchFamily="18" charset="0"/>
                <a:cs typeface="Times New Roman" pitchFamily="18" charset="0"/>
              </a:rPr>
              <a:t>, утвержденными приказом </a:t>
            </a:r>
            <a:r>
              <a:rPr lang="ru-RU" dirty="0" err="1" smtClean="0">
                <a:latin typeface="Times New Roman" pitchFamily="18" charset="0"/>
                <a:cs typeface="Times New Roman" pitchFamily="18" charset="0"/>
              </a:rPr>
              <a:t>Минздравсоцразвития</a:t>
            </a:r>
            <a:r>
              <a:rPr lang="ru-RU" dirty="0" smtClean="0">
                <a:latin typeface="Times New Roman" pitchFamily="18" charset="0"/>
                <a:cs typeface="Times New Roman" pitchFamily="18" charset="0"/>
              </a:rPr>
              <a:t> России от 1 июня 2009 г. № 290н.</a:t>
            </a:r>
          </a:p>
          <a:p>
            <a:r>
              <a:rPr lang="en-US" dirty="0" smtClean="0"/>
              <a:t>​</a:t>
            </a:r>
            <a:endParaRPr lang="en-US"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504056"/>
          </a:xfrm>
          <a:noFill/>
        </p:spPr>
        <p:txBody>
          <a:bodyPr>
            <a:normAutofit fontScale="90000"/>
          </a:bodyPr>
          <a:lstStyle/>
          <a:p>
            <a:r>
              <a:rPr lang="ru-RU" sz="2400" b="1" dirty="0" smtClean="0">
                <a:solidFill>
                  <a:srgbClr val="007B8F"/>
                </a:solidFill>
                <a:latin typeface="Arial" pitchFamily="34" charset="0"/>
                <a:cs typeface="Arial" pitchFamily="34" charset="0"/>
              </a:rPr>
              <a:t>Как организовать уход за СИЗ</a:t>
            </a:r>
            <a:br>
              <a:rPr lang="ru-RU" sz="2400" b="1" dirty="0" smtClean="0">
                <a:solidFill>
                  <a:srgbClr val="007B8F"/>
                </a:solidFill>
                <a:latin typeface="Arial" pitchFamily="34" charset="0"/>
                <a:cs typeface="Arial" pitchFamily="34" charset="0"/>
              </a:rPr>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20</a:t>
            </a:fld>
            <a:endParaRPr lang="ru-RU"/>
          </a:p>
        </p:txBody>
      </p:sp>
      <p:sp>
        <p:nvSpPr>
          <p:cNvPr id="6" name="Прямоугольник 5"/>
          <p:cNvSpPr/>
          <p:nvPr/>
        </p:nvSpPr>
        <p:spPr>
          <a:xfrm>
            <a:off x="272480" y="620688"/>
            <a:ext cx="9361040" cy="5262979"/>
          </a:xfrm>
          <a:prstGeom prst="rect">
            <a:avLst/>
          </a:prstGeom>
        </p:spPr>
        <p:txBody>
          <a:bodyPr wrap="square">
            <a:spAutoFit/>
          </a:bodyPr>
          <a:lstStyle/>
          <a:p>
            <a:r>
              <a:rPr lang="ru-RU" sz="1200" dirty="0" smtClean="0"/>
              <a:t>Ответственных сотрудников за уход за СИЗ на предприятии определяет работодатель. Для этого он должен издать приказ.</a:t>
            </a:r>
          </a:p>
          <a:p>
            <a:r>
              <a:rPr lang="ru-RU" sz="1200" dirty="0" smtClean="0"/>
              <a:t>В приказе руководитель компании указывает порядок и сроки передачи спецодежды для обслуживания, а также назначает ответственных лиц по каждому подразделению.</a:t>
            </a:r>
          </a:p>
          <a:p>
            <a:endParaRPr lang="ru-RU" sz="1200" dirty="0" smtClean="0"/>
          </a:p>
          <a:p>
            <a:r>
              <a:rPr lang="ru-RU" sz="1200" dirty="0" smtClean="0"/>
              <a:t>Если на предприятии необходимо проводить химчистку спецодежды — сушку, </a:t>
            </a:r>
            <a:r>
              <a:rPr lang="ru-RU" sz="1200" dirty="0" err="1" smtClean="0"/>
              <a:t>обеспыливание</a:t>
            </a:r>
            <a:r>
              <a:rPr lang="ru-RU" sz="1200" dirty="0" smtClean="0"/>
              <a:t>, дегазацию, дезактивацию — директор должен создать отдельное структурное подразделение и издать об этом приказ. В документе нужно указать, какие виды работ со спецодеждой и прочими СИЗ необходимо проводить в самой организации.</a:t>
            </a:r>
          </a:p>
          <a:p>
            <a:endParaRPr lang="ru-RU" sz="1200" dirty="0" smtClean="0"/>
          </a:p>
          <a:p>
            <a:r>
              <a:rPr lang="ru-RU" sz="1200" dirty="0" smtClean="0"/>
              <a:t>Работодатель может выполнять такие виды работ и не на своем предприятии. Для этого нужно заключить гражданско-правовой договор со сторонней организацией, которая будет выполнять эти работы.</a:t>
            </a:r>
          </a:p>
          <a:p>
            <a:endParaRPr lang="ru-RU" sz="1200" dirty="0" smtClean="0"/>
          </a:p>
          <a:p>
            <a:r>
              <a:rPr lang="ru-RU" sz="1200" dirty="0" smtClean="0"/>
              <a:t>Работодатель организует испытание и проверку исправности СИЗ, а также своевременную замену их частей. После проверки и ремонта на средстве защиты ставят отметку о сроках очередного испытания. При ремонте СИЗ учтите требования технической документацией изготовителя (паспорта, инструкции и др.).</a:t>
            </a:r>
          </a:p>
          <a:p>
            <a:endParaRPr lang="ru-RU" sz="1200" b="1" dirty="0" smtClean="0"/>
          </a:p>
          <a:p>
            <a:r>
              <a:rPr lang="ru-RU" sz="1200" b="1" dirty="0" smtClean="0">
                <a:solidFill>
                  <a:srgbClr val="FF0000"/>
                </a:solidFill>
              </a:rPr>
              <a:t>Важно. Если СИЗ вышло из строя, работник должен сообщить об этом своему непосредственному руководителю</a:t>
            </a:r>
          </a:p>
          <a:p>
            <a:endParaRPr lang="ru-RU" sz="1200" dirty="0" smtClean="0"/>
          </a:p>
          <a:p>
            <a:r>
              <a:rPr lang="ru-RU" sz="1200" dirty="0" smtClean="0"/>
              <a:t>Работодатель обязан стирать и чистить средства индивидуальной защиты на своем предприятии или его структурных подразделениях. Для этого он должен обустроить специальные камеры и установки для сушки, </a:t>
            </a:r>
            <a:r>
              <a:rPr lang="ru-RU" sz="1200" dirty="0" err="1" smtClean="0"/>
              <a:t>обеспыливания</a:t>
            </a:r>
            <a:r>
              <a:rPr lang="ru-RU" sz="1200" dirty="0" smtClean="0"/>
              <a:t>, дегазации, дезактивации и обезвреживания СИЗ. Порядок стирки СИЗ и ответственных за это сотрудников он указывает в приказе.</a:t>
            </a:r>
          </a:p>
          <a:p>
            <a:endParaRPr lang="ru-RU" sz="1200" dirty="0" smtClean="0"/>
          </a:p>
          <a:p>
            <a:endParaRPr lang="ru-RU" sz="1200" dirty="0" smtClean="0"/>
          </a:p>
          <a:p>
            <a:r>
              <a:rPr lang="ru-RU" sz="1200" dirty="0" smtClean="0"/>
              <a:t>В общих случаях специальную одежду стирают один раз в 10 дней, а при сильном загрязнении — один раз в 6 дней (</a:t>
            </a:r>
            <a:r>
              <a:rPr lang="ru-RU" sz="1200" dirty="0" err="1" smtClean="0"/>
              <a:t>пп</a:t>
            </a:r>
            <a:r>
              <a:rPr lang="ru-RU" sz="1200" dirty="0" smtClean="0"/>
              <a:t>. </a:t>
            </a:r>
            <a:r>
              <a:rPr lang="ru-RU" sz="1200" dirty="0" smtClean="0">
                <a:hlinkClick r:id="rId2"/>
              </a:rPr>
              <a:t>2.7.10</a:t>
            </a:r>
            <a:r>
              <a:rPr lang="ru-RU" sz="1200" dirty="0" smtClean="0"/>
              <a:t>, </a:t>
            </a:r>
            <a:r>
              <a:rPr lang="ru-RU" sz="1200" dirty="0" smtClean="0">
                <a:hlinkClick r:id="rId3"/>
              </a:rPr>
              <a:t>2.7.11</a:t>
            </a:r>
            <a:r>
              <a:rPr lang="ru-RU" sz="1200" dirty="0" smtClean="0"/>
              <a:t> Межотраслевых правил по охране труда при эксплуатации коммунального водопроводно-канализационного хозяйства, утв. постановлением Минтруда от 16.08.2002 № 61).</a:t>
            </a:r>
          </a:p>
          <a:p>
            <a:pPr marL="285750" indent="-285750">
              <a:buNone/>
            </a:pPr>
            <a:endParaRPr lang="ru-RU" dirty="0" smtClean="0">
              <a:latin typeface="Times New Roman" pitchFamily="18" charset="0"/>
              <a:cs typeface="Times New Roman" pitchFamily="18" charset="0"/>
            </a:endParaRPr>
          </a:p>
          <a:p>
            <a:r>
              <a:rPr lang="en-US" dirty="0" smtClean="0"/>
              <a:t>​</a:t>
            </a:r>
            <a:endParaRPr lang="en-US"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360040"/>
          </a:xfrm>
          <a:noFill/>
        </p:spPr>
        <p:txBody>
          <a:bodyPr>
            <a:normAutofit fontScale="90000"/>
          </a:bodyPr>
          <a:lstStyle/>
          <a:p>
            <a:r>
              <a:rPr lang="ru-RU" sz="2400" b="1" dirty="0" smtClean="0">
                <a:solidFill>
                  <a:srgbClr val="007B8F"/>
                </a:solidFill>
                <a:latin typeface="Arial" pitchFamily="34" charset="0"/>
                <a:cs typeface="Arial" pitchFamily="34" charset="0"/>
              </a:rPr>
              <a:t/>
            </a:r>
            <a:br>
              <a:rPr lang="ru-RU" sz="2400" b="1" dirty="0" smtClean="0">
                <a:solidFill>
                  <a:srgbClr val="007B8F"/>
                </a:solidFill>
                <a:latin typeface="Arial" pitchFamily="34" charset="0"/>
                <a:cs typeface="Arial" pitchFamily="34" charset="0"/>
              </a:rPr>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21</a:t>
            </a:fld>
            <a:endParaRPr lang="ru-RU"/>
          </a:p>
        </p:txBody>
      </p:sp>
      <p:pic>
        <p:nvPicPr>
          <p:cNvPr id="5122" name="Picture 2"/>
          <p:cNvPicPr>
            <a:picLocks noChangeAspect="1" noChangeArrowheads="1"/>
          </p:cNvPicPr>
          <p:nvPr/>
        </p:nvPicPr>
        <p:blipFill>
          <a:blip r:embed="rId2" cstate="print"/>
          <a:srcRect/>
          <a:stretch>
            <a:fillRect/>
          </a:stretch>
        </p:blipFill>
        <p:spPr bwMode="auto">
          <a:xfrm>
            <a:off x="560512" y="476672"/>
            <a:ext cx="4178027" cy="5509331"/>
          </a:xfrm>
          <a:prstGeom prst="rect">
            <a:avLst/>
          </a:prstGeom>
          <a:noFill/>
          <a:ln w="9525">
            <a:noFill/>
            <a:miter lim="800000"/>
            <a:headEnd/>
            <a:tailEnd/>
          </a:ln>
        </p:spPr>
      </p:pic>
      <p:sp>
        <p:nvSpPr>
          <p:cNvPr id="9" name="Прямоугольник 8"/>
          <p:cNvSpPr/>
          <p:nvPr/>
        </p:nvSpPr>
        <p:spPr>
          <a:xfrm>
            <a:off x="5770562" y="423258"/>
            <a:ext cx="3862957" cy="2923877"/>
          </a:xfrm>
          <a:prstGeom prst="rect">
            <a:avLst/>
          </a:prstGeom>
        </p:spPr>
        <p:txBody>
          <a:bodyPr wrap="square">
            <a:spAutoFit/>
          </a:bodyPr>
          <a:lstStyle/>
          <a:p>
            <a:endParaRPr lang="en-US" sz="2400" b="1" dirty="0" smtClean="0">
              <a:solidFill>
                <a:srgbClr val="007B8F"/>
              </a:solidFill>
              <a:latin typeface="Arial" pitchFamily="34" charset="0"/>
              <a:ea typeface="+mj-ea"/>
              <a:cs typeface="Arial" pitchFamily="34" charset="0"/>
            </a:endParaRPr>
          </a:p>
          <a:p>
            <a:r>
              <a:rPr lang="ru-RU" sz="4000" b="1" dirty="0" smtClean="0">
                <a:solidFill>
                  <a:srgbClr val="007B8F"/>
                </a:solidFill>
                <a:latin typeface="Arial" pitchFamily="34" charset="0"/>
                <a:ea typeface="+mj-ea"/>
                <a:cs typeface="Arial" pitchFamily="34" charset="0"/>
              </a:rPr>
              <a:t>Как определить </a:t>
            </a:r>
            <a:endParaRPr lang="en-US" sz="4000" b="1" dirty="0" smtClean="0">
              <a:solidFill>
                <a:srgbClr val="007B8F"/>
              </a:solidFill>
              <a:latin typeface="Arial" pitchFamily="34" charset="0"/>
              <a:ea typeface="+mj-ea"/>
              <a:cs typeface="Arial" pitchFamily="34" charset="0"/>
            </a:endParaRPr>
          </a:p>
          <a:p>
            <a:r>
              <a:rPr lang="ru-RU" sz="4000" b="1" dirty="0" smtClean="0">
                <a:solidFill>
                  <a:srgbClr val="007B8F"/>
                </a:solidFill>
                <a:latin typeface="Arial" pitchFamily="34" charset="0"/>
                <a:ea typeface="+mj-ea"/>
                <a:cs typeface="Arial" pitchFamily="34" charset="0"/>
              </a:rPr>
              <a:t>размер спецодежды</a:t>
            </a:r>
            <a:endParaRPr lang="ru-RU" sz="4000" dirty="0"/>
          </a:p>
        </p:txBody>
      </p:sp>
      <p:sp>
        <p:nvSpPr>
          <p:cNvPr id="8" name="Прямоугольник 7"/>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10" name="Picture 3" descr="C:\Users\molchanovskaya\Downloads\F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33120" y="404664"/>
            <a:ext cx="3586808" cy="1008112"/>
          </a:xfrm>
          <a:noFill/>
        </p:spPr>
        <p:txBody>
          <a:bodyPr>
            <a:normAutofit fontScale="90000"/>
          </a:bodyPr>
          <a:lstStyle/>
          <a:p>
            <a:r>
              <a:rPr lang="en-US" sz="2400" b="1" dirty="0" smtClean="0">
                <a:solidFill>
                  <a:srgbClr val="007B8F"/>
                </a:solidFill>
                <a:latin typeface="Arial" pitchFamily="34" charset="0"/>
                <a:cs typeface="Arial" pitchFamily="34" charset="0"/>
              </a:rPr>
              <a:t/>
            </a:r>
            <a:br>
              <a:rPr lang="en-US" sz="2400" b="1" dirty="0" smtClean="0">
                <a:solidFill>
                  <a:srgbClr val="007B8F"/>
                </a:solidFill>
                <a:latin typeface="Arial" pitchFamily="34" charset="0"/>
                <a:cs typeface="Arial" pitchFamily="34" charset="0"/>
              </a:rPr>
            </a:br>
            <a:r>
              <a:rPr lang="en-US" sz="2400" b="1" dirty="0" smtClean="0">
                <a:solidFill>
                  <a:srgbClr val="007B8F"/>
                </a:solidFill>
                <a:latin typeface="Arial" pitchFamily="34" charset="0"/>
                <a:cs typeface="Arial" pitchFamily="34" charset="0"/>
              </a:rPr>
              <a:t/>
            </a:r>
            <a:br>
              <a:rPr lang="en-US" sz="2400" b="1" dirty="0" smtClean="0">
                <a:solidFill>
                  <a:srgbClr val="007B8F"/>
                </a:solidFill>
                <a:latin typeface="Arial" pitchFamily="34" charset="0"/>
                <a:cs typeface="Arial" pitchFamily="34" charset="0"/>
              </a:rPr>
            </a:br>
            <a:r>
              <a:rPr lang="en-US" sz="2400" b="1" dirty="0" smtClean="0">
                <a:solidFill>
                  <a:srgbClr val="007B8F"/>
                </a:solidFill>
                <a:latin typeface="Arial" pitchFamily="34" charset="0"/>
                <a:cs typeface="Arial" pitchFamily="34" charset="0"/>
              </a:rPr>
              <a:t/>
            </a:r>
            <a:br>
              <a:rPr lang="en-US" sz="2400" b="1" dirty="0" smtClean="0">
                <a:solidFill>
                  <a:srgbClr val="007B8F"/>
                </a:solidFill>
                <a:latin typeface="Arial" pitchFamily="34" charset="0"/>
                <a:cs typeface="Arial" pitchFamily="34" charset="0"/>
              </a:rPr>
            </a:br>
            <a:r>
              <a:rPr lang="en-US" sz="2400" b="1" dirty="0" smtClean="0">
                <a:solidFill>
                  <a:srgbClr val="007B8F"/>
                </a:solidFill>
                <a:latin typeface="Arial" pitchFamily="34" charset="0"/>
                <a:cs typeface="Arial" pitchFamily="34" charset="0"/>
              </a:rPr>
              <a:t/>
            </a:r>
            <a:br>
              <a:rPr lang="en-US" sz="2400" b="1" dirty="0" smtClean="0">
                <a:solidFill>
                  <a:srgbClr val="007B8F"/>
                </a:solidFill>
                <a:latin typeface="Arial" pitchFamily="34" charset="0"/>
                <a:cs typeface="Arial" pitchFamily="34" charset="0"/>
              </a:rPr>
            </a:br>
            <a:r>
              <a:rPr lang="en-US" sz="2400" b="1" dirty="0" smtClean="0">
                <a:solidFill>
                  <a:srgbClr val="007B8F"/>
                </a:solidFill>
                <a:latin typeface="Arial" pitchFamily="34" charset="0"/>
                <a:cs typeface="Arial" pitchFamily="34" charset="0"/>
              </a:rPr>
              <a:t/>
            </a:r>
            <a:br>
              <a:rPr lang="en-US" sz="2400" b="1" dirty="0" smtClean="0">
                <a:solidFill>
                  <a:srgbClr val="007B8F"/>
                </a:solidFill>
                <a:latin typeface="Arial" pitchFamily="34" charset="0"/>
                <a:cs typeface="Arial" pitchFamily="34" charset="0"/>
              </a:rPr>
            </a:br>
            <a:r>
              <a:rPr lang="en-US" sz="2400" b="1" dirty="0" smtClean="0">
                <a:solidFill>
                  <a:srgbClr val="007B8F"/>
                </a:solidFill>
                <a:latin typeface="Arial" pitchFamily="34" charset="0"/>
                <a:cs typeface="Arial" pitchFamily="34" charset="0"/>
              </a:rPr>
              <a:t/>
            </a:r>
            <a:br>
              <a:rPr lang="en-US" sz="2400" b="1" dirty="0" smtClean="0">
                <a:solidFill>
                  <a:srgbClr val="007B8F"/>
                </a:solidFill>
                <a:latin typeface="Arial" pitchFamily="34" charset="0"/>
                <a:cs typeface="Arial" pitchFamily="34" charset="0"/>
              </a:rPr>
            </a:br>
            <a:r>
              <a:rPr lang="en-US" sz="2400" b="1" dirty="0" smtClean="0">
                <a:solidFill>
                  <a:srgbClr val="007B8F"/>
                </a:solidFill>
                <a:latin typeface="Arial" pitchFamily="34" charset="0"/>
                <a:cs typeface="Arial" pitchFamily="34" charset="0"/>
              </a:rPr>
              <a:t/>
            </a:r>
            <a:br>
              <a:rPr lang="en-US" sz="2400" b="1" dirty="0" smtClean="0">
                <a:solidFill>
                  <a:srgbClr val="007B8F"/>
                </a:solidFill>
                <a:latin typeface="Arial" pitchFamily="34" charset="0"/>
                <a:cs typeface="Arial" pitchFamily="34" charset="0"/>
              </a:rPr>
            </a:br>
            <a:r>
              <a:rPr lang="en-US" sz="2400" b="1" dirty="0" smtClean="0">
                <a:solidFill>
                  <a:srgbClr val="007B8F"/>
                </a:solidFill>
                <a:latin typeface="Arial" pitchFamily="34" charset="0"/>
                <a:cs typeface="Arial" pitchFamily="34" charset="0"/>
              </a:rPr>
              <a:t/>
            </a:r>
            <a:br>
              <a:rPr lang="en-US" sz="2400" b="1" dirty="0" smtClean="0">
                <a:solidFill>
                  <a:srgbClr val="007B8F"/>
                </a:solidFill>
                <a:latin typeface="Arial" pitchFamily="34" charset="0"/>
                <a:cs typeface="Arial" pitchFamily="34" charset="0"/>
              </a:rPr>
            </a:br>
            <a:r>
              <a:rPr lang="en-US" sz="2400" b="1" dirty="0" smtClean="0">
                <a:solidFill>
                  <a:srgbClr val="007B8F"/>
                </a:solidFill>
                <a:latin typeface="Arial" pitchFamily="34" charset="0"/>
                <a:cs typeface="Arial" pitchFamily="34" charset="0"/>
              </a:rPr>
              <a:t/>
            </a:r>
            <a:br>
              <a:rPr lang="en-US" sz="2400" b="1" dirty="0" smtClean="0">
                <a:solidFill>
                  <a:srgbClr val="007B8F"/>
                </a:solidFill>
                <a:latin typeface="Arial" pitchFamily="34" charset="0"/>
                <a:cs typeface="Arial" pitchFamily="34" charset="0"/>
              </a:rPr>
            </a:br>
            <a:r>
              <a:rPr lang="ru-RU" b="1" dirty="0" smtClean="0">
                <a:solidFill>
                  <a:srgbClr val="007B8F"/>
                </a:solidFill>
                <a:latin typeface="Arial" pitchFamily="34" charset="0"/>
                <a:cs typeface="Arial" pitchFamily="34" charset="0"/>
              </a:rPr>
              <a:t>Как определить размер </a:t>
            </a:r>
            <a:r>
              <a:rPr lang="ru-RU" b="1" dirty="0" err="1" smtClean="0">
                <a:solidFill>
                  <a:srgbClr val="007B8F"/>
                </a:solidFill>
                <a:latin typeface="Arial" pitchFamily="34" charset="0"/>
                <a:cs typeface="Arial" pitchFamily="34" charset="0"/>
              </a:rPr>
              <a:t>спецобуви</a:t>
            </a:r>
            <a:r>
              <a:rPr lang="ru-RU" sz="2400" b="1" dirty="0" smtClean="0"/>
              <a:t/>
            </a:r>
            <a:br>
              <a:rPr lang="ru-RU" sz="2400" b="1"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22</a:t>
            </a:fld>
            <a:endParaRPr lang="ru-RU"/>
          </a:p>
        </p:txBody>
      </p:sp>
      <p:pic>
        <p:nvPicPr>
          <p:cNvPr id="6146" name="Picture 2"/>
          <p:cNvPicPr>
            <a:picLocks noChangeAspect="1" noChangeArrowheads="1"/>
          </p:cNvPicPr>
          <p:nvPr/>
        </p:nvPicPr>
        <p:blipFill>
          <a:blip r:embed="rId2" cstate="print"/>
          <a:srcRect/>
          <a:stretch>
            <a:fillRect/>
          </a:stretch>
        </p:blipFill>
        <p:spPr bwMode="auto">
          <a:xfrm>
            <a:off x="416496" y="332655"/>
            <a:ext cx="4320480" cy="5758183"/>
          </a:xfrm>
          <a:prstGeom prst="rect">
            <a:avLst/>
          </a:prstGeom>
          <a:noFill/>
          <a:ln w="9525">
            <a:noFill/>
            <a:miter lim="800000"/>
            <a:headEnd/>
            <a:tailEnd/>
          </a:ln>
        </p:spPr>
      </p:pic>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432048"/>
          </a:xfrm>
          <a:noFill/>
        </p:spPr>
        <p:txBody>
          <a:bodyPr>
            <a:normAutofit fontScale="90000"/>
          </a:bodyPr>
          <a:lstStyle/>
          <a:p>
            <a:r>
              <a:rPr lang="ru-RU" sz="2400" b="1" dirty="0" smtClean="0">
                <a:solidFill>
                  <a:srgbClr val="007B8F"/>
                </a:solidFill>
                <a:latin typeface="Arial" pitchFamily="34" charset="0"/>
                <a:cs typeface="Arial" pitchFamily="34" charset="0"/>
              </a:rPr>
              <a:t>Как взять СИЗ в аренду</a:t>
            </a:r>
            <a:br>
              <a:rPr lang="ru-RU" sz="2400" b="1" dirty="0" smtClean="0">
                <a:solidFill>
                  <a:srgbClr val="007B8F"/>
                </a:solidFill>
                <a:latin typeface="Arial" pitchFamily="34" charset="0"/>
                <a:cs typeface="Arial" pitchFamily="34" charset="0"/>
              </a:rPr>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23</a:t>
            </a:fld>
            <a:endParaRPr lang="ru-RU"/>
          </a:p>
        </p:txBody>
      </p:sp>
      <p:sp>
        <p:nvSpPr>
          <p:cNvPr id="6" name="Прямоугольник 5"/>
          <p:cNvSpPr/>
          <p:nvPr/>
        </p:nvSpPr>
        <p:spPr>
          <a:xfrm>
            <a:off x="389492" y="620688"/>
            <a:ext cx="9244027" cy="6032421"/>
          </a:xfrm>
          <a:prstGeom prst="rect">
            <a:avLst/>
          </a:prstGeom>
        </p:spPr>
        <p:txBody>
          <a:bodyPr wrap="square">
            <a:spAutoFit/>
          </a:bodyPr>
          <a:lstStyle/>
          <a:p>
            <a:r>
              <a:rPr lang="ru-RU" sz="1400" dirty="0" smtClean="0"/>
              <a:t>Один из способов обеспечить работников СИЗ — взять их в аренду. </a:t>
            </a:r>
            <a:endParaRPr lang="en-US" sz="1400" dirty="0" smtClean="0"/>
          </a:p>
          <a:p>
            <a:endParaRPr lang="en-US" sz="1400" dirty="0" smtClean="0"/>
          </a:p>
          <a:p>
            <a:r>
              <a:rPr lang="ru-RU" sz="1400" dirty="0" smtClean="0"/>
              <a:t>В аренду можно брать любые СИЗ, кроме тех, которые невозможно восстановить или использовать повторно, то есть средства защиты для единоличного пользования. Например, </a:t>
            </a:r>
            <a:r>
              <a:rPr lang="ru-RU" sz="1400" dirty="0" err="1" smtClean="0"/>
              <a:t>беруши</a:t>
            </a:r>
            <a:r>
              <a:rPr lang="ru-RU" sz="1400" dirty="0" smtClean="0"/>
              <a:t>, резиновые перчатки, кремы и т. д.</a:t>
            </a:r>
          </a:p>
          <a:p>
            <a:endParaRPr lang="en-US" sz="1400" b="1" dirty="0" smtClean="0"/>
          </a:p>
          <a:p>
            <a:r>
              <a:rPr lang="ru-RU" sz="1400" b="1" dirty="0" smtClean="0"/>
              <a:t>Как выбрать компанию?</a:t>
            </a:r>
            <a:r>
              <a:rPr lang="ru-RU" sz="1400" dirty="0" smtClean="0"/>
              <a:t> </a:t>
            </a:r>
            <a:endParaRPr lang="en-US" sz="1400" dirty="0" smtClean="0"/>
          </a:p>
          <a:p>
            <a:r>
              <a:rPr lang="ru-RU" sz="1400" dirty="0" smtClean="0"/>
              <a:t>На рынке встречаются компании, которые, прикрываясь арендой, выступают посредником между изготовителем СИЗ и работодателем. Они закупают заказчику средства защиты, передают их по договору в собственность работодателя и занимаются исключительно платным обслуживанием СИЗ. </a:t>
            </a:r>
            <a:endParaRPr lang="en-US" sz="1400" dirty="0" smtClean="0"/>
          </a:p>
          <a:p>
            <a:endParaRPr lang="en-US" sz="1400" dirty="0" smtClean="0"/>
          </a:p>
          <a:p>
            <a:r>
              <a:rPr lang="ru-RU" sz="1400" dirty="0" smtClean="0"/>
              <a:t>У специалистов, работающих там, могут отсутствовать знания по специфике, назначению и отрасли, в которой используют эти средства защиты. Это лишает заказчика основных преимуществ аренды. Нужно быть внимательными, анализировать предложения и читать договор.</a:t>
            </a:r>
          </a:p>
          <a:p>
            <a:endParaRPr lang="en-US" sz="1400" dirty="0" smtClean="0"/>
          </a:p>
          <a:p>
            <a:r>
              <a:rPr lang="ru-RU" sz="1400" dirty="0" smtClean="0"/>
              <a:t>Чтобы выбрать надежную компанию, обратите внимание на ее опыт и репутацию на рынке. Компания должна быть экспертом в производстве и обслуживании средств индивидуальной защиты, четко понимать потребности каждого партнера в зависимости от особенностей производства. </a:t>
            </a:r>
            <a:endParaRPr lang="en-US" sz="1400" dirty="0" smtClean="0"/>
          </a:p>
          <a:p>
            <a:endParaRPr lang="en-US" sz="1400" dirty="0" smtClean="0"/>
          </a:p>
          <a:p>
            <a:r>
              <a:rPr lang="ru-RU" sz="1200" dirty="0" smtClean="0"/>
              <a:t>Чтобы убедиться в этом, запросите рекомендательные письма от действующих клиентов, посмотрите отзывы в интернете. Существуют ресурсы, на которых можно узнать финансовую историю компании, например сайт Федеральной налоговой службы — </a:t>
            </a:r>
            <a:r>
              <a:rPr lang="ru-RU" sz="1200" dirty="0" err="1" smtClean="0">
                <a:hlinkClick r:id="rId2"/>
              </a:rPr>
              <a:t>egrul.nalog.ru</a:t>
            </a:r>
            <a:r>
              <a:rPr lang="ru-RU" sz="1200" dirty="0" smtClean="0"/>
              <a:t>. Вы можете проверить подлинность сертификата соответствия на СИЗ, которые планируете арендовать, на сайте </a:t>
            </a:r>
            <a:r>
              <a:rPr lang="ru-RU" sz="1200" dirty="0" err="1" smtClean="0">
                <a:hlinkClick r:id="rId3"/>
              </a:rPr>
              <a:t>public.fsa.gov.ru</a:t>
            </a:r>
            <a:r>
              <a:rPr lang="ru-RU" sz="1200" dirty="0" smtClean="0">
                <a:hlinkClick r:id="rId3"/>
              </a:rPr>
              <a:t>/</a:t>
            </a:r>
            <a:r>
              <a:rPr lang="ru-RU" sz="1200" dirty="0" err="1" smtClean="0">
                <a:hlinkClick r:id="rId3"/>
              </a:rPr>
              <a:t>rss_rf</a:t>
            </a:r>
            <a:r>
              <a:rPr lang="ru-RU" sz="1200" dirty="0" smtClean="0"/>
              <a:t>, и подлинность декларации о соответствии на сайте </a:t>
            </a:r>
            <a:r>
              <a:rPr lang="ru-RU" sz="1200" dirty="0" err="1" smtClean="0">
                <a:hlinkClick r:id="rId4"/>
              </a:rPr>
              <a:t>public.fsa.gov.ru</a:t>
            </a:r>
            <a:r>
              <a:rPr lang="ru-RU" sz="1200" dirty="0" smtClean="0">
                <a:hlinkClick r:id="rId4"/>
              </a:rPr>
              <a:t>/</a:t>
            </a:r>
            <a:r>
              <a:rPr lang="ru-RU" sz="1200" dirty="0" err="1" smtClean="0">
                <a:hlinkClick r:id="rId4"/>
              </a:rPr>
              <a:t>rds</a:t>
            </a:r>
            <a:r>
              <a:rPr lang="ru-RU" sz="1200" dirty="0" smtClean="0"/>
              <a:t>.</a:t>
            </a:r>
          </a:p>
          <a:p>
            <a:r>
              <a:rPr lang="ru-RU" sz="1200" dirty="0" smtClean="0"/>
              <a:t> </a:t>
            </a:r>
          </a:p>
          <a:p>
            <a:r>
              <a:rPr lang="ru-RU" sz="1200" dirty="0" smtClean="0"/>
              <a:t>Выбирайте компанию, которая не только закупает и предоставляет средства индивидуальной защиты высокого качества в аренду, но и полностью контролирует процесс стирки и ухода за ними. В этом случае поставщик может гарантировать сохранность защитных свойств спецодежды.</a:t>
            </a:r>
          </a:p>
          <a:p>
            <a:pPr indent="-255905">
              <a:buNone/>
            </a:pPr>
            <a:endParaRPr lang="ru-RU" sz="1200" dirty="0" smtClean="0">
              <a:latin typeface="Times New Roman" pitchFamily="18" charset="0"/>
              <a:cs typeface="Times New Roman" pitchFamily="18" charset="0"/>
            </a:endParaRPr>
          </a:p>
          <a:p>
            <a:r>
              <a:rPr lang="en-US" sz="1200" dirty="0" smtClean="0"/>
              <a:t>​</a:t>
            </a:r>
            <a:endParaRPr lang="en-US" sz="1200"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648072"/>
          </a:xfrm>
          <a:noFill/>
        </p:spPr>
        <p:txBody>
          <a:bodyPr>
            <a:normAutofit fontScale="90000"/>
          </a:bodyPr>
          <a:lstStyle/>
          <a:p>
            <a:r>
              <a:rPr lang="ru-RU" sz="2400" b="1" dirty="0" smtClean="0">
                <a:solidFill>
                  <a:srgbClr val="007B8F"/>
                </a:solidFill>
                <a:latin typeface="Arial" pitchFamily="34" charset="0"/>
                <a:cs typeface="Arial" pitchFamily="34" charset="0"/>
              </a:rPr>
              <a:t>Как компания рассчитывает стоимость аренды каждого СИЗ? </a:t>
            </a:r>
            <a:br>
              <a:rPr lang="ru-RU" sz="2400" b="1" dirty="0" smtClean="0">
                <a:solidFill>
                  <a:srgbClr val="007B8F"/>
                </a:solidFill>
                <a:latin typeface="Arial" pitchFamily="34" charset="0"/>
                <a:cs typeface="Arial" pitchFamily="34" charset="0"/>
              </a:rPr>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24</a:t>
            </a:fld>
            <a:endParaRPr lang="ru-RU"/>
          </a:p>
        </p:txBody>
      </p:sp>
      <p:sp>
        <p:nvSpPr>
          <p:cNvPr id="6" name="Прямоугольник 5"/>
          <p:cNvSpPr/>
          <p:nvPr/>
        </p:nvSpPr>
        <p:spPr>
          <a:xfrm>
            <a:off x="389493" y="1628798"/>
            <a:ext cx="3627403" cy="2954655"/>
          </a:xfrm>
          <a:prstGeom prst="rect">
            <a:avLst/>
          </a:prstGeom>
        </p:spPr>
        <p:txBody>
          <a:bodyPr wrap="square">
            <a:spAutoFit/>
          </a:bodyPr>
          <a:lstStyle/>
          <a:p>
            <a:pPr indent="-255905">
              <a:buNone/>
            </a:pPr>
            <a:r>
              <a:rPr lang="ru-RU" sz="2400" dirty="0" smtClean="0">
                <a:latin typeface="Times New Roman" pitchFamily="18" charset="0"/>
                <a:cs typeface="Times New Roman" pitchFamily="18" charset="0"/>
              </a:rPr>
              <a:t> </a:t>
            </a:r>
            <a:r>
              <a:rPr lang="ru-RU" dirty="0" smtClean="0"/>
              <a:t>В стоимость аренды входит предоставление необходимого количества комплектов спецодежды, их регулярная стирка, ремонт или замена поврежденных комплектов, доставка загрязненной спецодежды в прачечную и возврат чистых комплектов на предприятие. </a:t>
            </a:r>
            <a:r>
              <a:rPr lang="en-US" dirty="0" smtClean="0"/>
              <a:t>​</a:t>
            </a:r>
            <a:endParaRPr lang="en-US" dirty="0"/>
          </a:p>
        </p:txBody>
      </p:sp>
      <p:sp>
        <p:nvSpPr>
          <p:cNvPr id="7" name="Прямоугольник 6"/>
          <p:cNvSpPr/>
          <p:nvPr/>
        </p:nvSpPr>
        <p:spPr>
          <a:xfrm>
            <a:off x="4232920" y="980728"/>
            <a:ext cx="5472608" cy="369332"/>
          </a:xfrm>
          <a:prstGeom prst="rect">
            <a:avLst/>
          </a:prstGeom>
        </p:spPr>
        <p:txBody>
          <a:bodyPr wrap="square">
            <a:spAutoFit/>
          </a:bodyPr>
          <a:lstStyle/>
          <a:p>
            <a:r>
              <a:rPr lang="ru-RU" b="1" dirty="0" smtClean="0"/>
              <a:t>Из чего складывается стоимость аренды СИЗ</a:t>
            </a:r>
            <a:endParaRPr lang="ru-RU" dirty="0"/>
          </a:p>
        </p:txBody>
      </p:sp>
      <p:pic>
        <p:nvPicPr>
          <p:cNvPr id="7170" name="Picture 2"/>
          <p:cNvPicPr>
            <a:picLocks noChangeAspect="1" noChangeArrowheads="1"/>
          </p:cNvPicPr>
          <p:nvPr/>
        </p:nvPicPr>
        <p:blipFill>
          <a:blip r:embed="rId2" cstate="print"/>
          <a:srcRect/>
          <a:stretch>
            <a:fillRect/>
          </a:stretch>
        </p:blipFill>
        <p:spPr bwMode="auto">
          <a:xfrm>
            <a:off x="3944888" y="1916832"/>
            <a:ext cx="5591175" cy="2352675"/>
          </a:xfrm>
          <a:prstGeom prst="rect">
            <a:avLst/>
          </a:prstGeom>
          <a:noFill/>
          <a:ln w="9525">
            <a:noFill/>
            <a:miter lim="800000"/>
            <a:headEnd/>
            <a:tailEnd/>
          </a:ln>
        </p:spPr>
      </p:pic>
      <p:sp>
        <p:nvSpPr>
          <p:cNvPr id="9" name="Прямоугольник 8"/>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10" name="Picture 3" descr="C:\Users\molchanovskaya\Downloads\F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648072"/>
          </a:xfrm>
          <a:noFill/>
        </p:spPr>
        <p:txBody>
          <a:bodyPr>
            <a:normAutofit/>
          </a:bodyPr>
          <a:lstStyle/>
          <a:p>
            <a:r>
              <a:rPr lang="ru-RU" sz="2400" b="1" dirty="0" smtClean="0">
                <a:solidFill>
                  <a:srgbClr val="007B8F"/>
                </a:solidFill>
                <a:latin typeface="Arial" pitchFamily="34" charset="0"/>
                <a:cs typeface="Arial" pitchFamily="34" charset="0"/>
              </a:rPr>
              <a:t>На что обратить внимание в договоре?</a:t>
            </a: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25</a:t>
            </a:fld>
            <a:endParaRPr lang="ru-RU"/>
          </a:p>
        </p:txBody>
      </p:sp>
      <p:sp>
        <p:nvSpPr>
          <p:cNvPr id="6" name="Прямоугольник 5"/>
          <p:cNvSpPr/>
          <p:nvPr/>
        </p:nvSpPr>
        <p:spPr>
          <a:xfrm>
            <a:off x="389493" y="1052736"/>
            <a:ext cx="9127014" cy="5078313"/>
          </a:xfrm>
          <a:prstGeom prst="rect">
            <a:avLst/>
          </a:prstGeom>
        </p:spPr>
        <p:txBody>
          <a:bodyPr wrap="square">
            <a:spAutoFit/>
          </a:bodyPr>
          <a:lstStyle/>
          <a:p>
            <a:r>
              <a:rPr lang="ru-RU" dirty="0" smtClean="0"/>
              <a:t>Прежде чем подписывать договор на аренду и обслуживание спецодежды, внимательно ознакомьтесь с документом. </a:t>
            </a:r>
            <a:endParaRPr lang="en-US" dirty="0" smtClean="0"/>
          </a:p>
          <a:p>
            <a:endParaRPr lang="en-US" dirty="0" smtClean="0"/>
          </a:p>
          <a:p>
            <a:r>
              <a:rPr lang="ru-RU" dirty="0" smtClean="0"/>
              <a:t>Обратите внимание, как компания будет обеспечивать качество СИЗ, что входит в обслуживание средств защиты, на каких условиях будут заменять изношенную или утерянную спецодежду.</a:t>
            </a:r>
          </a:p>
          <a:p>
            <a:endParaRPr lang="en-US" dirty="0" smtClean="0"/>
          </a:p>
          <a:p>
            <a:r>
              <a:rPr lang="ru-RU" dirty="0" smtClean="0"/>
              <a:t>Договор на аренду СИЗ может быть с фиксированным сроком или бессрочным. Чаще всего договор на определенный период заключают государственные предприятия. Коммерческие компании выбирают поставщика СИЗ на длительный срок. Чтобы не попасть в кабалу к недобросовестному поставщику, внимательно отнеситесь к разделу «расторжение договора». Настаивайте на внесении пунктов, которые обезопасят вашу компанию.</a:t>
            </a:r>
          </a:p>
          <a:p>
            <a:endParaRPr lang="ru-RU" dirty="0" smtClean="0"/>
          </a:p>
          <a:p>
            <a:r>
              <a:rPr lang="ru-RU" dirty="0" smtClean="0"/>
              <a:t>К договору аренды СИЗ обычно составляют приложения, которые конкретизируют условия. К ним относятся: лист примерки СИЗ, цены и другие выплаты за услуги по уходу за СИЗ, компенсация и стоимость выкупа СИЗ и т. д.</a:t>
            </a:r>
          </a:p>
          <a:p>
            <a:pPr indent="-255905">
              <a:buNone/>
            </a:pPr>
            <a:r>
              <a:rPr lang="en-US" dirty="0" smtClean="0"/>
              <a:t>​</a:t>
            </a:r>
            <a:endParaRPr lang="en-US"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432048"/>
          </a:xfrm>
          <a:noFill/>
        </p:spPr>
        <p:txBody>
          <a:bodyPr>
            <a:normAutofit fontScale="90000"/>
          </a:bodyPr>
          <a:lstStyle/>
          <a:p>
            <a:r>
              <a:rPr lang="ru-RU" sz="2400" b="1" dirty="0" smtClean="0">
                <a:solidFill>
                  <a:srgbClr val="007B8F"/>
                </a:solidFill>
                <a:latin typeface="Arial" pitchFamily="34" charset="0"/>
                <a:cs typeface="Arial" pitchFamily="34" charset="0"/>
              </a:rPr>
              <a:t>Преимущества и недостатки у аренды СИЗ</a:t>
            </a:r>
            <a:r>
              <a:rPr lang="ru-RU" sz="2400" b="1" dirty="0" smtClean="0"/>
              <a:t/>
            </a:r>
            <a:br>
              <a:rPr lang="ru-RU" sz="2400" b="1" dirty="0" smtClean="0"/>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26</a:t>
            </a:fld>
            <a:endParaRPr lang="ru-RU"/>
          </a:p>
        </p:txBody>
      </p:sp>
      <p:pic>
        <p:nvPicPr>
          <p:cNvPr id="8194" name="Picture 2"/>
          <p:cNvPicPr>
            <a:picLocks noChangeAspect="1" noChangeArrowheads="1"/>
          </p:cNvPicPr>
          <p:nvPr/>
        </p:nvPicPr>
        <p:blipFill>
          <a:blip r:embed="rId2" cstate="print"/>
          <a:srcRect/>
          <a:stretch>
            <a:fillRect/>
          </a:stretch>
        </p:blipFill>
        <p:spPr bwMode="auto">
          <a:xfrm>
            <a:off x="560511" y="620688"/>
            <a:ext cx="4339099" cy="5472608"/>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169025" y="620688"/>
            <a:ext cx="4536503" cy="3960440"/>
          </a:xfrm>
          <a:prstGeom prst="rect">
            <a:avLst/>
          </a:prstGeom>
          <a:noFill/>
          <a:ln w="9525">
            <a:noFill/>
            <a:miter lim="800000"/>
            <a:headEnd/>
            <a:tailEnd/>
          </a:ln>
        </p:spPr>
      </p:pic>
      <p:sp>
        <p:nvSpPr>
          <p:cNvPr id="8" name="Прямоугольник 7"/>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9" name="Picture 3" descr="C:\Users\molchanovskaya\Downloads\Fram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576064"/>
          </a:xfrm>
          <a:noFill/>
        </p:spPr>
        <p:txBody>
          <a:bodyPr>
            <a:normAutofit fontScale="90000"/>
          </a:bodyPr>
          <a:lstStyle/>
          <a:p>
            <a:r>
              <a:rPr lang="ru-RU" sz="2400" b="1" dirty="0" smtClean="0">
                <a:solidFill>
                  <a:srgbClr val="007B8F"/>
                </a:solidFill>
                <a:latin typeface="Arial" pitchFamily="34" charset="0"/>
                <a:cs typeface="Arial" pitchFamily="34" charset="0"/>
              </a:rPr>
              <a:t>Как списать и утилизировать СИЗ</a:t>
            </a:r>
            <a:r>
              <a:rPr lang="ru-RU" sz="2400" b="1" dirty="0" smtClean="0"/>
              <a:t/>
            </a:r>
            <a:br>
              <a:rPr lang="ru-RU" sz="2400" b="1"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27</a:t>
            </a:fld>
            <a:endParaRPr lang="ru-RU"/>
          </a:p>
        </p:txBody>
      </p:sp>
      <p:sp>
        <p:nvSpPr>
          <p:cNvPr id="6" name="Прямоугольник 5"/>
          <p:cNvSpPr/>
          <p:nvPr/>
        </p:nvSpPr>
        <p:spPr>
          <a:xfrm>
            <a:off x="389493" y="836712"/>
            <a:ext cx="9127014" cy="4801314"/>
          </a:xfrm>
          <a:prstGeom prst="rect">
            <a:avLst/>
          </a:prstGeom>
        </p:spPr>
        <p:txBody>
          <a:bodyPr wrap="square">
            <a:spAutoFit/>
          </a:bodyPr>
          <a:lstStyle/>
          <a:p>
            <a:r>
              <a:rPr lang="ru-RU" dirty="0" smtClean="0"/>
              <a:t>После списания СИЗ нужно утилизировать. Это не означает, что можно собрать все в кучу, загрузить в машину и вывезти на свалку: для отдельных средств защиты существует особый порядок утилизации. </a:t>
            </a:r>
          </a:p>
          <a:p>
            <a:endParaRPr lang="ru-RU" dirty="0" smtClean="0"/>
          </a:p>
          <a:p>
            <a:r>
              <a:rPr lang="ru-RU" b="1" dirty="0" smtClean="0"/>
              <a:t>Шаг первый. Определите, какие СИЗ пора списать. </a:t>
            </a:r>
          </a:p>
          <a:p>
            <a:endParaRPr lang="ru-RU" b="1" dirty="0" smtClean="0"/>
          </a:p>
          <a:p>
            <a:r>
              <a:rPr lang="ru-RU" dirty="0" smtClean="0"/>
              <a:t>Средства индивидуальной защиты списывают и утилизируют, когда истекает срок их годности. Сроки годности изделия можно посмотреть в паспорте самого СИЗ или в каталоге производителя. Предельные сроки эксплуатации защитных средств определены в </a:t>
            </a:r>
            <a:r>
              <a:rPr lang="ru-RU" dirty="0" err="1" smtClean="0"/>
              <a:t>ГОСТах</a:t>
            </a:r>
            <a:r>
              <a:rPr lang="ru-RU" dirty="0" smtClean="0"/>
              <a:t> и Типовых отраслевых нормах бесплатной выдачи СИЗ.</a:t>
            </a:r>
          </a:p>
          <a:p>
            <a:endParaRPr lang="ru-RU" dirty="0" smtClean="0"/>
          </a:p>
          <a:p>
            <a:r>
              <a:rPr lang="ru-RU" dirty="0" smtClean="0"/>
              <a:t>СИЗ, которые теряют свои защитные свойства в процессе хранения или эксплуатации, нужно списать, когда истечет гарантийный срок. Эти сроки установлены в эксплуатационной документации на СИЗ (</a:t>
            </a:r>
            <a:r>
              <a:rPr lang="ru-RU" dirty="0" err="1" smtClean="0">
                <a:hlinkClick r:id="rId2"/>
              </a:rPr>
              <a:t>подп</a:t>
            </a:r>
            <a:r>
              <a:rPr lang="ru-RU" dirty="0" smtClean="0">
                <a:hlinkClick r:id="rId2"/>
              </a:rPr>
              <a:t>. 12 п. 4.2</a:t>
            </a:r>
            <a:r>
              <a:rPr lang="ru-RU" dirty="0" smtClean="0"/>
              <a:t> Технического регламента Таможенного союза «О безопасности средств индивидуальной защиты»; далее — ТР ТС 019/2011).</a:t>
            </a:r>
          </a:p>
          <a:p>
            <a:pPr indent="-255905">
              <a:buNone/>
            </a:pPr>
            <a:r>
              <a:rPr lang="en-US" dirty="0" smtClean="0"/>
              <a:t>​</a:t>
            </a:r>
            <a:endParaRPr lang="en-US"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360040"/>
          </a:xfrm>
          <a:noFill/>
        </p:spPr>
        <p:txBody>
          <a:bodyPr>
            <a:normAutofit fontScale="90000"/>
          </a:bodyPr>
          <a:lstStyle/>
          <a:p>
            <a:r>
              <a:rPr lang="ru-RU" sz="2400" b="1" dirty="0" smtClean="0">
                <a:solidFill>
                  <a:srgbClr val="007B8F"/>
                </a:solidFill>
                <a:latin typeface="Arial" pitchFamily="34" charset="0"/>
                <a:cs typeface="Arial" pitchFamily="34" charset="0"/>
              </a:rPr>
              <a:t>Как списать и утилизировать СИЗ</a:t>
            </a: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28</a:t>
            </a:fld>
            <a:endParaRPr lang="ru-RU"/>
          </a:p>
        </p:txBody>
      </p:sp>
      <p:sp>
        <p:nvSpPr>
          <p:cNvPr id="6" name="Прямоугольник 5"/>
          <p:cNvSpPr/>
          <p:nvPr/>
        </p:nvSpPr>
        <p:spPr>
          <a:xfrm>
            <a:off x="389493" y="836712"/>
            <a:ext cx="9127014" cy="5539978"/>
          </a:xfrm>
          <a:prstGeom prst="rect">
            <a:avLst/>
          </a:prstGeom>
        </p:spPr>
        <p:txBody>
          <a:bodyPr wrap="square">
            <a:spAutoFit/>
          </a:bodyPr>
          <a:lstStyle/>
          <a:p>
            <a:r>
              <a:rPr lang="ru-RU" sz="1200" dirty="0" smtClean="0">
                <a:latin typeface="Times New Roman" pitchFamily="18" charset="0"/>
                <a:cs typeface="Times New Roman" pitchFamily="18" charset="0"/>
              </a:rPr>
              <a:t> </a:t>
            </a:r>
            <a:r>
              <a:rPr lang="ru-RU" sz="1200" b="1" dirty="0" smtClean="0"/>
              <a:t>Шаг второй. Выберите порядок утилизации. </a:t>
            </a:r>
          </a:p>
          <a:p>
            <a:endParaRPr lang="ru-RU" sz="1200" b="1" dirty="0" smtClean="0"/>
          </a:p>
          <a:p>
            <a:r>
              <a:rPr lang="ru-RU" sz="1200" dirty="0" smtClean="0"/>
              <a:t>Правила утилизации  СИЗ производители обязаны указывать в эксплуатационной документации к СИЗ (</a:t>
            </a:r>
            <a:r>
              <a:rPr lang="ru-RU" sz="1200" dirty="0" err="1" smtClean="0">
                <a:hlinkClick r:id="rId2"/>
              </a:rPr>
              <a:t>подп</a:t>
            </a:r>
            <a:r>
              <a:rPr lang="ru-RU" sz="1200" dirty="0" smtClean="0">
                <a:hlinkClick r:id="rId2"/>
              </a:rPr>
              <a:t>. 12 п. 4.2</a:t>
            </a:r>
            <a:r>
              <a:rPr lang="ru-RU" sz="1200" dirty="0" smtClean="0"/>
              <a:t> ТР ТС 019/2011). Кроме того, отдельные требования могут быть указаны в нормативных документах. Например, требования к утилизации СИЗОД указаны в пункте 11 ГОСТ 12.4.041–2001.</a:t>
            </a:r>
          </a:p>
          <a:p>
            <a:endParaRPr lang="ru-RU" sz="1200" dirty="0" smtClean="0"/>
          </a:p>
          <a:p>
            <a:r>
              <a:rPr lang="ru-RU" sz="1200" dirty="0" smtClean="0"/>
              <a:t>Большинство отслуживших срок СИЗ приравнивают к твердым коммунальным отходам. Социально ответственные организации стараются отдавать их на переработку: синтетические волокна отличаются длительным периодом распада, а при разложении выделяют вредные вещества. Передавайте их на вторичную переработку операторам по обращению с отходами — они направят отслужившие СИЗ на свои специализированные предприятия. Главное, чтобы у оператора была лицензия.</a:t>
            </a:r>
          </a:p>
          <a:p>
            <a:endParaRPr lang="ru-RU" sz="1200" b="1" dirty="0" smtClean="0"/>
          </a:p>
          <a:p>
            <a:r>
              <a:rPr lang="ru-RU" sz="1200" b="1" dirty="0" smtClean="0">
                <a:solidFill>
                  <a:srgbClr val="FF0000"/>
                </a:solidFill>
              </a:rPr>
              <a:t>Важно. СИЗ, которые утратили свои защитные и эксплуатационные свойства до того, как работники их использовали, можно направить в учебных целях в образовательные и другие учреждения</a:t>
            </a:r>
          </a:p>
          <a:p>
            <a:endParaRPr lang="ru-RU" sz="1200" dirty="0" smtClean="0"/>
          </a:p>
          <a:p>
            <a:r>
              <a:rPr lang="ru-RU" sz="1200" dirty="0" smtClean="0"/>
              <a:t>Если СИЗ нельзя использовать в качестве вторичного сырья, их нужно собрать и вывезти в места хранения или захоронения как отходы, приближенные по своему составу к промышленным. Для этого заключите договор со специализированными организациями, у которых есть лицензия на утилизацию промышленных отходов и полигоны по захоронению твердых коммунальных отходов.</a:t>
            </a:r>
          </a:p>
          <a:p>
            <a:endParaRPr lang="ru-RU" sz="1200" dirty="0" smtClean="0"/>
          </a:p>
          <a:p>
            <a:r>
              <a:rPr lang="ru-RU" sz="1200" dirty="0" smtClean="0"/>
              <a:t>Особый порядок установлен для СИЗ, на которые воздействуют ядовитые химические или радиационные материалы: их утилизируют на специализированных лицензированных предприятиях (</a:t>
            </a:r>
            <a:r>
              <a:rPr lang="ru-RU" sz="1200" dirty="0" smtClean="0">
                <a:hlinkClick r:id="rId3"/>
              </a:rPr>
              <a:t>ст. 9</a:t>
            </a:r>
            <a:r>
              <a:rPr lang="ru-RU" sz="1200" dirty="0" smtClean="0"/>
              <a:t> Федерального закона от 24.06.1998 № 89-ФЗ «Об отходах производства и потребления»). </a:t>
            </a:r>
          </a:p>
          <a:p>
            <a:endParaRPr lang="ru-RU" sz="1200" dirty="0" smtClean="0"/>
          </a:p>
          <a:p>
            <a:r>
              <a:rPr lang="ru-RU" sz="1200" dirty="0" smtClean="0"/>
              <a:t>В частности, такие  СИЗ сдают на утилизацию по договору со специализированными предприятиями ФГУП «Радон». При этом СИЗ многоразового применения перед утилизацией должны хорошо дезактивировать (</a:t>
            </a:r>
            <a:r>
              <a:rPr lang="ru-RU" sz="1200" dirty="0" smtClean="0">
                <a:hlinkClick r:id="rId4"/>
              </a:rPr>
              <a:t>п. 3.1</a:t>
            </a:r>
            <a:r>
              <a:rPr lang="ru-RU" sz="1200" dirty="0" smtClean="0"/>
              <a:t> </a:t>
            </a:r>
            <a:r>
              <a:rPr lang="ru-RU" sz="1200" dirty="0" err="1" smtClean="0"/>
              <a:t>СанПиН</a:t>
            </a:r>
            <a:r>
              <a:rPr lang="ru-RU" sz="1200" dirty="0" smtClean="0"/>
              <a:t> 2.2.8.49-03). Средства индивидуальной защиты краткосрочного применения и СИЗ одноразового применения не подлежат дезактивации, их направляют на утилизацию сразу после использования.</a:t>
            </a:r>
          </a:p>
          <a:p>
            <a:pPr indent="-255905">
              <a:buNone/>
            </a:pPr>
            <a:r>
              <a:rPr lang="en-US" dirty="0" smtClean="0"/>
              <a:t>​</a:t>
            </a:r>
            <a:endParaRPr lang="en-US"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504056"/>
          </a:xfrm>
          <a:noFill/>
        </p:spPr>
        <p:txBody>
          <a:bodyPr>
            <a:normAutofit/>
          </a:bodyPr>
          <a:lstStyle/>
          <a:p>
            <a:r>
              <a:rPr lang="ru-RU" sz="2400" b="1" dirty="0" smtClean="0">
                <a:solidFill>
                  <a:srgbClr val="007B8F"/>
                </a:solidFill>
                <a:latin typeface="Arial" pitchFamily="34" charset="0"/>
                <a:cs typeface="Arial" pitchFamily="34" charset="0"/>
              </a:rPr>
              <a:t>Как списать и утилизировать СИЗ</a:t>
            </a: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29</a:t>
            </a:fld>
            <a:endParaRPr lang="ru-RU"/>
          </a:p>
        </p:txBody>
      </p:sp>
      <p:sp>
        <p:nvSpPr>
          <p:cNvPr id="6" name="Прямоугольник 5"/>
          <p:cNvSpPr/>
          <p:nvPr/>
        </p:nvSpPr>
        <p:spPr>
          <a:xfrm>
            <a:off x="389493" y="908720"/>
            <a:ext cx="9127014" cy="5755422"/>
          </a:xfrm>
          <a:prstGeom prst="rect">
            <a:avLst/>
          </a:prstGeom>
        </p:spPr>
        <p:txBody>
          <a:bodyPr wrap="square">
            <a:spAutoFit/>
          </a:bodyPr>
          <a:lstStyle/>
          <a:p>
            <a:r>
              <a:rPr lang="ru-RU" sz="1400" b="1" dirty="0" smtClean="0"/>
              <a:t>Шаг третий. Оформите списание и утилизацию.</a:t>
            </a:r>
            <a:r>
              <a:rPr lang="ru-RU" sz="1400" dirty="0" smtClean="0"/>
              <a:t> </a:t>
            </a:r>
          </a:p>
          <a:p>
            <a:r>
              <a:rPr lang="ru-RU" sz="1400" dirty="0" smtClean="0"/>
              <a:t>Решение о списании СИЗ принимает постоянно действующая инвентаризационная комиссия, которую создает бухгалтерия. Если после истечения срока носки СИЗ не пригодно к дальнейшему использованию в виде повторной выдачи, его списывают по акту и передают на утилизацию с учетом пунктов </a:t>
            </a:r>
            <a:r>
              <a:rPr lang="ru-RU" sz="1400" dirty="0" smtClean="0">
                <a:hlinkClick r:id="rId2"/>
              </a:rPr>
              <a:t>34</a:t>
            </a:r>
            <a:r>
              <a:rPr lang="ru-RU" sz="1400" dirty="0" smtClean="0"/>
              <a:t>, </a:t>
            </a:r>
            <a:r>
              <a:rPr lang="ru-RU" sz="1400" dirty="0" smtClean="0">
                <a:hlinkClick r:id="rId3"/>
              </a:rPr>
              <a:t>35</a:t>
            </a:r>
            <a:r>
              <a:rPr lang="ru-RU" sz="1400" dirty="0" smtClean="0"/>
              <a:t> Методических указаний, утв. приказом Минфина от 26.12.2002 № 135н.</a:t>
            </a:r>
          </a:p>
          <a:p>
            <a:endParaRPr lang="ru-RU" sz="1400" dirty="0" smtClean="0"/>
          </a:p>
          <a:p>
            <a:r>
              <a:rPr lang="ru-RU" sz="1400" dirty="0" smtClean="0"/>
              <a:t>Списывают СИЗ согласно правилам бухгалтерского учета и действующей в организации учетной политики. В бухгалтерском учете выбытие средств индивидуальной защиты отражают списанием СИЗ с </a:t>
            </a:r>
            <a:r>
              <a:rPr lang="ru-RU" sz="1400" dirty="0" err="1" smtClean="0"/>
              <a:t>забалансового</a:t>
            </a:r>
            <a:r>
              <a:rPr lang="ru-RU" sz="1400" dirty="0" smtClean="0"/>
              <a:t> счета на основании акта о списании мягкого и хозяйственного инвентаря по форме ОКУД 0504143, утвержденной </a:t>
            </a:r>
            <a:r>
              <a:rPr lang="ru-RU" sz="1400" dirty="0" smtClean="0">
                <a:hlinkClick r:id="rId4"/>
              </a:rPr>
              <a:t>приказом Минфина от 30.03.2015 № 52н</a:t>
            </a:r>
            <a:r>
              <a:rPr lang="ru-RU" sz="1400" dirty="0" smtClean="0"/>
              <a:t>.</a:t>
            </a:r>
          </a:p>
          <a:p>
            <a:endParaRPr lang="ru-RU" sz="1400" dirty="0" smtClean="0"/>
          </a:p>
          <a:p>
            <a:r>
              <a:rPr lang="ru-RU" sz="1400" dirty="0" smtClean="0"/>
              <a:t>Если требования к утилизации конкретных видов СИЗ не указаны в эксплуатационной документации, работодатель имеет право указать в локальном Положении о применении средств индивидуальной защиты, что СИЗ с истекшим сроком службы отправляют на повторную переработку или сдают на полигон в составе твердых коммунальных отходов.</a:t>
            </a:r>
          </a:p>
          <a:p>
            <a:r>
              <a:rPr lang="ru-RU" sz="1400" dirty="0" smtClean="0"/>
              <a:t>Межотраслевые правила обеспечения работников специальной одеждой, специальной обувью и другими средствами индивидуальной защиты (утв. </a:t>
            </a:r>
            <a:r>
              <a:rPr lang="ru-RU" sz="1400" dirty="0" smtClean="0">
                <a:hlinkClick r:id="rId5"/>
              </a:rPr>
              <a:t>приказом </a:t>
            </a:r>
            <a:r>
              <a:rPr lang="ru-RU" sz="1400" dirty="0" err="1" smtClean="0">
                <a:hlinkClick r:id="rId5"/>
              </a:rPr>
              <a:t>Минздравсоцразвития</a:t>
            </a:r>
            <a:r>
              <a:rPr lang="ru-RU" sz="1400" dirty="0" smtClean="0">
                <a:hlinkClick r:id="rId5"/>
              </a:rPr>
              <a:t> от 01.06.2009 № 290н</a:t>
            </a:r>
            <a:r>
              <a:rPr lang="ru-RU" sz="1400" dirty="0" smtClean="0"/>
              <a:t>) не требуют оформлять отдельные документы на утилизацию. Однако такие требования могут быть прописаны в отраслевых нормативных актах и в стандартах отрасли или самого предприятия.</a:t>
            </a:r>
          </a:p>
          <a:p>
            <a:r>
              <a:rPr lang="ru-RU" sz="1400" dirty="0" smtClean="0">
                <a:solidFill>
                  <a:srgbClr val="FF0000"/>
                </a:solidFill>
              </a:rPr>
              <a:t>Важно</a:t>
            </a:r>
            <a:r>
              <a:rPr lang="ru-RU" sz="1400" dirty="0" smtClean="0">
                <a:solidFill>
                  <a:srgbClr val="FF0000"/>
                </a:solidFill>
              </a:rPr>
              <a:t>. Нельзя отдавать списанные СИЗ работникам. В этом случае сложно отследить, какие именно СИЗ использует работник — те, которые вы ему выдали на текущий период или просроченные. Кроме того, многие предприятия </a:t>
            </a:r>
            <a:r>
              <a:rPr lang="ru-RU" sz="1400" dirty="0" err="1" smtClean="0">
                <a:solidFill>
                  <a:srgbClr val="FF0000"/>
                </a:solidFill>
              </a:rPr>
              <a:t>брендируют</a:t>
            </a:r>
            <a:r>
              <a:rPr lang="ru-RU" sz="1400" dirty="0" smtClean="0">
                <a:solidFill>
                  <a:srgbClr val="FF0000"/>
                </a:solidFill>
              </a:rPr>
              <a:t> спецодежду — наносят на нее узнаваемую символику компании. Работник может передать списанную спецодежду своим родственникам или знакомым, чье поведение спрогнозировать невозможно, а это потенциальная угроза репутации компании.</a:t>
            </a:r>
          </a:p>
          <a:p>
            <a:pPr indent="-255905">
              <a:buNone/>
            </a:pPr>
            <a:r>
              <a:rPr lang="en-US" dirty="0" smtClean="0"/>
              <a:t>​</a:t>
            </a:r>
            <a:endParaRPr lang="en-US"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520" y="188640"/>
            <a:ext cx="8915400" cy="360040"/>
          </a:xfrm>
          <a:noFill/>
        </p:spPr>
        <p:txBody>
          <a:bodyPr>
            <a:normAutofit fontScale="90000"/>
          </a:bodyPr>
          <a:lstStyle/>
          <a:p>
            <a:r>
              <a:rPr lang="ru-RU" sz="2400" b="1" dirty="0" smtClean="0">
                <a:solidFill>
                  <a:srgbClr val="007B8F"/>
                </a:solidFill>
                <a:latin typeface="Arial" pitchFamily="34" charset="0"/>
                <a:cs typeface="Arial" pitchFamily="34" charset="0"/>
              </a:rPr>
              <a:t>Как составить нормы выдачи СИЗ</a:t>
            </a:r>
            <a:br>
              <a:rPr lang="ru-RU" sz="2400" b="1" dirty="0" smtClean="0">
                <a:solidFill>
                  <a:srgbClr val="007B8F"/>
                </a:solidFill>
                <a:latin typeface="Arial" pitchFamily="34" charset="0"/>
                <a:cs typeface="Arial" pitchFamily="34" charset="0"/>
              </a:rPr>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3</a:t>
            </a:fld>
            <a:endParaRPr lang="ru-RU"/>
          </a:p>
        </p:txBody>
      </p:sp>
      <p:sp>
        <p:nvSpPr>
          <p:cNvPr id="6" name="Прямоугольник 5"/>
          <p:cNvSpPr/>
          <p:nvPr/>
        </p:nvSpPr>
        <p:spPr>
          <a:xfrm>
            <a:off x="200472" y="476672"/>
            <a:ext cx="9577064" cy="5539978"/>
          </a:xfrm>
          <a:prstGeom prst="rect">
            <a:avLst/>
          </a:prstGeom>
        </p:spPr>
        <p:txBody>
          <a:bodyPr wrap="square">
            <a:spAutoFit/>
          </a:bodyPr>
          <a:lstStyle/>
          <a:p>
            <a:r>
              <a:rPr lang="ru-RU" sz="1400" dirty="0" smtClean="0"/>
              <a:t>Нормы выдачи СИЗ для организации представляют собой таблицу, в которую вносят данные о видах и количестве средств защиты для определенных должностей и профессий. </a:t>
            </a:r>
          </a:p>
          <a:p>
            <a:endParaRPr lang="ru-RU" sz="1400" dirty="0" smtClean="0"/>
          </a:p>
          <a:p>
            <a:r>
              <a:rPr lang="ru-RU" sz="1400" dirty="0" smtClean="0"/>
              <a:t>Запросите в отделе кадров штатное расписание с расстановкой по структурным подразделениям. Из него выберите должности и профессии, которым положена выдача СИЗ, и внесите их в таблицу.</a:t>
            </a:r>
          </a:p>
          <a:p>
            <a:endParaRPr lang="ru-RU" sz="1400" dirty="0" smtClean="0"/>
          </a:p>
          <a:p>
            <a:r>
              <a:rPr lang="ru-RU" sz="1400" dirty="0" smtClean="0"/>
              <a:t>После того как вы из штатного расписания внесли в таблицу должности и профессии, определите типовые нормы выдачи, по которым будете обеспечивать сотрудников СИЗ. </a:t>
            </a:r>
          </a:p>
          <a:p>
            <a:endParaRPr lang="ru-RU" sz="1400" dirty="0" smtClean="0"/>
          </a:p>
          <a:p>
            <a:r>
              <a:rPr lang="ru-RU" sz="1400" dirty="0" smtClean="0"/>
              <a:t>Сначала ищите профессию или должность в отраслевых типовых нормах по виду деятельности вашего предприятия (</a:t>
            </a:r>
            <a:r>
              <a:rPr lang="ru-RU" sz="1400" dirty="0" smtClean="0">
                <a:hlinkClick r:id="rId2"/>
              </a:rPr>
              <a:t>п. 14</a:t>
            </a:r>
            <a:r>
              <a:rPr lang="ru-RU" sz="1400" dirty="0" smtClean="0"/>
              <a:t> Межотраслевых правил обеспечения работников специальной одеждой, специальной обувью и другими средствами индивидуальной защиты, утв. приказом </a:t>
            </a:r>
            <a:r>
              <a:rPr lang="ru-RU" sz="1400" dirty="0" err="1" smtClean="0"/>
              <a:t>Минздравсоцразвития</a:t>
            </a:r>
            <a:r>
              <a:rPr lang="ru-RU" sz="1400" dirty="0" smtClean="0"/>
              <a:t> от 01.06.2009 № 290н).</a:t>
            </a:r>
          </a:p>
          <a:p>
            <a:endParaRPr lang="ru-RU" sz="1400" dirty="0" smtClean="0"/>
          </a:p>
          <a:p>
            <a:r>
              <a:rPr lang="ru-RU" sz="1400" dirty="0" smtClean="0"/>
              <a:t>Если профессии и должности работника нет в отраслевых и межотраслевых типовых нормах по виду деятельности вашей организации, применяйте типовые нормы для работников сквозных профессий и должностей всех отраслей экономики (утв. </a:t>
            </a:r>
            <a:r>
              <a:rPr lang="ru-RU" sz="1400" dirty="0" smtClean="0">
                <a:hlinkClick r:id="rId3"/>
              </a:rPr>
              <a:t>приказом Минтруда от 09.12.2014 № 997н</a:t>
            </a:r>
            <a:r>
              <a:rPr lang="ru-RU" sz="1400" dirty="0" smtClean="0"/>
              <a:t>).</a:t>
            </a:r>
          </a:p>
          <a:p>
            <a:endParaRPr lang="ru-RU" sz="1400" dirty="0" smtClean="0"/>
          </a:p>
          <a:p>
            <a:r>
              <a:rPr lang="ru-RU" sz="1400" dirty="0" smtClean="0"/>
              <a:t>Специалист по охране труда может столкнуться с ситуацией, что профессии отсутствуют как в отраслевых и межотраслевых, так и в сквозных типовых нормах. В этом случае применяют типовые нормы для работников, профессии которых характерны для выполняемых работ (</a:t>
            </a:r>
            <a:r>
              <a:rPr lang="ru-RU" sz="1400" dirty="0" smtClean="0">
                <a:hlinkClick r:id="rId2"/>
              </a:rPr>
              <a:t>п. 14</a:t>
            </a:r>
            <a:r>
              <a:rPr lang="ru-RU" sz="1400" dirty="0" smtClean="0"/>
              <a:t> Правил № 290н).</a:t>
            </a:r>
          </a:p>
          <a:p>
            <a:endParaRPr lang="ru-RU" sz="1400" dirty="0" smtClean="0"/>
          </a:p>
          <a:p>
            <a:r>
              <a:rPr lang="ru-RU" sz="1400" dirty="0" smtClean="0"/>
              <a:t>Для каждого вида СИЗ проставьте срок носки. Учтите особенности для дежурных средств защиты и для тех, у которых срок носки указан «до износа» и «по поясам».</a:t>
            </a:r>
          </a:p>
          <a:p>
            <a:endParaRPr lang="en-US" dirty="0"/>
          </a:p>
        </p:txBody>
      </p:sp>
      <p:sp>
        <p:nvSpPr>
          <p:cNvPr id="17" name="Прямоугольник 1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19" name="Picture 3" descr="C:\Users\molchanovskaya\Downloads\Fram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432048"/>
          </a:xfrm>
          <a:noFill/>
        </p:spPr>
        <p:txBody>
          <a:bodyPr>
            <a:normAutofit fontScale="90000"/>
          </a:bodyPr>
          <a:lstStyle/>
          <a:p>
            <a:r>
              <a:rPr lang="ru-RU" sz="2400" b="1" dirty="0" smtClean="0">
                <a:solidFill>
                  <a:srgbClr val="007B8F"/>
                </a:solidFill>
                <a:latin typeface="Arial" pitchFamily="34" charset="0"/>
                <a:cs typeface="Arial" pitchFamily="34" charset="0"/>
              </a:rPr>
              <a:t>Как обучить работников правильно применять СИЗ</a:t>
            </a:r>
            <a:r>
              <a:rPr lang="ru-RU" sz="2400" b="1" dirty="0" smtClean="0"/>
              <a:t/>
            </a:r>
            <a:br>
              <a:rPr lang="ru-RU" sz="2400" b="1" dirty="0" smtClean="0"/>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30</a:t>
            </a:fld>
            <a:endParaRPr lang="ru-RU"/>
          </a:p>
        </p:txBody>
      </p:sp>
      <p:sp>
        <p:nvSpPr>
          <p:cNvPr id="6" name="Прямоугольник 5"/>
          <p:cNvSpPr/>
          <p:nvPr/>
        </p:nvSpPr>
        <p:spPr>
          <a:xfrm>
            <a:off x="389493" y="620688"/>
            <a:ext cx="9127014" cy="4247317"/>
          </a:xfrm>
          <a:prstGeom prst="rect">
            <a:avLst/>
          </a:prstGeom>
        </p:spPr>
        <p:txBody>
          <a:bodyPr wrap="square">
            <a:spAutoFit/>
          </a:bodyPr>
          <a:lstStyle/>
          <a:p>
            <a:r>
              <a:rPr lang="ru-RU" dirty="0" smtClean="0"/>
              <a:t>Работодатель обязан контролировать, правильно ли работники применяют средства индивидуальной и коллективной защиты (</a:t>
            </a:r>
            <a:r>
              <a:rPr lang="ru-RU" dirty="0" smtClean="0">
                <a:hlinkClick r:id="rId2"/>
              </a:rPr>
              <a:t>ст. 212</a:t>
            </a:r>
            <a:r>
              <a:rPr lang="ru-RU" dirty="0" smtClean="0"/>
              <a:t> ТК). Как он это сделает — решать ему.</a:t>
            </a:r>
          </a:p>
          <a:p>
            <a:endParaRPr lang="ru-RU" dirty="0" smtClean="0"/>
          </a:p>
          <a:p>
            <a:r>
              <a:rPr lang="ru-RU" dirty="0" smtClean="0"/>
              <a:t>Обучать персонал правильному применению СИЗ можно на специальных тренировках во время первичных и повторных инструктажей.</a:t>
            </a:r>
          </a:p>
          <a:p>
            <a:endParaRPr lang="ru-RU" dirty="0" smtClean="0"/>
          </a:p>
          <a:p>
            <a:r>
              <a:rPr lang="ru-RU" dirty="0" smtClean="0"/>
              <a:t>Вы можете разработать в организации положение о проведении тренировок по применению СИЗ. Четких нормативных требований к документу нет. Работодатель самостоятельно определяет его содержание и структуру. За основу можно взять готовое руководство (</a:t>
            </a:r>
            <a:r>
              <a:rPr lang="ru-RU" dirty="0" smtClean="0">
                <a:hlinkClick r:id="rId3"/>
              </a:rPr>
              <a:t>Р 2.2.8.58-04</a:t>
            </a:r>
            <a:r>
              <a:rPr lang="ru-RU" dirty="0" smtClean="0"/>
              <a:t>).</a:t>
            </a:r>
          </a:p>
          <a:p>
            <a:endParaRPr lang="ru-RU" dirty="0" smtClean="0"/>
          </a:p>
          <a:p>
            <a:r>
              <a:rPr lang="ru-RU" dirty="0" smtClean="0"/>
              <a:t>Укажите в положении, что должен изучить работник в ходе тренировки, графики тренировок, ответственных лиц и форму фиксации результатов тренировок.</a:t>
            </a:r>
          </a:p>
          <a:p>
            <a:pPr indent="-255905">
              <a:buNone/>
            </a:pPr>
            <a:r>
              <a:rPr lang="en-US" dirty="0" smtClean="0"/>
              <a:t>​</a:t>
            </a:r>
            <a:endParaRPr lang="en-US"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B8F"/>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4471" y="2348880"/>
            <a:ext cx="9399494" cy="4248472"/>
          </a:xfrm>
        </p:spPr>
        <p:txBody>
          <a:bodyPr>
            <a:normAutofit/>
          </a:bodyPr>
          <a:lstStyle/>
          <a:p>
            <a:pPr algn="ctr"/>
            <a:r>
              <a:rPr lang="ru-RU" b="1" dirty="0">
                <a:solidFill>
                  <a:schemeClr val="bg1"/>
                </a:solidFill>
                <a:latin typeface="Arial" pitchFamily="34" charset="0"/>
                <a:cs typeface="Arial" pitchFamily="34" charset="0"/>
              </a:rPr>
              <a:t/>
            </a:r>
            <a:br>
              <a:rPr lang="ru-RU" b="1" dirty="0">
                <a:solidFill>
                  <a:schemeClr val="bg1"/>
                </a:solidFill>
                <a:latin typeface="Arial" pitchFamily="34" charset="0"/>
                <a:cs typeface="Arial" pitchFamily="34" charset="0"/>
              </a:rPr>
            </a:br>
            <a:r>
              <a:rPr lang="ru-RU" b="1" dirty="0">
                <a:solidFill>
                  <a:schemeClr val="bg1"/>
                </a:solidFill>
                <a:latin typeface="Arial" pitchFamily="34" charset="0"/>
                <a:cs typeface="Arial" pitchFamily="34" charset="0"/>
              </a:rPr>
              <a:t>СПАСИБО ЗА ВНИМАНИЕ</a:t>
            </a:r>
            <a:r>
              <a:rPr lang="en-US" b="1" dirty="0">
                <a:solidFill>
                  <a:schemeClr val="bg1"/>
                </a:solidFill>
                <a:latin typeface="Arial" pitchFamily="34" charset="0"/>
                <a:cs typeface="Arial" pitchFamily="34" charset="0"/>
              </a:rPr>
              <a:t>!</a:t>
            </a:r>
            <a:r>
              <a:rPr lang="ru-RU" b="1" dirty="0">
                <a:solidFill>
                  <a:schemeClr val="bg1"/>
                </a:solidFill>
                <a:latin typeface="Arial" pitchFamily="34" charset="0"/>
                <a:cs typeface="Arial" pitchFamily="34" charset="0"/>
              </a:rPr>
              <a:t/>
            </a:r>
            <a:br>
              <a:rPr lang="ru-RU" b="1" dirty="0">
                <a:solidFill>
                  <a:schemeClr val="bg1"/>
                </a:solidFill>
                <a:latin typeface="Arial" pitchFamily="34" charset="0"/>
                <a:cs typeface="Arial" pitchFamily="34" charset="0"/>
              </a:rPr>
            </a:br>
            <a:r>
              <a:rPr lang="ru-RU" b="1" dirty="0">
                <a:solidFill>
                  <a:schemeClr val="bg1"/>
                </a:solidFill>
                <a:latin typeface="Arial" pitchFamily="34" charset="0"/>
                <a:cs typeface="Arial" pitchFamily="34" charset="0"/>
              </a:rPr>
              <a:t/>
            </a:r>
            <a:br>
              <a:rPr lang="ru-RU" b="1" dirty="0">
                <a:solidFill>
                  <a:schemeClr val="bg1"/>
                </a:solidFill>
                <a:latin typeface="Arial" pitchFamily="34" charset="0"/>
                <a:cs typeface="Arial" pitchFamily="34" charset="0"/>
              </a:rPr>
            </a:br>
            <a:r>
              <a:rPr lang="ru-RU" b="1" dirty="0">
                <a:solidFill>
                  <a:schemeClr val="bg1"/>
                </a:solidFill>
                <a:latin typeface="Arial" pitchFamily="34" charset="0"/>
                <a:cs typeface="Arial" pitchFamily="34" charset="0"/>
              </a:rPr>
              <a:t/>
            </a:r>
            <a:br>
              <a:rPr lang="ru-RU" b="1" dirty="0">
                <a:solidFill>
                  <a:schemeClr val="bg1"/>
                </a:solidFill>
                <a:latin typeface="Arial" pitchFamily="34" charset="0"/>
                <a:cs typeface="Arial" pitchFamily="34" charset="0"/>
              </a:rPr>
            </a:br>
            <a:endParaRPr lang="ru-RU" sz="2700" b="1" dirty="0">
              <a:solidFill>
                <a:schemeClr val="bg1"/>
              </a:solidFill>
              <a:latin typeface="Arial" pitchFamily="34" charset="0"/>
              <a:cs typeface="Arial" pitchFamily="34" charset="0"/>
            </a:endParaRPr>
          </a:p>
        </p:txBody>
      </p:sp>
      <p:sp>
        <p:nvSpPr>
          <p:cNvPr id="51201" name="Номер слайда 5"/>
          <p:cNvSpPr>
            <a:spLocks noGrp="1"/>
          </p:cNvSpPr>
          <p:nvPr>
            <p:ph type="sldNum" sz="quarter" idx="12"/>
          </p:nvPr>
        </p:nvSpPr>
        <p:spPr>
          <a:noFill/>
        </p:spPr>
        <p:txBody>
          <a:bodyPr/>
          <a:lstStyle/>
          <a:p>
            <a:fld id="{BF91636F-10B9-491F-9DA6-30AC8DD865A4}" type="slidenum">
              <a:rPr lang="ru-RU" smtClean="0"/>
              <a:pPr/>
              <a:t>31</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188640"/>
            <a:ext cx="8915400" cy="648072"/>
          </a:xfrm>
          <a:noFill/>
        </p:spPr>
        <p:txBody>
          <a:bodyPr>
            <a:normAutofit fontScale="90000"/>
          </a:bodyPr>
          <a:lstStyle/>
          <a:p>
            <a:r>
              <a:rPr lang="ru-RU" sz="2400" b="1" dirty="0" smtClean="0">
                <a:solidFill>
                  <a:srgbClr val="007B8F"/>
                </a:solidFill>
                <a:latin typeface="Arial" pitchFamily="34" charset="0"/>
                <a:cs typeface="Arial" pitchFamily="34" charset="0"/>
              </a:rPr>
              <a:t>Как составить нормы выдачи СИЗ </a:t>
            </a: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4</a:t>
            </a:fld>
            <a:endParaRPr lang="ru-RU"/>
          </a:p>
        </p:txBody>
      </p:sp>
      <p:pic>
        <p:nvPicPr>
          <p:cNvPr id="3074" name="Picture 2"/>
          <p:cNvPicPr>
            <a:picLocks noChangeAspect="1" noChangeArrowheads="1"/>
          </p:cNvPicPr>
          <p:nvPr/>
        </p:nvPicPr>
        <p:blipFill>
          <a:blip r:embed="rId2" cstate="print"/>
          <a:srcRect/>
          <a:stretch>
            <a:fillRect/>
          </a:stretch>
        </p:blipFill>
        <p:spPr bwMode="auto">
          <a:xfrm>
            <a:off x="488504" y="908720"/>
            <a:ext cx="4988613" cy="4941167"/>
          </a:xfrm>
          <a:prstGeom prst="rect">
            <a:avLst/>
          </a:prstGeom>
          <a:noFill/>
          <a:ln w="9525">
            <a:noFill/>
            <a:miter lim="800000"/>
            <a:headEnd/>
            <a:tailEnd/>
          </a:ln>
        </p:spPr>
      </p:pic>
      <p:sp>
        <p:nvSpPr>
          <p:cNvPr id="8" name="Прямоугольник 7"/>
          <p:cNvSpPr/>
          <p:nvPr/>
        </p:nvSpPr>
        <p:spPr>
          <a:xfrm>
            <a:off x="5673080" y="1052736"/>
            <a:ext cx="3916660" cy="3970318"/>
          </a:xfrm>
          <a:prstGeom prst="rect">
            <a:avLst/>
          </a:prstGeom>
        </p:spPr>
        <p:txBody>
          <a:bodyPr wrap="square">
            <a:spAutoFit/>
          </a:bodyPr>
          <a:lstStyle/>
          <a:p>
            <a:r>
              <a:rPr lang="ru-RU" sz="1400" dirty="0" smtClean="0"/>
              <a:t>Если вы полностью заполнили таблицу, значит, проект норм выдачи СИЗ готов. </a:t>
            </a:r>
          </a:p>
          <a:p>
            <a:r>
              <a:rPr lang="ru-RU" sz="1400" dirty="0" smtClean="0"/>
              <a:t>Поэтому можно составлять проект приказа об их утверждении. </a:t>
            </a:r>
          </a:p>
          <a:p>
            <a:endParaRPr lang="ru-RU" sz="1400" dirty="0" smtClean="0"/>
          </a:p>
          <a:p>
            <a:endParaRPr lang="ru-RU" sz="1400" dirty="0" smtClean="0"/>
          </a:p>
          <a:p>
            <a:r>
              <a:rPr lang="ru-RU" sz="1400" dirty="0" smtClean="0"/>
              <a:t>Согласовывать нормы выдачи СИЗ с представительным органом работников вы обязаны только в том случае, если в них вносили улучшения по сравнению с типовыми нормами или средства защиты заменяли на аналогичные. </a:t>
            </a:r>
          </a:p>
          <a:p>
            <a:endParaRPr lang="ru-RU" sz="1400" dirty="0" smtClean="0"/>
          </a:p>
          <a:p>
            <a:endParaRPr lang="ru-RU" sz="1400" dirty="0" smtClean="0"/>
          </a:p>
          <a:p>
            <a:r>
              <a:rPr lang="ru-RU" sz="1400" dirty="0" smtClean="0"/>
              <a:t>Правила № 290н не содержат требований о таком согласовании в остальных случаях, но и не запрещают этого делать, решение принимает работодатель самостоятельно.</a:t>
            </a:r>
            <a:endParaRPr lang="ru-RU" sz="1400" dirty="0"/>
          </a:p>
        </p:txBody>
      </p:sp>
      <p:sp>
        <p:nvSpPr>
          <p:cNvPr id="9" name="Прямоугольник 8"/>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10" name="Picture 3" descr="C:\Users\molchanovskaya\Downloads\F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188640"/>
            <a:ext cx="8915400" cy="648072"/>
          </a:xfrm>
          <a:noFill/>
        </p:spPr>
        <p:txBody>
          <a:bodyPr>
            <a:normAutofit fontScale="90000"/>
          </a:bodyPr>
          <a:lstStyle/>
          <a:p>
            <a:r>
              <a:rPr lang="ru-RU" sz="2400" b="1" dirty="0" smtClean="0">
                <a:solidFill>
                  <a:srgbClr val="007B8F"/>
                </a:solidFill>
                <a:latin typeface="Arial" pitchFamily="34" charset="0"/>
                <a:cs typeface="Arial" pitchFamily="34" charset="0"/>
              </a:rPr>
              <a:t>Как установить срок «до износа»</a:t>
            </a:r>
            <a:br>
              <a:rPr lang="ru-RU" sz="2400" b="1" dirty="0" smtClean="0">
                <a:solidFill>
                  <a:srgbClr val="007B8F"/>
                </a:solidFill>
                <a:latin typeface="Arial" pitchFamily="34" charset="0"/>
                <a:cs typeface="Arial" pitchFamily="34" charset="0"/>
              </a:rPr>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5</a:t>
            </a:fld>
            <a:endParaRPr lang="ru-RU"/>
          </a:p>
        </p:txBody>
      </p:sp>
      <p:sp>
        <p:nvSpPr>
          <p:cNvPr id="6" name="Прямоугольник 5"/>
          <p:cNvSpPr/>
          <p:nvPr/>
        </p:nvSpPr>
        <p:spPr>
          <a:xfrm>
            <a:off x="200472" y="620688"/>
            <a:ext cx="9433048" cy="5324535"/>
          </a:xfrm>
          <a:prstGeom prst="rect">
            <a:avLst/>
          </a:prstGeom>
        </p:spPr>
        <p:txBody>
          <a:bodyPr wrap="square">
            <a:spAutoFit/>
          </a:bodyPr>
          <a:lstStyle/>
          <a:p>
            <a:r>
              <a:rPr lang="ru-RU" sz="1400" dirty="0" smtClean="0"/>
              <a:t>В типовых нормах на некоторые СИЗ установлена норма выдачи «до износа». Бухгалтеры требуют от специалиста по охране труда определить для таких СИЗ определенный срок эксплуатации. Как это сделать и не получить замечание от инспектора ГИТ? </a:t>
            </a:r>
          </a:p>
          <a:p>
            <a:endParaRPr lang="ru-RU" sz="1400" dirty="0" smtClean="0"/>
          </a:p>
          <a:p>
            <a:r>
              <a:rPr lang="ru-RU" sz="1400" dirty="0" smtClean="0"/>
              <a:t>Установить для таких СИЗ конкретный срок носки.</a:t>
            </a:r>
          </a:p>
          <a:p>
            <a:r>
              <a:rPr lang="ru-RU" sz="1400" dirty="0" smtClean="0"/>
              <a:t>Если типовые нормы устанавливают для средств индивидуальной защиты срок «до износа», значит, фактический износ ограничивает срок эксплуатации. То есть использовать их можно до того момента, пока СИЗ не придет в негодность из-за потери своих защитных свойств. Установите для таких СИЗ периодичность проверок на пригодность к эксплуатации. Например, раз в календарный год.</a:t>
            </a:r>
          </a:p>
          <a:p>
            <a:endParaRPr lang="ru-RU" sz="1400" b="1" dirty="0" smtClean="0"/>
          </a:p>
          <a:p>
            <a:r>
              <a:rPr lang="ru-RU" sz="1400" b="1" dirty="0" smtClean="0">
                <a:solidFill>
                  <a:srgbClr val="FF0000"/>
                </a:solidFill>
              </a:rPr>
              <a:t>Важно. В сертификате соответствия указывают ГОСТ, где можно найти информацию о периодической проверке и технической эксплуатации конкретных СИЗ</a:t>
            </a:r>
          </a:p>
          <a:p>
            <a:endParaRPr lang="ru-RU" sz="1400" dirty="0" smtClean="0"/>
          </a:p>
          <a:p>
            <a:r>
              <a:rPr lang="ru-RU" sz="1400" dirty="0" smtClean="0"/>
              <a:t>Для учета проверок оформите журнал, в котором сделайте запись о пригодности средств защиты и укажите дату следующей проверки. Определите срок носки СИЗ по каталогам производителя одежды или по паспорту самого средства защиты — там указывают предельные сроки годности изделия. Обратите внимание, что для некоторых СИЗ «до износа» в нормативных актах установлен предельный срок использования.</a:t>
            </a:r>
          </a:p>
          <a:p>
            <a:endParaRPr lang="ru-RU" sz="1400" dirty="0" smtClean="0"/>
          </a:p>
          <a:p>
            <a:r>
              <a:rPr lang="ru-RU" sz="1400" dirty="0" smtClean="0"/>
              <a:t>Работодатель вправе установить по сроку «до износа» конкретную норму выдачи. Например: нарукавники из полимерных материалов — одна пара в год. Поэтому в карточке выдачи СИЗ на лицевой стороне указывают «до износа», а на обратной — фактическую дату возврата СИЗ. Дату устанавливает работодатель с учетом периодичности, которую указывает в своем локальном нормативном акте, например в положении о выдаче СИЗ.</a:t>
            </a:r>
          </a:p>
          <a:p>
            <a:pPr indent="-255905">
              <a:buNone/>
            </a:pPr>
            <a:r>
              <a:rPr lang="en-US" dirty="0" smtClean="0"/>
              <a:t>​</a:t>
            </a:r>
            <a:endParaRPr lang="en-US"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360040"/>
          </a:xfrm>
          <a:noFill/>
        </p:spPr>
        <p:txBody>
          <a:bodyPr>
            <a:normAutofit fontScale="90000"/>
          </a:bodyPr>
          <a:lstStyle/>
          <a:p>
            <a:r>
              <a:rPr lang="ru-RU" sz="2400" b="1" dirty="0" smtClean="0">
                <a:solidFill>
                  <a:srgbClr val="007B8F"/>
                </a:solidFill>
                <a:latin typeface="Arial" pitchFamily="34" charset="0"/>
                <a:cs typeface="Arial" pitchFamily="34" charset="0"/>
              </a:rPr>
              <a:t>Как установить срок носки по поясам</a:t>
            </a:r>
            <a:r>
              <a:rPr lang="ru-RU" sz="2400" b="1" dirty="0" smtClean="0"/>
              <a:t/>
            </a:r>
            <a:br>
              <a:rPr lang="ru-RU" sz="2400" b="1" dirty="0" smtClean="0"/>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6</a:t>
            </a:fld>
            <a:endParaRPr lang="ru-RU"/>
          </a:p>
        </p:txBody>
      </p:sp>
      <p:sp>
        <p:nvSpPr>
          <p:cNvPr id="6" name="Прямоугольник 5"/>
          <p:cNvSpPr/>
          <p:nvPr/>
        </p:nvSpPr>
        <p:spPr>
          <a:xfrm>
            <a:off x="389493" y="548680"/>
            <a:ext cx="9127014" cy="1107996"/>
          </a:xfrm>
          <a:prstGeom prst="rect">
            <a:avLst/>
          </a:prstGeom>
        </p:spPr>
        <p:txBody>
          <a:bodyPr wrap="square">
            <a:spAutoFit/>
          </a:bodyPr>
          <a:lstStyle/>
          <a:p>
            <a:pPr indent="-255905">
              <a:buNone/>
            </a:pPr>
            <a:r>
              <a:rPr lang="ru-RU" sz="2400" dirty="0" smtClean="0">
                <a:latin typeface="Times New Roman" pitchFamily="18" charset="0"/>
                <a:cs typeface="Times New Roman" pitchFamily="18" charset="0"/>
              </a:rPr>
              <a:t> </a:t>
            </a:r>
            <a:r>
              <a:rPr lang="ru-RU" dirty="0" smtClean="0"/>
              <a:t> </a:t>
            </a:r>
            <a:r>
              <a:rPr lang="ru-RU" sz="1400" dirty="0" smtClean="0"/>
              <a:t>Срок, на который зимние средства защиты выдают сотрудникам, зависит от климатического пояса. В России их пять: I, II, III, IV и особый. Определить, к какому климатическому поясу относится ваш город, можно с помощью </a:t>
            </a:r>
            <a:r>
              <a:rPr lang="ru-RU" sz="1400" dirty="0" smtClean="0">
                <a:hlinkClick r:id="rId2"/>
              </a:rPr>
              <a:t>таблицы 3 приложения 3</a:t>
            </a:r>
            <a:r>
              <a:rPr lang="ru-RU" sz="1400" dirty="0" smtClean="0"/>
              <a:t> к техническому регламенту Таможенного союза «О безопасности средств индивидуальной защиты» от 09.12.2011 № ТР ТС 019/2011.</a:t>
            </a:r>
            <a:endParaRPr lang="en-US" sz="1400" dirty="0"/>
          </a:p>
        </p:txBody>
      </p:sp>
      <p:sp>
        <p:nvSpPr>
          <p:cNvPr id="7" name="Прямоугольник 6"/>
          <p:cNvSpPr/>
          <p:nvPr/>
        </p:nvSpPr>
        <p:spPr>
          <a:xfrm>
            <a:off x="272480" y="1916832"/>
            <a:ext cx="9361040" cy="430887"/>
          </a:xfrm>
          <a:prstGeom prst="rect">
            <a:avLst/>
          </a:prstGeom>
        </p:spPr>
        <p:txBody>
          <a:bodyPr wrap="square">
            <a:spAutoFit/>
          </a:bodyPr>
          <a:lstStyle/>
          <a:p>
            <a:pPr algn="ctr"/>
            <a:r>
              <a:rPr lang="ru-RU" sz="2200" b="1" dirty="0" smtClean="0">
                <a:solidFill>
                  <a:srgbClr val="007B8F"/>
                </a:solidFill>
                <a:latin typeface="Arial" pitchFamily="34" charset="0"/>
                <a:ea typeface="+mj-ea"/>
                <a:cs typeface="Arial" pitchFamily="34" charset="0"/>
              </a:rPr>
              <a:t>Как выдавать и учитывать дежурные СИЗ</a:t>
            </a:r>
          </a:p>
        </p:txBody>
      </p:sp>
      <p:sp>
        <p:nvSpPr>
          <p:cNvPr id="8" name="Прямоугольник 7"/>
          <p:cNvSpPr/>
          <p:nvPr/>
        </p:nvSpPr>
        <p:spPr>
          <a:xfrm>
            <a:off x="344488" y="2564904"/>
            <a:ext cx="9289032" cy="2677656"/>
          </a:xfrm>
          <a:prstGeom prst="rect">
            <a:avLst/>
          </a:prstGeom>
        </p:spPr>
        <p:txBody>
          <a:bodyPr wrap="square">
            <a:spAutoFit/>
          </a:bodyPr>
          <a:lstStyle/>
          <a:p>
            <a:r>
              <a:rPr lang="ru-RU" sz="1400" dirty="0" smtClean="0"/>
              <a:t>Работодатель выдает дежурные СИЗ только на время работ, для которых они предназначены (</a:t>
            </a:r>
            <a:r>
              <a:rPr lang="ru-RU" sz="1400" dirty="0" smtClean="0">
                <a:hlinkClick r:id="rId3"/>
              </a:rPr>
              <a:t>п. 20</a:t>
            </a:r>
            <a:r>
              <a:rPr lang="ru-RU" sz="1400" dirty="0" smtClean="0"/>
              <a:t> Правил № 290н). Такие СИЗ закрепляют за рабочими местами и передают от одной смены к другой или организуют их хранение в кладовом помещении подразделения.</a:t>
            </a:r>
          </a:p>
          <a:p>
            <a:endParaRPr lang="ru-RU" sz="1400" dirty="0" smtClean="0"/>
          </a:p>
          <a:p>
            <a:r>
              <a:rPr lang="ru-RU" sz="1400" dirty="0" smtClean="0"/>
              <a:t>При выдаче средств защиты учитывают требования личной гигиены и индивидуальные особенности работников. Если дежурные СИЗ нельзя использовать многократно, их выдают сотрудникам в качестве индивидуальных одноразовых комплектов. Например, </a:t>
            </a:r>
            <a:r>
              <a:rPr lang="ru-RU" sz="1400" dirty="0" err="1" smtClean="0"/>
              <a:t>противошумные</a:t>
            </a:r>
            <a:r>
              <a:rPr lang="ru-RU" sz="1400" dirty="0" smtClean="0"/>
              <a:t> вкладыши, подшлемники, а также СИЗ органов дыхания. Одноразовые комплекты выдают перед рабочей сменой в количестве, которое соответствует числу сотрудников на рабочем месте.</a:t>
            </a:r>
          </a:p>
          <a:p>
            <a:endParaRPr lang="ru-RU" sz="1400" b="1" dirty="0" smtClean="0"/>
          </a:p>
          <a:p>
            <a:r>
              <a:rPr lang="ru-RU" sz="1400" b="1" dirty="0" smtClean="0">
                <a:solidFill>
                  <a:srgbClr val="FF0000"/>
                </a:solidFill>
              </a:rPr>
              <a:t>Важно. Работодатель не имеет права выдать дежурные СИЗ вместо обязательных по типовым нормам.</a:t>
            </a:r>
            <a:endParaRPr lang="ru-RU" sz="1400" b="1" dirty="0">
              <a:solidFill>
                <a:srgbClr val="FF0000"/>
              </a:solidFill>
            </a:endParaRPr>
          </a:p>
        </p:txBody>
      </p:sp>
      <p:sp>
        <p:nvSpPr>
          <p:cNvPr id="9" name="Прямоугольник 8"/>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10" name="Picture 3" descr="C:\Users\molchanovskaya\Downloads\Fram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432048"/>
          </a:xfrm>
          <a:noFill/>
        </p:spPr>
        <p:txBody>
          <a:bodyPr>
            <a:normAutofit fontScale="90000"/>
          </a:bodyPr>
          <a:lstStyle/>
          <a:p>
            <a:r>
              <a:rPr lang="ru-RU" sz="2400" b="1" dirty="0" smtClean="0">
                <a:solidFill>
                  <a:srgbClr val="007B8F"/>
                </a:solidFill>
                <a:latin typeface="Arial" pitchFamily="34" charset="0"/>
                <a:cs typeface="Arial" pitchFamily="34" charset="0"/>
              </a:rPr>
              <a:t>Как выдавать и учитывать дежурные СИЗ</a:t>
            </a:r>
            <a:br>
              <a:rPr lang="ru-RU" sz="2400" b="1" dirty="0" smtClean="0">
                <a:solidFill>
                  <a:srgbClr val="007B8F"/>
                </a:solidFill>
                <a:latin typeface="Arial" pitchFamily="34" charset="0"/>
                <a:cs typeface="Arial" pitchFamily="34" charset="0"/>
              </a:rPr>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7</a:t>
            </a:fld>
            <a:endParaRPr lang="ru-RU"/>
          </a:p>
        </p:txBody>
      </p:sp>
      <p:sp>
        <p:nvSpPr>
          <p:cNvPr id="6" name="Прямоугольник 5"/>
          <p:cNvSpPr/>
          <p:nvPr/>
        </p:nvSpPr>
        <p:spPr>
          <a:xfrm>
            <a:off x="389493" y="620688"/>
            <a:ext cx="9127014" cy="4832092"/>
          </a:xfrm>
          <a:prstGeom prst="rect">
            <a:avLst/>
          </a:prstGeom>
        </p:spPr>
        <p:txBody>
          <a:bodyPr wrap="square">
            <a:spAutoFit/>
          </a:bodyPr>
          <a:lstStyle/>
          <a:p>
            <a:r>
              <a:rPr lang="ru-RU" sz="1400" dirty="0" smtClean="0"/>
              <a:t>Работодатель выдает работникам дежурные СИЗ, если:</a:t>
            </a:r>
          </a:p>
          <a:p>
            <a:pPr>
              <a:buFont typeface="Arial" pitchFamily="34" charset="0"/>
              <a:buChar char="•"/>
            </a:pPr>
            <a:r>
              <a:rPr lang="ru-RU" sz="1400" dirty="0" smtClean="0"/>
              <a:t> они указаны в типовых нормах как дежурные для конкретной профессии;</a:t>
            </a:r>
          </a:p>
          <a:p>
            <a:pPr>
              <a:buFont typeface="Arial" pitchFamily="34" charset="0"/>
              <a:buChar char="•"/>
            </a:pPr>
            <a:r>
              <a:rPr lang="ru-RU" sz="1400" dirty="0" smtClean="0"/>
              <a:t> они положены по результатам специальной оценки условий труда, а также с учетом условий и особенностей выполняемых работ;</a:t>
            </a:r>
          </a:p>
          <a:p>
            <a:pPr>
              <a:buFont typeface="Arial" pitchFamily="34" charset="0"/>
              <a:buChar char="•"/>
            </a:pPr>
            <a:r>
              <a:rPr lang="ru-RU" sz="1400" dirty="0" smtClean="0"/>
              <a:t> коллективный договор или соглашения предусматривают выдачу дежурных СИЗ сверх установленных норм.</a:t>
            </a:r>
          </a:p>
          <a:p>
            <a:endParaRPr lang="ru-RU" sz="1400" dirty="0" smtClean="0"/>
          </a:p>
          <a:p>
            <a:r>
              <a:rPr lang="ru-RU" sz="1400" dirty="0" smtClean="0"/>
              <a:t>Нельзя выдавать дежурные СИЗ, если работник совмещает профессии или постоянно выполняет совмещаемые работы. В этом случае работника обеспечивают полным комплектом СИЗ по типовым нормам для совмещаемой профессии (</a:t>
            </a:r>
            <a:r>
              <a:rPr lang="ru-RU" sz="1400" dirty="0" smtClean="0">
                <a:hlinkClick r:id="rId2"/>
              </a:rPr>
              <a:t>п. 17</a:t>
            </a:r>
            <a:r>
              <a:rPr lang="ru-RU" sz="1400" dirty="0" smtClean="0"/>
              <a:t> Правил № 290н).</a:t>
            </a:r>
          </a:p>
          <a:p>
            <a:endParaRPr lang="ru-RU" sz="1400" dirty="0" smtClean="0"/>
          </a:p>
          <a:p>
            <a:r>
              <a:rPr lang="ru-RU" sz="1400" dirty="0" smtClean="0"/>
              <a:t>Если руководители и специалисты по должностным обязанностям периодически посещают производственные помещения, им выдают необходимые СИЗ в качестве дежурных (</a:t>
            </a:r>
            <a:r>
              <a:rPr lang="ru-RU" sz="1400" dirty="0" smtClean="0">
                <a:hlinkClick r:id="rId3"/>
              </a:rPr>
              <a:t>п. 18</a:t>
            </a:r>
            <a:r>
              <a:rPr lang="ru-RU" sz="1400" dirty="0" smtClean="0"/>
              <a:t> Правил № 290н).</a:t>
            </a:r>
          </a:p>
          <a:p>
            <a:endParaRPr lang="ru-RU" sz="1400" dirty="0" smtClean="0"/>
          </a:p>
          <a:p>
            <a:r>
              <a:rPr lang="ru-RU" sz="1400" dirty="0" smtClean="0"/>
              <a:t>Если для сохранения жизни и здоровья работников при выполнении отдельных видов работ нужны СИЗ, которые не указаны в типовых нормах, то по результатам </a:t>
            </a:r>
            <a:r>
              <a:rPr lang="ru-RU" sz="1400" dirty="0" err="1" smtClean="0"/>
              <a:t>спецоценки</a:t>
            </a:r>
            <a:r>
              <a:rPr lang="ru-RU" sz="1400" dirty="0" smtClean="0"/>
              <a:t> работодатель может выдать такие средства защиты как дежурные. Например, сигнальный жилет, страховочную привязь, диэлектрические галоши и перчатки, диэлектрический коврик и другие (</a:t>
            </a:r>
            <a:r>
              <a:rPr lang="ru-RU" sz="1400" dirty="0" smtClean="0">
                <a:hlinkClick r:id="rId4"/>
              </a:rPr>
              <a:t>п. 19</a:t>
            </a:r>
            <a:r>
              <a:rPr lang="ru-RU" sz="1400" dirty="0" smtClean="0"/>
              <a:t> Правил № 290н).</a:t>
            </a:r>
          </a:p>
          <a:p>
            <a:endParaRPr lang="ru-RU" sz="1400" b="1" dirty="0" smtClean="0"/>
          </a:p>
          <a:p>
            <a:endParaRPr lang="ru-RU" sz="1400" b="1" dirty="0" smtClean="0"/>
          </a:p>
          <a:p>
            <a:r>
              <a:rPr lang="ru-RU" sz="1400" b="1" dirty="0" smtClean="0">
                <a:solidFill>
                  <a:srgbClr val="FF0000"/>
                </a:solidFill>
              </a:rPr>
              <a:t>Важно. Когда работникам выдают дежурные СИЗ делать запись в личной карточке не нужно.</a:t>
            </a:r>
          </a:p>
          <a:p>
            <a:pPr indent="-255905">
              <a:buNone/>
            </a:pPr>
            <a:r>
              <a:rPr lang="en-US" sz="1400" dirty="0" smtClean="0"/>
              <a:t>​</a:t>
            </a:r>
            <a:endParaRPr lang="en-US" sz="1400"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432048"/>
          </a:xfrm>
          <a:noFill/>
        </p:spPr>
        <p:txBody>
          <a:bodyPr>
            <a:normAutofit fontScale="90000"/>
          </a:bodyPr>
          <a:lstStyle/>
          <a:p>
            <a:r>
              <a:rPr lang="ru-RU" sz="2400" b="1" dirty="0" smtClean="0">
                <a:solidFill>
                  <a:srgbClr val="007B8F"/>
                </a:solidFill>
                <a:latin typeface="Arial" pitchFamily="34" charset="0"/>
                <a:cs typeface="Arial" pitchFamily="34" charset="0"/>
              </a:rPr>
              <a:t>Как выдавать и учитывать дежурные СИЗ</a:t>
            </a:r>
            <a:br>
              <a:rPr lang="ru-RU" sz="2400" b="1" dirty="0" smtClean="0">
                <a:solidFill>
                  <a:srgbClr val="007B8F"/>
                </a:solidFill>
                <a:latin typeface="Arial" pitchFamily="34" charset="0"/>
                <a:cs typeface="Arial" pitchFamily="34" charset="0"/>
              </a:rPr>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8</a:t>
            </a:fld>
            <a:endParaRPr lang="ru-RU"/>
          </a:p>
        </p:txBody>
      </p:sp>
      <p:sp>
        <p:nvSpPr>
          <p:cNvPr id="6" name="Прямоугольник 5"/>
          <p:cNvSpPr/>
          <p:nvPr/>
        </p:nvSpPr>
        <p:spPr>
          <a:xfrm>
            <a:off x="389493" y="764704"/>
            <a:ext cx="9127014" cy="4893647"/>
          </a:xfrm>
          <a:prstGeom prst="rect">
            <a:avLst/>
          </a:prstGeom>
        </p:spPr>
        <p:txBody>
          <a:bodyPr wrap="square">
            <a:spAutoFit/>
          </a:bodyPr>
          <a:lstStyle/>
          <a:p>
            <a:r>
              <a:rPr lang="ru-RU" sz="2400" dirty="0" smtClean="0">
                <a:latin typeface="Times New Roman" pitchFamily="18" charset="0"/>
                <a:cs typeface="Times New Roman" pitchFamily="18" charset="0"/>
              </a:rPr>
              <a:t> </a:t>
            </a:r>
            <a:r>
              <a:rPr lang="ru-RU" sz="1600" dirty="0" smtClean="0"/>
              <a:t>Дежурные СИЗ выдают на основании локальных актов, которые разрабатывают с учетом типовых норм. </a:t>
            </a:r>
          </a:p>
          <a:p>
            <a:endParaRPr lang="ru-RU" sz="1600" dirty="0" smtClean="0"/>
          </a:p>
          <a:p>
            <a:r>
              <a:rPr lang="ru-RU" sz="1600" dirty="0" smtClean="0"/>
              <a:t>Работодатель издает приказ о выдаче СИЗ в качестве дежурных. </a:t>
            </a:r>
          </a:p>
          <a:p>
            <a:endParaRPr lang="ru-RU" sz="1600" dirty="0" smtClean="0"/>
          </a:p>
          <a:p>
            <a:r>
              <a:rPr lang="ru-RU" sz="1600" dirty="0" smtClean="0"/>
              <a:t>В приказе он указывает, в каких подразделениях, работники каких профессий и должностей получают дежурные СИЗ. </a:t>
            </a:r>
          </a:p>
          <a:p>
            <a:endParaRPr lang="ru-RU" sz="1600" dirty="0" smtClean="0"/>
          </a:p>
          <a:p>
            <a:r>
              <a:rPr lang="ru-RU" sz="1600" dirty="0" smtClean="0"/>
              <a:t>Ответственным за выдачу назначают руководителя того структурного подразделения, где выполняют работы. Он обеспечивает запас, следит за состоянием и составляет заявки на заказ дежурной специальной одежды и специальной обуви.</a:t>
            </a:r>
          </a:p>
          <a:p>
            <a:endParaRPr lang="ru-RU" sz="1600" dirty="0" smtClean="0"/>
          </a:p>
          <a:p>
            <a:r>
              <a:rPr lang="ru-RU" sz="1600" dirty="0" smtClean="0"/>
              <a:t>Форму учета дежурных СИЗ организация определяет самостоятельно — в законодательстве нет обязательных указаний. Можно завести журнал выдачи-сдачи дежурных СИЗ с указанием даты выдачи и сдачи, подписями тех, кто выдавал и принимал средства защиты. </a:t>
            </a:r>
          </a:p>
          <a:p>
            <a:endParaRPr lang="ru-RU" sz="1600" dirty="0" smtClean="0"/>
          </a:p>
          <a:p>
            <a:r>
              <a:rPr lang="ru-RU" sz="1600" dirty="0" smtClean="0"/>
              <a:t>При проверке или несчастном случае такая запись в журнале подтвердит, что работника обеспечили СИЗ.</a:t>
            </a:r>
          </a:p>
          <a:p>
            <a:pPr indent="-255905">
              <a:buNone/>
            </a:pPr>
            <a:r>
              <a:rPr lang="en-US" sz="1600" dirty="0" smtClean="0"/>
              <a:t>​</a:t>
            </a:r>
            <a:endParaRPr lang="en-US" sz="1600"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8" y="404664"/>
            <a:ext cx="8915400" cy="576064"/>
          </a:xfrm>
          <a:noFill/>
        </p:spPr>
        <p:txBody>
          <a:bodyPr>
            <a:normAutofit fontScale="90000"/>
          </a:bodyPr>
          <a:lstStyle/>
          <a:p>
            <a:r>
              <a:rPr lang="ru-RU" sz="2400" b="1" dirty="0" smtClean="0">
                <a:solidFill>
                  <a:srgbClr val="007B8F"/>
                </a:solidFill>
                <a:latin typeface="Arial" pitchFamily="34" charset="0"/>
                <a:cs typeface="Arial" pitchFamily="34" charset="0"/>
              </a:rPr>
              <a:t>Как продлить срок носки СИЗ</a:t>
            </a:r>
            <a:br>
              <a:rPr lang="ru-RU" sz="2400" b="1" dirty="0" smtClean="0">
                <a:solidFill>
                  <a:srgbClr val="007B8F"/>
                </a:solidFill>
                <a:latin typeface="Arial" pitchFamily="34" charset="0"/>
                <a:cs typeface="Arial" pitchFamily="34" charset="0"/>
              </a:rPr>
            </a:br>
            <a:r>
              <a:rPr lang="ru-RU" sz="2400" dirty="0" smtClean="0"/>
              <a:t/>
            </a:r>
            <a:br>
              <a:rPr lang="ru-RU" sz="2400" dirty="0" smtClean="0"/>
            </a:br>
            <a:endParaRPr lang="ru-RU" sz="2400" b="1" dirty="0">
              <a:solidFill>
                <a:srgbClr val="007B8F"/>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9</a:t>
            </a:fld>
            <a:endParaRPr lang="ru-RU"/>
          </a:p>
        </p:txBody>
      </p:sp>
      <p:sp>
        <p:nvSpPr>
          <p:cNvPr id="6" name="Прямоугольник 5"/>
          <p:cNvSpPr/>
          <p:nvPr/>
        </p:nvSpPr>
        <p:spPr>
          <a:xfrm>
            <a:off x="389493" y="692696"/>
            <a:ext cx="9127014" cy="4185761"/>
          </a:xfrm>
          <a:prstGeom prst="rect">
            <a:avLst/>
          </a:prstGeom>
        </p:spPr>
        <p:txBody>
          <a:bodyPr wrap="square">
            <a:spAutoFit/>
          </a:bodyPr>
          <a:lstStyle/>
          <a:p>
            <a:r>
              <a:rPr lang="ru-RU" sz="1400" dirty="0" smtClean="0"/>
              <a:t>Сроки использования  СИЗ зависят как от материалов, из которых они изготовлены, так и от условий эксплуатации. </a:t>
            </a:r>
          </a:p>
          <a:p>
            <a:endParaRPr lang="ru-RU" sz="1400" dirty="0" smtClean="0"/>
          </a:p>
          <a:p>
            <a:r>
              <a:rPr lang="ru-RU" sz="1400" dirty="0" smtClean="0"/>
              <a:t>Если по окончании сроков носки работники вернули пригодные для дальнейшей эксплуатации СИЗ, их можно использовать после специальных мероприятий по уходу (</a:t>
            </a:r>
            <a:r>
              <a:rPr lang="ru-RU" sz="1400" dirty="0" smtClean="0">
                <a:hlinkClick r:id="rId2"/>
              </a:rPr>
              <a:t>п. 22</a:t>
            </a:r>
            <a:r>
              <a:rPr lang="ru-RU" sz="1400" dirty="0" smtClean="0"/>
              <a:t> Правил № 290н). </a:t>
            </a:r>
          </a:p>
          <a:p>
            <a:endParaRPr lang="ru-RU" sz="1400" dirty="0" smtClean="0"/>
          </a:p>
          <a:p>
            <a:r>
              <a:rPr lang="ru-RU" sz="1400" dirty="0" smtClean="0"/>
              <a:t>К ним относят: стирку, чистку, дезинфекцию, дегазацию, дезактивацию, </a:t>
            </a:r>
            <a:r>
              <a:rPr lang="ru-RU" sz="1400" dirty="0" err="1" smtClean="0"/>
              <a:t>обеспыливание</a:t>
            </a:r>
            <a:r>
              <a:rPr lang="ru-RU" sz="1400" dirty="0" smtClean="0"/>
              <a:t>, обезвреживание, ремонт.</a:t>
            </a:r>
          </a:p>
          <a:p>
            <a:endParaRPr lang="ru-RU" sz="1400" dirty="0" smtClean="0"/>
          </a:p>
          <a:p>
            <a:r>
              <a:rPr lang="ru-RU" sz="1400" dirty="0" smtClean="0"/>
              <a:t>Виды мероприятий по уходу за СИЗ, процент их износа, пригодность к дальнейшему использованию устанавливает уполномоченное лицо, например, заведующий складом, или комиссия по охране труда. Ее утверждает своим приказом работодатель.</a:t>
            </a:r>
          </a:p>
          <a:p>
            <a:endParaRPr lang="ru-RU" sz="1400" dirty="0" smtClean="0"/>
          </a:p>
          <a:p>
            <a:r>
              <a:rPr lang="ru-RU" sz="1400" dirty="0" smtClean="0"/>
              <a:t>Комиссия осматривает средства защиты, сравнивает с новыми СИЗ. Это позволяет обнаружить повреждения, функциональную непригодность. </a:t>
            </a:r>
          </a:p>
          <a:p>
            <a:endParaRPr lang="ru-RU" sz="1400" dirty="0" smtClean="0"/>
          </a:p>
          <a:p>
            <a:r>
              <a:rPr lang="ru-RU" sz="1400" dirty="0" smtClean="0"/>
              <a:t>По итогам составляют акт осмотра. В документе указывают процент износа. Точной формулы расчета нет — эту величину устанавливают оценочно.</a:t>
            </a:r>
          </a:p>
          <a:p>
            <a:pPr indent="-255905">
              <a:buNone/>
            </a:pPr>
            <a:r>
              <a:rPr lang="en-US" sz="1400" dirty="0" smtClean="0"/>
              <a:t>​</a:t>
            </a:r>
            <a:endParaRPr lang="en-US" sz="1400" dirty="0"/>
          </a:p>
        </p:txBody>
      </p:sp>
      <p:sp>
        <p:nvSpPr>
          <p:cNvPr id="7" name="Прямоугольник 6"/>
          <p:cNvSpPr/>
          <p:nvPr/>
        </p:nvSpPr>
        <p:spPr>
          <a:xfrm rot="16200000">
            <a:off x="4642656" y="1594656"/>
            <a:ext cx="620689" cy="9906000"/>
          </a:xfrm>
          <a:prstGeom prst="rect">
            <a:avLst/>
          </a:prstGeom>
          <a:solidFill>
            <a:srgbClr val="007B8F"/>
          </a:solidFill>
          <a:ln>
            <a:no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endParaRPr lang="ru-RU" dirty="0"/>
          </a:p>
        </p:txBody>
      </p:sp>
      <p:pic>
        <p:nvPicPr>
          <p:cNvPr id="8" name="Picture 3" descr="C:\Users\molchanovskaya\Downloads\F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144" y="6453336"/>
            <a:ext cx="3457016" cy="27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Систем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 Система</Template>
  <TotalTime>15634</TotalTime>
  <Words>290</Words>
  <Application>Microsoft Office PowerPoint</Application>
  <PresentationFormat>Лист A4 (210x297 мм)</PresentationFormat>
  <Paragraphs>317</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Система</vt:lpstr>
      <vt:lpstr>Презентация PowerPoint</vt:lpstr>
      <vt:lpstr>Средства защиты </vt:lpstr>
      <vt:lpstr>Как составить нормы выдачи СИЗ </vt:lpstr>
      <vt:lpstr>Как составить нормы выдачи СИЗ  </vt:lpstr>
      <vt:lpstr>Как установить срок «до износа» </vt:lpstr>
      <vt:lpstr>Как установить срок носки по поясам  </vt:lpstr>
      <vt:lpstr>Как выдавать и учитывать дежурные СИЗ  </vt:lpstr>
      <vt:lpstr>Как выдавать и учитывать дежурные СИЗ  </vt:lpstr>
      <vt:lpstr>Как продлить срок носки СИЗ  </vt:lpstr>
      <vt:lpstr>      Алгоритм продления срока носки СИЗ  </vt:lpstr>
      <vt:lpstr>Личная карточка СИЗ  </vt:lpstr>
      <vt:lpstr>Личная карточка СИЗ  </vt:lpstr>
      <vt:lpstr> На что обратить внимание в карточке СИЗ  </vt:lpstr>
      <vt:lpstr>  На что обратить внимание в карточке СИЗ  </vt:lpstr>
      <vt:lpstr>Как и где хранить СИЗ  </vt:lpstr>
      <vt:lpstr>  Как определить, что СИЗ обеспечивает равноценную защиту   </vt:lpstr>
      <vt:lpstr>  Как оформить замену на аналогичные средства защиты   </vt:lpstr>
      <vt:lpstr>  Документы  </vt:lpstr>
      <vt:lpstr>  Документы  </vt:lpstr>
      <vt:lpstr>Как организовать уход за СИЗ  </vt:lpstr>
      <vt:lpstr>  </vt:lpstr>
      <vt:lpstr>         Как определить размер спецобуви </vt:lpstr>
      <vt:lpstr>Как взять СИЗ в аренду  </vt:lpstr>
      <vt:lpstr>Как компания рассчитывает стоимость аренды каждого СИЗ?  </vt:lpstr>
      <vt:lpstr>На что обратить внимание в договоре?</vt:lpstr>
      <vt:lpstr>Преимущества и недостатки у аренды СИЗ  </vt:lpstr>
      <vt:lpstr>Как списать и утилизировать СИЗ </vt:lpstr>
      <vt:lpstr>Как списать и утилизировать СИЗ</vt:lpstr>
      <vt:lpstr>Как списать и утилизировать СИЗ</vt:lpstr>
      <vt:lpstr>Как обучить работников правильно применять СИЗ  </vt:lpstr>
      <vt:lpstr> СПАСИБО ЗА ВНИМАНИЕ!   </vt:lpstr>
    </vt:vector>
  </TitlesOfParts>
  <Company>ФГУ "ВНИИ ОиЭТ"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ВНИИ ОХРАНЫ И ЭКОНОМИКИ ТРУДА</dc:title>
  <dc:creator>Андрей</dc:creator>
  <cp:lastModifiedBy>Молчановская Наталья Евгеньевна</cp:lastModifiedBy>
  <cp:revision>2082</cp:revision>
  <dcterms:created xsi:type="dcterms:W3CDTF">2012-04-26T17:44:31Z</dcterms:created>
  <dcterms:modified xsi:type="dcterms:W3CDTF">2020-11-19T14:26:43Z</dcterms:modified>
</cp:coreProperties>
</file>