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720" r:id="rId1"/>
  </p:sldMasterIdLst>
  <p:notesMasterIdLst>
    <p:notesMasterId r:id="rId34"/>
  </p:notesMasterIdLst>
  <p:sldIdLst>
    <p:sldId id="792" r:id="rId2"/>
    <p:sldId id="1177" r:id="rId3"/>
    <p:sldId id="1178" r:id="rId4"/>
    <p:sldId id="1179" r:id="rId5"/>
    <p:sldId id="1180" r:id="rId6"/>
    <p:sldId id="1181" r:id="rId7"/>
    <p:sldId id="1182" r:id="rId8"/>
    <p:sldId id="1183" r:id="rId9"/>
    <p:sldId id="1184" r:id="rId10"/>
    <p:sldId id="1185" r:id="rId11"/>
    <p:sldId id="1186" r:id="rId12"/>
    <p:sldId id="1147" r:id="rId13"/>
    <p:sldId id="1148" r:id="rId14"/>
    <p:sldId id="1187" r:id="rId15"/>
    <p:sldId id="1188" r:id="rId16"/>
    <p:sldId id="1189" r:id="rId17"/>
    <p:sldId id="1190" r:id="rId18"/>
    <p:sldId id="1191" r:id="rId19"/>
    <p:sldId id="1192" r:id="rId20"/>
    <p:sldId id="1193" r:id="rId21"/>
    <p:sldId id="1194" r:id="rId22"/>
    <p:sldId id="1195" r:id="rId23"/>
    <p:sldId id="1196" r:id="rId24"/>
    <p:sldId id="1197" r:id="rId25"/>
    <p:sldId id="1198" r:id="rId26"/>
    <p:sldId id="1174" r:id="rId27"/>
    <p:sldId id="1149" r:id="rId28"/>
    <p:sldId id="1150" r:id="rId29"/>
    <p:sldId id="1176" r:id="rId30"/>
    <p:sldId id="1158" r:id="rId31"/>
    <p:sldId id="1159" r:id="rId32"/>
    <p:sldId id="1029" r:id="rId33"/>
  </p:sldIdLst>
  <p:sldSz cx="9906000" cy="6858000" type="A4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513F"/>
    <a:srgbClr val="007B8F"/>
    <a:srgbClr val="008000"/>
    <a:srgbClr val="DDDDDD"/>
    <a:srgbClr val="C0C0C0"/>
    <a:srgbClr val="FF66FF"/>
    <a:srgbClr val="FFCC66"/>
    <a:srgbClr val="FFCC99"/>
    <a:srgbClr val="FFFF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265" autoAdjust="0"/>
    <p:restoredTop sz="94598" autoAdjust="0"/>
  </p:normalViewPr>
  <p:slideViewPr>
    <p:cSldViewPr snapToGrid="0">
      <p:cViewPr>
        <p:scale>
          <a:sx n="69" d="100"/>
          <a:sy n="69" d="100"/>
        </p:scale>
        <p:origin x="-102" y="-840"/>
      </p:cViewPr>
      <p:guideLst>
        <p:guide orient="horz" pos="2160"/>
        <p:guide pos="288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6125"/>
            <a:ext cx="537210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8"/>
            <a:ext cx="5438140" cy="446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091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30091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0EDEBF-2109-4205-9B1F-73CA8F654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900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F8AC8-5D4C-4C21-9B28-D3999CC990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95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E6515-C0CB-4646-BDF8-EA9F873206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35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08F5A2-02B2-4216-88E4-F20261BA8C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49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40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4752F-BBA7-4C66-B11A-D635ADAFA6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53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8B34F-9837-4CF7-A083-FC9A635337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78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C1FDD-CC12-46D0-B442-627FEC6D43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5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54A2A-21FF-4440-AA8B-9A251681E7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6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72750-52C6-4D4C-854E-61F6C84A42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993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FE16B-8002-4E70-8E6B-918AB93913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73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CFD822-06EA-4805-93F8-30407345A6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63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D519DA-B7E0-491C-BC57-0A32BB0C5C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9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B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0" y="657186"/>
            <a:ext cx="9906000" cy="3456384"/>
          </a:xfrm>
        </p:spPr>
        <p:txBody>
          <a:bodyPr vert="horz" anchor="t"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Классификаторы при расследовании несчастных случаев: как </a:t>
            </a:r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выбирать</a:t>
            </a:r>
            <a:b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заполнять коды</a:t>
            </a:r>
          </a:p>
          <a:p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 апреля</a:t>
            </a:r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2023 года</a:t>
            </a:r>
          </a:p>
          <a:p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3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3500"/>
            <a:endParaRPr lang="ru-RU" sz="3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3500"/>
            <a:endParaRPr lang="ru-RU" sz="3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3500"/>
            <a:r>
              <a:rPr lang="ru-RU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дзаголовок 7"/>
          <p:cNvSpPr txBox="1">
            <a:spLocks/>
          </p:cNvSpPr>
          <p:nvPr/>
        </p:nvSpPr>
        <p:spPr>
          <a:xfrm>
            <a:off x="222741" y="4039339"/>
            <a:ext cx="8489844" cy="17484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 algn="l"/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3500" algn="l"/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3500" algn="l"/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3500" algn="l"/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Ольга Гревцева, </a:t>
            </a:r>
          </a:p>
          <a:p>
            <a:pPr marL="63500" algn="l"/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руководитель направления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Актион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Охрана труда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molchanovskaya\Downloads\Frame.png">
            <a:extLst>
              <a:ext uri="{FF2B5EF4-FFF2-40B4-BE49-F238E27FC236}">
                <a16:creationId xmlns="" xmlns:a16="http://schemas.microsoft.com/office/drawing/2014/main" id="{81DF5040-C6E6-42FF-941A-3CC21AAA0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2" y="6412496"/>
            <a:ext cx="2449582" cy="19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59" y="6329099"/>
            <a:ext cx="1902089" cy="2789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492878" y="5909775"/>
            <a:ext cx="8441733" cy="650813"/>
            <a:chOff x="492878" y="5909775"/>
            <a:chExt cx="8441733" cy="650813"/>
          </a:xfrm>
        </p:grpSpPr>
        <p:pic>
          <p:nvPicPr>
            <p:cNvPr id="16" name="Picture 3" descr="C:\Users\molchanovskaya\Downloads\Fram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78" y="6228820"/>
              <a:ext cx="3457016" cy="275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999" y="5909775"/>
              <a:ext cx="2330612" cy="650813"/>
            </a:xfrm>
            <a:prstGeom prst="rect">
              <a:avLst/>
            </a:prstGeom>
          </p:spPr>
        </p:pic>
      </p:grpSp>
      <p:pic>
        <p:nvPicPr>
          <p:cNvPr id="13" name="Picture 3" descr="C:\Users\molchanovskaya\Downloads\Fr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81328"/>
            <a:ext cx="3400009" cy="27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16200000">
            <a:off x="4627594" y="1579594"/>
            <a:ext cx="650813" cy="9906000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138560" y="261320"/>
            <a:ext cx="9417496" cy="1185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13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указать численность работников </a:t>
            </a:r>
            <a:r>
              <a:rPr lang="ru-RU" sz="11300" b="1" dirty="0" smtClean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br>
              <a:rPr lang="ru-RU" sz="11300" b="1" dirty="0" smtClean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300" b="1" dirty="0" smtClean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3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извещении о несчастном случае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BF71DE0-5BA9-4F83-862F-6892E4B579E0}"/>
              </a:ext>
            </a:extLst>
          </p:cNvPr>
          <p:cNvSpPr txBox="1"/>
          <p:nvPr/>
        </p:nvSpPr>
        <p:spPr>
          <a:xfrm>
            <a:off x="2339402" y="876839"/>
            <a:ext cx="862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DF5DC2A-1C16-4C9B-A601-0F89942EECF4}"/>
              </a:ext>
            </a:extLst>
          </p:cNvPr>
          <p:cNvSpPr txBox="1"/>
          <p:nvPr/>
        </p:nvSpPr>
        <p:spPr>
          <a:xfrm>
            <a:off x="139864" y="1280088"/>
            <a:ext cx="9417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Используйте </a:t>
            </a:r>
            <a:r>
              <a:rPr lang="ru-RU" b="0" i="0" u="none" strike="noStrike" dirty="0">
                <a:solidFill>
                  <a:srgbClr val="0047B3"/>
                </a:solidFill>
                <a:effectLst/>
                <a:latin typeface="Proxima Nova Rg Inner"/>
              </a:rPr>
              <a:t>раздел 04 дополнительных классификаторов</a:t>
            </a:r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, чтобы дописать код 3.04. в извещении о несчастном случае. Выберите цифру, соответствующую количеству человек в организации: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1 – менее 15;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2 – от 16 до 100;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3 – от 101 до 250;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4 – от 251 до 1000;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5 – свыше 1000.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DA07FB2-8DB3-4491-A9AA-0F99C1165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61" y="4055979"/>
            <a:ext cx="9186909" cy="18339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59" y="6329099"/>
            <a:ext cx="1902089" cy="2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15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492878" y="5909775"/>
            <a:ext cx="8441733" cy="650813"/>
            <a:chOff x="492878" y="5909775"/>
            <a:chExt cx="8441733" cy="650813"/>
          </a:xfrm>
        </p:grpSpPr>
        <p:pic>
          <p:nvPicPr>
            <p:cNvPr id="16" name="Picture 3" descr="C:\Users\molchanovskaya\Downloads\Fram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78" y="6228820"/>
              <a:ext cx="3457016" cy="275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999" y="5909775"/>
              <a:ext cx="2330612" cy="650813"/>
            </a:xfrm>
            <a:prstGeom prst="rect">
              <a:avLst/>
            </a:prstGeom>
          </p:spPr>
        </p:pic>
      </p:grpSp>
      <p:pic>
        <p:nvPicPr>
          <p:cNvPr id="13" name="Picture 3" descr="C:\Users\molchanovskaya\Downloads\Fr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81328"/>
            <a:ext cx="3400009" cy="27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16200000">
            <a:off x="4627594" y="1579594"/>
            <a:ext cx="650813" cy="9906000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156316" y="188023"/>
            <a:ext cx="9417496" cy="943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200" b="1" dirty="0">
              <a:solidFill>
                <a:srgbClr val="007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указать коды профессионального </a:t>
            </a:r>
            <a:r>
              <a:rPr lang="ru-RU" sz="11200" b="1" dirty="0" smtClean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статуса</a:t>
            </a:r>
            <a:br>
              <a:rPr lang="ru-RU" sz="11200" b="1" dirty="0" smtClean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200" b="1" dirty="0" smtClean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работника в </a:t>
            </a:r>
            <a:r>
              <a:rPr lang="ru-RU" sz="11200" b="1" dirty="0" smtClean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извещении</a:t>
            </a:r>
            <a:br>
              <a:rPr lang="ru-RU" sz="11200" b="1" dirty="0" smtClean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200" b="1" dirty="0" smtClean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несчастном случае</a:t>
            </a:r>
          </a:p>
          <a:p>
            <a:pPr fontAlgn="auto">
              <a:spcAft>
                <a:spcPts val="0"/>
              </a:spcAft>
            </a:pPr>
            <a:endParaRPr lang="ru-RU" sz="11200" b="1" dirty="0">
              <a:solidFill>
                <a:srgbClr val="007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BF71DE0-5BA9-4F83-862F-6892E4B579E0}"/>
              </a:ext>
            </a:extLst>
          </p:cNvPr>
          <p:cNvSpPr txBox="1"/>
          <p:nvPr/>
        </p:nvSpPr>
        <p:spPr>
          <a:xfrm>
            <a:off x="2339402" y="876839"/>
            <a:ext cx="862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DF5DC2A-1C16-4C9B-A601-0F89942EECF4}"/>
              </a:ext>
            </a:extLst>
          </p:cNvPr>
          <p:cNvSpPr txBox="1"/>
          <p:nvPr/>
        </p:nvSpPr>
        <p:spPr>
          <a:xfrm>
            <a:off x="139864" y="1469121"/>
            <a:ext cx="9417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Код профессионального статуса работника укажите по Общероссийскому классификатору занятий </a:t>
            </a:r>
            <a:r>
              <a:rPr lang="ru-RU" b="0" i="0" u="none" strike="noStrike" dirty="0">
                <a:solidFill>
                  <a:srgbClr val="01745C"/>
                </a:solidFill>
                <a:effectLst/>
                <a:latin typeface="Proxima Nova Rg Inner"/>
              </a:rPr>
              <a:t>ОК 010-2014</a:t>
            </a:r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 в ячейке «Код 3.12» извещения о несчастном случае. 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Код профессии или должности работника укажите в ячейке «Код 3.14» извещения о несчастном случае. Для этого допишите регистрационный номер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Proxima Nova Rg Inner"/>
              </a:rPr>
              <a:t>профстандарта</a:t>
            </a:r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. Его присваивают в Минюсте при регистрации приказа Минтруда, которым утверждают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Proxima Nova Rg Inner"/>
              </a:rPr>
              <a:t>профстандарт</a:t>
            </a:r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. Если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Proxima Nova Rg Inner"/>
              </a:rPr>
              <a:t>профстандарта</a:t>
            </a:r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 для профессии нет, ячейку не заполняйте.</a:t>
            </a:r>
          </a:p>
          <a:p>
            <a:endParaRPr lang="ru-RU" dirty="0">
              <a:solidFill>
                <a:srgbClr val="474D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59" y="6329099"/>
            <a:ext cx="1902089" cy="2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05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492878" y="5909775"/>
            <a:ext cx="8441733" cy="650813"/>
            <a:chOff x="492878" y="5909775"/>
            <a:chExt cx="8441733" cy="650813"/>
          </a:xfrm>
        </p:grpSpPr>
        <p:pic>
          <p:nvPicPr>
            <p:cNvPr id="16" name="Picture 3" descr="C:\Users\molchanovskaya\Downloads\Fram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78" y="6228820"/>
              <a:ext cx="3457016" cy="275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999" y="5909775"/>
              <a:ext cx="2330612" cy="650813"/>
            </a:xfrm>
            <a:prstGeom prst="rect">
              <a:avLst/>
            </a:prstGeom>
          </p:spPr>
        </p:pic>
      </p:grpSp>
      <p:pic>
        <p:nvPicPr>
          <p:cNvPr id="13" name="Picture 3" descr="C:\Users\molchanovskaya\Downloads\Fr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81328"/>
            <a:ext cx="3400009" cy="27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16200000">
            <a:off x="4627594" y="1579594"/>
            <a:ext cx="650813" cy="9906000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156316" y="-67153"/>
            <a:ext cx="9417496" cy="579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200" b="1" dirty="0">
              <a:solidFill>
                <a:srgbClr val="007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endParaRPr lang="ru-RU" sz="11200" b="1" dirty="0">
              <a:solidFill>
                <a:srgbClr val="007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использовать коды из классификаторов для расследования несчастных случаев в Акте Н-1</a:t>
            </a:r>
          </a:p>
          <a:p>
            <a:pPr fontAlgn="auto">
              <a:spcAft>
                <a:spcPts val="0"/>
              </a:spcAft>
            </a:pPr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BF71DE0-5BA9-4F83-862F-6892E4B579E0}"/>
              </a:ext>
            </a:extLst>
          </p:cNvPr>
          <p:cNvSpPr txBox="1"/>
          <p:nvPr/>
        </p:nvSpPr>
        <p:spPr>
          <a:xfrm>
            <a:off x="2339402" y="876839"/>
            <a:ext cx="862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DF5DC2A-1C16-4C9B-A601-0F89942EECF4}"/>
              </a:ext>
            </a:extLst>
          </p:cNvPr>
          <p:cNvSpPr txBox="1"/>
          <p:nvPr/>
        </p:nvSpPr>
        <p:spPr>
          <a:xfrm>
            <a:off x="210886" y="907225"/>
            <a:ext cx="9417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b="0" i="0" dirty="0">
              <a:solidFill>
                <a:srgbClr val="222222"/>
              </a:solidFill>
              <a:effectLst/>
              <a:latin typeface="Proxima Nova Rg Inner"/>
            </a:endParaRPr>
          </a:p>
          <a:p>
            <a:pPr algn="l"/>
            <a:endParaRPr lang="ru-RU" dirty="0">
              <a:solidFill>
                <a:srgbClr val="222222"/>
              </a:solidFill>
              <a:latin typeface="Proxima Nova Rg Inner"/>
            </a:endParaRPr>
          </a:p>
          <a:p>
            <a:pPr algn="l"/>
            <a:endParaRPr lang="ru-RU" b="0" i="0" dirty="0">
              <a:solidFill>
                <a:srgbClr val="222222"/>
              </a:solidFill>
              <a:effectLst/>
              <a:latin typeface="Proxima Nova Rg Inner"/>
            </a:endParaRP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Комиссия по расследованию несчастного случая составляет Акт Н-1 для расследования несчастных случаев на производстве. При групповом несчастном случае акт оформляют на каждого пострадавшего работника.</a:t>
            </a:r>
          </a:p>
          <a:p>
            <a:pPr algn="l"/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При заполнении Акта Н-1 используют 16 классификаторов. Определите по таблице раздел классификатора и заполните коды в документе.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solidFill>
                <a:srgbClr val="474D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59" y="6329099"/>
            <a:ext cx="1902089" cy="2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84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492878" y="5909775"/>
            <a:ext cx="8441733" cy="650813"/>
            <a:chOff x="492878" y="5909775"/>
            <a:chExt cx="8441733" cy="650813"/>
          </a:xfrm>
        </p:grpSpPr>
        <p:pic>
          <p:nvPicPr>
            <p:cNvPr id="16" name="Picture 3" descr="C:\Users\molchanovskaya\Downloads\Fram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78" y="6228820"/>
              <a:ext cx="3457016" cy="275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999" y="5909775"/>
              <a:ext cx="2330612" cy="650813"/>
            </a:xfrm>
            <a:prstGeom prst="rect">
              <a:avLst/>
            </a:prstGeom>
          </p:spPr>
        </p:pic>
      </p:grpSp>
      <p:pic>
        <p:nvPicPr>
          <p:cNvPr id="13" name="Picture 3" descr="C:\Users\molchanovskaya\Downloads\Fr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81328"/>
            <a:ext cx="3400009" cy="27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16200000">
            <a:off x="4627594" y="1579594"/>
            <a:ext cx="650813" cy="9906000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156316" y="-67153"/>
            <a:ext cx="9417496" cy="579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и разделы классификаторов, которые применяют для заполнения Акта Н-1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BF71DE0-5BA9-4F83-862F-6892E4B579E0}"/>
              </a:ext>
            </a:extLst>
          </p:cNvPr>
          <p:cNvSpPr txBox="1"/>
          <p:nvPr/>
        </p:nvSpPr>
        <p:spPr>
          <a:xfrm>
            <a:off x="2339402" y="876839"/>
            <a:ext cx="862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0AC30D0D-A975-47E3-9BCA-6D77DE4F6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025594"/>
              </p:ext>
            </p:extLst>
          </p:nvPr>
        </p:nvGraphicFramePr>
        <p:xfrm>
          <a:off x="341891" y="876839"/>
          <a:ext cx="9046346" cy="5327750"/>
        </p:xfrm>
        <a:graphic>
          <a:graphicData uri="http://schemas.openxmlformats.org/drawingml/2006/table">
            <a:tbl>
              <a:tblPr/>
              <a:tblGrid>
                <a:gridCol w="1233996">
                  <a:extLst>
                    <a:ext uri="{9D8B030D-6E8A-4147-A177-3AD203B41FA5}">
                      <a16:colId xmlns="" xmlns:a16="http://schemas.microsoft.com/office/drawing/2014/main" val="20199925"/>
                    </a:ext>
                  </a:extLst>
                </a:gridCol>
                <a:gridCol w="1968538">
                  <a:extLst>
                    <a:ext uri="{9D8B030D-6E8A-4147-A177-3AD203B41FA5}">
                      <a16:colId xmlns="" xmlns:a16="http://schemas.microsoft.com/office/drawing/2014/main" val="3536663355"/>
                    </a:ext>
                  </a:extLst>
                </a:gridCol>
                <a:gridCol w="5843812">
                  <a:extLst>
                    <a:ext uri="{9D8B030D-6E8A-4147-A177-3AD203B41FA5}">
                      <a16:colId xmlns="" xmlns:a16="http://schemas.microsoft.com/office/drawing/2014/main" val="3820189380"/>
                    </a:ext>
                  </a:extLst>
                </a:gridCol>
              </a:tblGrid>
              <a:tr h="371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effectLst/>
                        </a:rPr>
                        <a:t>Номер пункта в Акте Н-1</a:t>
                      </a:r>
                    </a:p>
                  </a:txBody>
                  <a:tcPr marL="23881" marR="23881" marT="23881" marB="23881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effectLst/>
                        </a:rPr>
                        <a:t>Код</a:t>
                      </a:r>
                    </a:p>
                  </a:txBody>
                  <a:tcPr marL="23881" marR="23881" marT="23881" marB="23881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effectLst/>
                        </a:rPr>
                        <a:t> Раздел классификатора</a:t>
                      </a:r>
                    </a:p>
                  </a:txBody>
                  <a:tcPr marL="23881" marR="23881" marT="23881" marB="23881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72062085"/>
                  </a:ext>
                </a:extLst>
              </a:tr>
              <a:tr h="2130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б/н</a:t>
                      </a: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3.01</a:t>
                      </a:r>
                      <a:endParaRPr lang="ru-RU" sz="1200" dirty="0">
                        <a:effectLst/>
                      </a:endParaRP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классификатор категории несчастного случая</a:t>
                      </a:r>
                      <a:endParaRPr lang="ru-RU" sz="1200" dirty="0">
                        <a:effectLst/>
                      </a:endParaRP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4251602"/>
                  </a:ext>
                </a:extLst>
              </a:tr>
              <a:tr h="3711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1.1</a:t>
                      </a: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3.02</a:t>
                      </a:r>
                      <a:endParaRPr lang="ru-RU" sz="1200" dirty="0">
                        <a:effectLst/>
                      </a:endParaRP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классификатор по времени суток на момент происшествия несчастного случая</a:t>
                      </a:r>
                      <a:endParaRPr lang="ru-RU" sz="1200" dirty="0">
                        <a:effectLst/>
                      </a:endParaRP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96535978"/>
                  </a:ext>
                </a:extLst>
              </a:tr>
              <a:tr h="2130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1.2</a:t>
                      </a: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3.03</a:t>
                      </a:r>
                      <a:endParaRPr lang="ru-RU" sz="1200" dirty="0">
                        <a:effectLst/>
                      </a:endParaRP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классификатор по времени от начала работы</a:t>
                      </a:r>
                      <a:endParaRPr lang="ru-RU" sz="1200" dirty="0">
                        <a:effectLst/>
                      </a:endParaRP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08069763"/>
                  </a:ext>
                </a:extLst>
              </a:tr>
              <a:tr h="5292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2</a:t>
                      </a: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3.04</a:t>
                      </a:r>
                      <a:endParaRPr lang="ru-RU" sz="1200" dirty="0">
                        <a:effectLst/>
                      </a:endParaRP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классификатор организаций в соответствии со списочной численностью работников на момент происшествия несчастного случая</a:t>
                      </a:r>
                      <a:endParaRPr lang="ru-RU" sz="1200" dirty="0">
                        <a:effectLst/>
                      </a:endParaRP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42664969"/>
                  </a:ext>
                </a:extLst>
              </a:tr>
              <a:tr h="5292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3</a:t>
                      </a: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3.04</a:t>
                      </a:r>
                      <a:endParaRPr lang="ru-RU" sz="1200" dirty="0">
                        <a:effectLst/>
                      </a:endParaRP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классификатор организаций в соответствии со списочной численностью работников на момент происшествия несчастного случая</a:t>
                      </a:r>
                      <a:endParaRPr lang="ru-RU" sz="1200" dirty="0">
                        <a:effectLst/>
                      </a:endParaRP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42372097"/>
                  </a:ext>
                </a:extLst>
              </a:tr>
              <a:tr h="2130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5.2</a:t>
                      </a: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3.05</a:t>
                      </a:r>
                      <a:endParaRPr lang="ru-RU" sz="1200" dirty="0">
                        <a:effectLst/>
                      </a:endParaRP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классификация по полу пострадавшего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97043254"/>
                  </a:ext>
                </a:extLst>
              </a:tr>
              <a:tr h="3711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5.3</a:t>
                      </a: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3.06</a:t>
                      </a:r>
                      <a:endParaRPr lang="ru-RU" sz="1200" dirty="0">
                        <a:effectLst/>
                      </a:endParaRP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классификация в соответствии с возрастом пострадавшего</a:t>
                      </a:r>
                      <a:endParaRPr lang="ru-RU" sz="1200" dirty="0">
                        <a:effectLst/>
                      </a:endParaRP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61178733"/>
                  </a:ext>
                </a:extLst>
              </a:tr>
              <a:tr h="2130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5.4</a:t>
                      </a: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3.12</a:t>
                      </a:r>
                      <a:endParaRPr lang="ru-RU" sz="1200" dirty="0">
                        <a:effectLst/>
                      </a:endParaRP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код профессионального статуса</a:t>
                      </a:r>
                      <a:endParaRPr lang="ru-RU" sz="1200" dirty="0">
                        <a:effectLst/>
                      </a:endParaRP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38569025"/>
                  </a:ext>
                </a:extLst>
              </a:tr>
              <a:tr h="2130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5.5</a:t>
                      </a: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3.13</a:t>
                      </a:r>
                      <a:endParaRPr lang="ru-RU" sz="1200" dirty="0">
                        <a:effectLst/>
                      </a:endParaRP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код по статусу занятости</a:t>
                      </a:r>
                      <a:endParaRPr lang="ru-RU" sz="1200" dirty="0">
                        <a:effectLst/>
                      </a:endParaRP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20410150"/>
                  </a:ext>
                </a:extLst>
              </a:tr>
              <a:tr h="2130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5.6</a:t>
                      </a: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3.14</a:t>
                      </a:r>
                      <a:endParaRPr lang="ru-RU" sz="1200" dirty="0">
                        <a:effectLst/>
                      </a:endParaRP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код профессии или должности</a:t>
                      </a:r>
                      <a:endParaRPr lang="ru-RU" sz="1200" dirty="0">
                        <a:effectLst/>
                      </a:endParaRP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72899453"/>
                  </a:ext>
                </a:extLst>
              </a:tr>
              <a:tr h="3711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5.7</a:t>
                      </a: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3.07</a:t>
                      </a:r>
                      <a:endParaRPr lang="ru-RU" sz="1200" dirty="0">
                        <a:effectLst/>
                      </a:endParaRP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классификация стажа работы по должности или профессии пострадавшего</a:t>
                      </a:r>
                      <a:endParaRPr lang="ru-RU" sz="1200" dirty="0">
                        <a:effectLst/>
                      </a:endParaRP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87175893"/>
                  </a:ext>
                </a:extLst>
              </a:tr>
              <a:tr h="2130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 8.4</a:t>
                      </a: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3.08</a:t>
                      </a:r>
                      <a:endParaRPr lang="ru-RU" sz="1200" dirty="0">
                        <a:effectLst/>
                      </a:endParaRP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классификатор по классу условий труда</a:t>
                      </a:r>
                      <a:endParaRPr lang="ru-RU" sz="1200" dirty="0">
                        <a:effectLst/>
                      </a:endParaRP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3230350"/>
                  </a:ext>
                </a:extLst>
              </a:tr>
              <a:tr h="3711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9.1</a:t>
                      </a: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1</a:t>
                      </a:r>
                      <a:endParaRPr lang="ru-RU" sz="1200" dirty="0">
                        <a:effectLst/>
                      </a:endParaRP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классификатор видов и типов несчастных случаев на производстве</a:t>
                      </a:r>
                      <a:endParaRPr lang="ru-RU" sz="1200" dirty="0">
                        <a:effectLst/>
                      </a:endParaRP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94626961"/>
                  </a:ext>
                </a:extLst>
              </a:tr>
              <a:tr h="2130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9.2</a:t>
                      </a: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МКБ</a:t>
                      </a:r>
                      <a:endParaRPr lang="ru-RU" sz="1200" dirty="0">
                        <a:effectLst/>
                      </a:endParaRP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код МКБ</a:t>
                      </a:r>
                      <a:endParaRPr lang="ru-RU" sz="1200" dirty="0">
                        <a:effectLst/>
                      </a:endParaRP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39869436"/>
                  </a:ext>
                </a:extLst>
              </a:tr>
              <a:tr h="2130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9.2</a:t>
                      </a: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3.01</a:t>
                      </a:r>
                      <a:endParaRPr lang="ru-RU" sz="1200" dirty="0">
                        <a:effectLst/>
                      </a:endParaRP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классификатор категории несчастного случая</a:t>
                      </a:r>
                      <a:endParaRPr lang="ru-RU" sz="1200" dirty="0">
                        <a:effectLst/>
                      </a:endParaRP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19912534"/>
                  </a:ext>
                </a:extLst>
              </a:tr>
              <a:tr h="2952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10</a:t>
                      </a: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2</a:t>
                      </a:r>
                      <a:endParaRPr lang="ru-RU" sz="1200" dirty="0">
                        <a:effectLst/>
                      </a:endParaRP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классификатор причин несчастных случаев на производстве</a:t>
                      </a:r>
                      <a:endParaRPr lang="ru-RU" sz="1200" dirty="0">
                        <a:effectLst/>
                      </a:endParaRPr>
                    </a:p>
                  </a:txBody>
                  <a:tcPr marL="23881" marR="23881" marT="23881" marB="23881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21059190"/>
                  </a:ext>
                </a:extLst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59" y="6329099"/>
            <a:ext cx="1902089" cy="2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24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492878" y="5909775"/>
            <a:ext cx="8441733" cy="650813"/>
            <a:chOff x="492878" y="5909775"/>
            <a:chExt cx="8441733" cy="650813"/>
          </a:xfrm>
        </p:grpSpPr>
        <p:pic>
          <p:nvPicPr>
            <p:cNvPr id="16" name="Picture 3" descr="C:\Users\molchanovskaya\Downloads\Fram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78" y="6228820"/>
              <a:ext cx="3457016" cy="275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999" y="5909775"/>
              <a:ext cx="2330612" cy="650813"/>
            </a:xfrm>
            <a:prstGeom prst="rect">
              <a:avLst/>
            </a:prstGeom>
          </p:spPr>
        </p:pic>
      </p:grpSp>
      <p:pic>
        <p:nvPicPr>
          <p:cNvPr id="13" name="Picture 3" descr="C:\Users\molchanovskaya\Downloads\Fr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81328"/>
            <a:ext cx="3400009" cy="27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16200000">
            <a:off x="4627594" y="1579594"/>
            <a:ext cx="650813" cy="9906000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156316" y="-67153"/>
            <a:ext cx="9417496" cy="579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200" b="1" dirty="0">
              <a:solidFill>
                <a:srgbClr val="007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endParaRPr lang="ru-RU" sz="11200" b="1" dirty="0">
              <a:solidFill>
                <a:srgbClr val="007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указать категорию несчастного случая в Акте Н-1</a:t>
            </a:r>
          </a:p>
          <a:p>
            <a:pPr fontAlgn="auto">
              <a:spcAft>
                <a:spcPts val="0"/>
              </a:spcAft>
            </a:pPr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BF71DE0-5BA9-4F83-862F-6892E4B579E0}"/>
              </a:ext>
            </a:extLst>
          </p:cNvPr>
          <p:cNvSpPr txBox="1"/>
          <p:nvPr/>
        </p:nvSpPr>
        <p:spPr>
          <a:xfrm>
            <a:off x="2339402" y="876839"/>
            <a:ext cx="862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DF5DC2A-1C16-4C9B-A601-0F89942EECF4}"/>
              </a:ext>
            </a:extLst>
          </p:cNvPr>
          <p:cNvSpPr txBox="1"/>
          <p:nvPr/>
        </p:nvSpPr>
        <p:spPr>
          <a:xfrm>
            <a:off x="228642" y="1164677"/>
            <a:ext cx="9417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Воспользуйтесь </a:t>
            </a:r>
            <a:r>
              <a:rPr lang="ru-RU" b="0" i="0" u="none" strike="noStrike" dirty="0">
                <a:solidFill>
                  <a:srgbClr val="0047B3"/>
                </a:solidFill>
                <a:effectLst/>
                <a:latin typeface="Proxima Nova Rg Inner"/>
              </a:rPr>
              <a:t>разделом 01 дополнительных классификаторов</a:t>
            </a:r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 и допишите после точки цифру, которая соответствует категории несчастного случая: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1 – легкий;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2 – тяжелый;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3 – со смертельным исходом;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4 – групповой.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7CB5E2-1007-4CE1-9CE9-9202B8DDC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31" y="3524468"/>
            <a:ext cx="9373340" cy="22890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59" y="6329099"/>
            <a:ext cx="1902089" cy="2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81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492878" y="5909775"/>
            <a:ext cx="8441733" cy="650813"/>
            <a:chOff x="492878" y="5909775"/>
            <a:chExt cx="8441733" cy="650813"/>
          </a:xfrm>
        </p:grpSpPr>
        <p:pic>
          <p:nvPicPr>
            <p:cNvPr id="16" name="Picture 3" descr="C:\Users\molchanovskaya\Downloads\Fram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78" y="6228820"/>
              <a:ext cx="3457016" cy="275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999" y="5909775"/>
              <a:ext cx="2330612" cy="650813"/>
            </a:xfrm>
            <a:prstGeom prst="rect">
              <a:avLst/>
            </a:prstGeom>
          </p:spPr>
        </p:pic>
      </p:grpSp>
      <p:pic>
        <p:nvPicPr>
          <p:cNvPr id="13" name="Picture 3" descr="C:\Users\molchanovskaya\Downloads\Fr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81328"/>
            <a:ext cx="3400009" cy="27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16200000">
            <a:off x="4627594" y="1579594"/>
            <a:ext cx="650813" cy="9906000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156316" y="-67153"/>
            <a:ext cx="9417496" cy="579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200" b="1" dirty="0">
              <a:solidFill>
                <a:srgbClr val="007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endParaRPr lang="ru-RU" sz="11200" b="1" dirty="0">
              <a:solidFill>
                <a:srgbClr val="007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указать время суток на момент </a:t>
            </a:r>
            <a:r>
              <a:rPr lang="ru-RU" sz="11200" b="1" dirty="0" smtClean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происшествия</a:t>
            </a:r>
            <a:br>
              <a:rPr lang="ru-RU" sz="11200" b="1" dirty="0" smtClean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200" b="1" dirty="0" smtClean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Акте Н-1</a:t>
            </a:r>
          </a:p>
          <a:p>
            <a:pPr fontAlgn="auto">
              <a:spcAft>
                <a:spcPts val="0"/>
              </a:spcAft>
            </a:pPr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BF71DE0-5BA9-4F83-862F-6892E4B579E0}"/>
              </a:ext>
            </a:extLst>
          </p:cNvPr>
          <p:cNvSpPr txBox="1"/>
          <p:nvPr/>
        </p:nvSpPr>
        <p:spPr>
          <a:xfrm>
            <a:off x="2339402" y="876839"/>
            <a:ext cx="862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DF5DC2A-1C16-4C9B-A601-0F89942EECF4}"/>
              </a:ext>
            </a:extLst>
          </p:cNvPr>
          <p:cNvSpPr txBox="1"/>
          <p:nvPr/>
        </p:nvSpPr>
        <p:spPr>
          <a:xfrm>
            <a:off x="228642" y="1164677"/>
            <a:ext cx="9417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Используйте </a:t>
            </a:r>
            <a:r>
              <a:rPr lang="ru-RU" b="0" i="0" u="none" strike="noStrike" dirty="0">
                <a:solidFill>
                  <a:srgbClr val="0047B3"/>
                </a:solidFill>
                <a:effectLst/>
                <a:latin typeface="Proxima Nova Rg Inner"/>
              </a:rPr>
              <a:t>раздел 02 дополнительных классификаторов</a:t>
            </a:r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 и допишите после точки цифру, которая соответствует времени суток на момент происшествия несчастного случая: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1 – от 00:01 до 8:00;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2 – от 8:01 до 16:00;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3 – от 16:01 до 24:00.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6279DD9-8AFF-4C82-A580-FC1C142E7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31" y="3941878"/>
            <a:ext cx="9435483" cy="17234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59" y="6329099"/>
            <a:ext cx="1902089" cy="2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05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492878" y="5909775"/>
            <a:ext cx="8441733" cy="650813"/>
            <a:chOff x="492878" y="5909775"/>
            <a:chExt cx="8441733" cy="650813"/>
          </a:xfrm>
        </p:grpSpPr>
        <p:pic>
          <p:nvPicPr>
            <p:cNvPr id="16" name="Picture 3" descr="C:\Users\molchanovskaya\Downloads\Fram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78" y="6228820"/>
              <a:ext cx="3457016" cy="275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999" y="5909775"/>
              <a:ext cx="2330612" cy="650813"/>
            </a:xfrm>
            <a:prstGeom prst="rect">
              <a:avLst/>
            </a:prstGeom>
          </p:spPr>
        </p:pic>
      </p:grpSp>
      <p:pic>
        <p:nvPicPr>
          <p:cNvPr id="13" name="Picture 3" descr="C:\Users\molchanovskaya\Downloads\Fr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81328"/>
            <a:ext cx="3400009" cy="27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16200000">
            <a:off x="4627594" y="1579594"/>
            <a:ext cx="650813" cy="9906000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156316" y="-67153"/>
            <a:ext cx="9417496" cy="579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200" b="1" dirty="0">
              <a:solidFill>
                <a:srgbClr val="007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endParaRPr lang="ru-RU" sz="11200" b="1" dirty="0">
              <a:solidFill>
                <a:srgbClr val="007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указать, через сколько времени от начала работы произошел несчастный случай, в Акте Н-1</a:t>
            </a:r>
          </a:p>
          <a:p>
            <a:pPr fontAlgn="auto">
              <a:spcAft>
                <a:spcPts val="0"/>
              </a:spcAft>
            </a:pPr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BF71DE0-5BA9-4F83-862F-6892E4B579E0}"/>
              </a:ext>
            </a:extLst>
          </p:cNvPr>
          <p:cNvSpPr txBox="1"/>
          <p:nvPr/>
        </p:nvSpPr>
        <p:spPr>
          <a:xfrm>
            <a:off x="2339402" y="876839"/>
            <a:ext cx="862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DF5DC2A-1C16-4C9B-A601-0F89942EECF4}"/>
              </a:ext>
            </a:extLst>
          </p:cNvPr>
          <p:cNvSpPr txBox="1"/>
          <p:nvPr/>
        </p:nvSpPr>
        <p:spPr>
          <a:xfrm>
            <a:off x="228642" y="1164677"/>
            <a:ext cx="9417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Используйте </a:t>
            </a:r>
            <a:r>
              <a:rPr lang="ru-RU" b="0" i="0" u="none" strike="noStrike" dirty="0">
                <a:solidFill>
                  <a:srgbClr val="0047B3"/>
                </a:solidFill>
                <a:effectLst/>
                <a:latin typeface="Proxima Nova Rg Inner"/>
              </a:rPr>
              <a:t>раздел 03 дополнительных классификаторов</a:t>
            </a:r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, чтобы дописать код 3.03 в Акте Н-1. Выберите цифру, которая соответствует времени от начала работы: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1 – менее 1 часа;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2 – от 1 часа до 4 часов;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3 – от 4 до 8 часов;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4 – более 8 часов.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773D12F-B06D-4A24-A857-68CDCD888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96" y="3809138"/>
            <a:ext cx="9462117" cy="19534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59" y="6329099"/>
            <a:ext cx="1902089" cy="2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90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492878" y="5909775"/>
            <a:ext cx="8441733" cy="650813"/>
            <a:chOff x="492878" y="5909775"/>
            <a:chExt cx="8441733" cy="650813"/>
          </a:xfrm>
        </p:grpSpPr>
        <p:pic>
          <p:nvPicPr>
            <p:cNvPr id="16" name="Picture 3" descr="C:\Users\molchanovskaya\Downloads\Fram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78" y="6228820"/>
              <a:ext cx="3457016" cy="275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999" y="5909775"/>
              <a:ext cx="2330612" cy="650813"/>
            </a:xfrm>
            <a:prstGeom prst="rect">
              <a:avLst/>
            </a:prstGeom>
          </p:spPr>
        </p:pic>
      </p:grpSp>
      <p:pic>
        <p:nvPicPr>
          <p:cNvPr id="13" name="Picture 3" descr="C:\Users\molchanovskaya\Downloads\Fr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81328"/>
            <a:ext cx="3400009" cy="27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16200000">
            <a:off x="4627594" y="1579594"/>
            <a:ext cx="650813" cy="9906000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156316" y="-67153"/>
            <a:ext cx="9417496" cy="579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200" b="1" dirty="0">
              <a:solidFill>
                <a:srgbClr val="007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endParaRPr lang="ru-RU" sz="11200" b="1" dirty="0">
              <a:solidFill>
                <a:srgbClr val="007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указать численность работников </a:t>
            </a:r>
            <a:r>
              <a:rPr lang="ru-RU" sz="11200" b="1" dirty="0" smtClean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br>
              <a:rPr lang="ru-RU" sz="11200" b="1" dirty="0" smtClean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200" b="1" dirty="0" smtClean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Акте Н-1</a:t>
            </a:r>
          </a:p>
          <a:p>
            <a:pPr fontAlgn="auto">
              <a:spcAft>
                <a:spcPts val="0"/>
              </a:spcAft>
            </a:pPr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BF71DE0-5BA9-4F83-862F-6892E4B579E0}"/>
              </a:ext>
            </a:extLst>
          </p:cNvPr>
          <p:cNvSpPr txBox="1"/>
          <p:nvPr/>
        </p:nvSpPr>
        <p:spPr>
          <a:xfrm>
            <a:off x="2339402" y="876839"/>
            <a:ext cx="862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DF5DC2A-1C16-4C9B-A601-0F89942EECF4}"/>
              </a:ext>
            </a:extLst>
          </p:cNvPr>
          <p:cNvSpPr txBox="1"/>
          <p:nvPr/>
        </p:nvSpPr>
        <p:spPr>
          <a:xfrm>
            <a:off x="228642" y="1164677"/>
            <a:ext cx="9417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Используйте </a:t>
            </a:r>
            <a:r>
              <a:rPr lang="ru-RU" b="0" i="0" u="none" strike="noStrike" dirty="0">
                <a:solidFill>
                  <a:srgbClr val="0047B3"/>
                </a:solidFill>
                <a:effectLst/>
                <a:latin typeface="Proxima Nova Rg Inner"/>
              </a:rPr>
              <a:t>раздел 04 дополнительных классификаторов</a:t>
            </a:r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, чтобы дописать код 3.04 в Акте Н-1. Выберите цифру, соответствующую количеству человек в организации: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1 – менее 15;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2 – от 16 до 100;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3 – от 101 до 250;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4 – от 251 до 1000;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5 – свыше 1000.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E5320A0-5378-4CFE-BEFE-A5722958E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42" y="3990938"/>
            <a:ext cx="9408850" cy="18331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59" y="6329099"/>
            <a:ext cx="1902089" cy="2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61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492878" y="5909775"/>
            <a:ext cx="8441733" cy="650813"/>
            <a:chOff x="492878" y="5909775"/>
            <a:chExt cx="8441733" cy="650813"/>
          </a:xfrm>
        </p:grpSpPr>
        <p:pic>
          <p:nvPicPr>
            <p:cNvPr id="16" name="Picture 3" descr="C:\Users\molchanovskaya\Downloads\Fram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78" y="6228820"/>
              <a:ext cx="3457016" cy="275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999" y="5909775"/>
              <a:ext cx="2330612" cy="650813"/>
            </a:xfrm>
            <a:prstGeom prst="rect">
              <a:avLst/>
            </a:prstGeom>
          </p:spPr>
        </p:pic>
      </p:grpSp>
      <p:pic>
        <p:nvPicPr>
          <p:cNvPr id="13" name="Picture 3" descr="C:\Users\molchanovskaya\Downloads\Fr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81328"/>
            <a:ext cx="3400009" cy="27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16200000">
            <a:off x="4627594" y="1579594"/>
            <a:ext cx="650813" cy="9906000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156316" y="-67153"/>
            <a:ext cx="9417496" cy="579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200" b="1" dirty="0">
              <a:solidFill>
                <a:srgbClr val="007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endParaRPr lang="ru-RU" sz="11200" b="1" dirty="0">
              <a:solidFill>
                <a:srgbClr val="007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указать сведения о пострадавшем в Акте Н-1</a:t>
            </a:r>
          </a:p>
          <a:p>
            <a:pPr fontAlgn="auto">
              <a:spcAft>
                <a:spcPts val="0"/>
              </a:spcAft>
            </a:pPr>
            <a:endParaRPr lang="ru-RU" sz="11200" b="1" dirty="0">
              <a:solidFill>
                <a:srgbClr val="007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BF71DE0-5BA9-4F83-862F-6892E4B579E0}"/>
              </a:ext>
            </a:extLst>
          </p:cNvPr>
          <p:cNvSpPr txBox="1"/>
          <p:nvPr/>
        </p:nvSpPr>
        <p:spPr>
          <a:xfrm>
            <a:off x="2339402" y="876839"/>
            <a:ext cx="862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DF5DC2A-1C16-4C9B-A601-0F89942EECF4}"/>
              </a:ext>
            </a:extLst>
          </p:cNvPr>
          <p:cNvSpPr txBox="1"/>
          <p:nvPr/>
        </p:nvSpPr>
        <p:spPr>
          <a:xfrm>
            <a:off x="228642" y="845081"/>
            <a:ext cx="9417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i="0" dirty="0">
                <a:solidFill>
                  <a:srgbClr val="222222"/>
                </a:solidFill>
                <a:effectLst/>
                <a:latin typeface="Proxima Nova Rg Inner"/>
              </a:rPr>
              <a:t>Как указать сведения о пострадавшем в Акте Н-1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Воспользуйтесь </a:t>
            </a:r>
            <a:r>
              <a:rPr lang="ru-RU" b="0" i="0" u="none" strike="noStrike" dirty="0">
                <a:solidFill>
                  <a:srgbClr val="0047B3"/>
                </a:solidFill>
                <a:effectLst/>
                <a:latin typeface="Proxima Nova Rg Inner"/>
              </a:rPr>
              <a:t>дополнительными классификаторами</a:t>
            </a:r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, чтобы указать сведения о пострадавшем. Используйте </a:t>
            </a:r>
            <a:r>
              <a:rPr lang="ru-RU" b="0" i="0" u="none" strike="noStrike" dirty="0">
                <a:solidFill>
                  <a:srgbClr val="0047B3"/>
                </a:solidFill>
                <a:effectLst/>
                <a:latin typeface="Proxima Nova Rg Inner"/>
              </a:rPr>
              <a:t>раздел 05 дополнительных классификаторов</a:t>
            </a:r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, чтобы дописать код 3.15 в Акте Н-1. Укажите пол пострадавшего: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1 – мужской;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2 – женский.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C431E08-6298-4C39-AEA0-D98736C99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839" y="2654794"/>
            <a:ext cx="9391095" cy="33194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59" y="6329099"/>
            <a:ext cx="1902089" cy="2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14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492878" y="5909775"/>
            <a:ext cx="8441733" cy="650813"/>
            <a:chOff x="492878" y="5909775"/>
            <a:chExt cx="8441733" cy="650813"/>
          </a:xfrm>
        </p:grpSpPr>
        <p:pic>
          <p:nvPicPr>
            <p:cNvPr id="16" name="Picture 3" descr="C:\Users\molchanovskaya\Downloads\Fram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78" y="6228820"/>
              <a:ext cx="3457016" cy="275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999" y="5909775"/>
              <a:ext cx="2330612" cy="650813"/>
            </a:xfrm>
            <a:prstGeom prst="rect">
              <a:avLst/>
            </a:prstGeom>
          </p:spPr>
        </p:pic>
      </p:grpSp>
      <p:pic>
        <p:nvPicPr>
          <p:cNvPr id="13" name="Picture 3" descr="C:\Users\molchanovskaya\Downloads\Fra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81328"/>
            <a:ext cx="3400009" cy="27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16200000">
            <a:off x="4627594" y="1579594"/>
            <a:ext cx="650813" cy="9906000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156316" y="-67153"/>
            <a:ext cx="9417496" cy="579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200" b="1" dirty="0">
              <a:solidFill>
                <a:srgbClr val="007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endParaRPr lang="ru-RU" sz="11200" b="1" dirty="0">
              <a:solidFill>
                <a:srgbClr val="007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профессионального статуса работника </a:t>
            </a:r>
          </a:p>
          <a:p>
            <a:pPr fontAlgn="auto">
              <a:spcAft>
                <a:spcPts val="0"/>
              </a:spcAft>
            </a:pPr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BF71DE0-5BA9-4F83-862F-6892E4B579E0}"/>
              </a:ext>
            </a:extLst>
          </p:cNvPr>
          <p:cNvSpPr txBox="1"/>
          <p:nvPr/>
        </p:nvSpPr>
        <p:spPr>
          <a:xfrm>
            <a:off x="2339402" y="876839"/>
            <a:ext cx="862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DF5DC2A-1C16-4C9B-A601-0F89942EECF4}"/>
              </a:ext>
            </a:extLst>
          </p:cNvPr>
          <p:cNvSpPr txBox="1"/>
          <p:nvPr/>
        </p:nvSpPr>
        <p:spPr>
          <a:xfrm>
            <a:off x="202009" y="960490"/>
            <a:ext cx="9417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b="0" i="0" dirty="0">
              <a:solidFill>
                <a:srgbClr val="222222"/>
              </a:solidFill>
              <a:effectLst/>
              <a:latin typeface="Proxima Nova Rg Inner"/>
            </a:endParaRP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Код профессионального статуса работника укажите по Общероссийскому классификатору занятий </a:t>
            </a:r>
            <a:r>
              <a:rPr lang="ru-RU" b="0" i="0" u="none" strike="noStrike" dirty="0">
                <a:solidFill>
                  <a:srgbClr val="01745C"/>
                </a:solidFill>
                <a:effectLst/>
                <a:latin typeface="Proxima Nova Rg Inner"/>
              </a:rPr>
              <a:t>ОК 010-2014</a:t>
            </a:r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 в ячейке «Код 3.12» в Акте Н-1.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="" xmlns:a16="http://schemas.microsoft.com/office/drawing/2014/main" id="{1F487E00-6A48-4D2D-AD38-629C776F54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286346"/>
              </p:ext>
            </p:extLst>
          </p:nvPr>
        </p:nvGraphicFramePr>
        <p:xfrm>
          <a:off x="241500" y="2397942"/>
          <a:ext cx="9327395" cy="318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r:id="rId5" imgW="23047560" imgH="7872840" progId="">
                  <p:embed/>
                </p:oleObj>
              </mc:Choice>
              <mc:Fallback>
                <p:oleObj r:id="rId5" imgW="23047560" imgH="78728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1500" y="2397942"/>
                        <a:ext cx="9327395" cy="318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59" y="6329099"/>
            <a:ext cx="1902089" cy="2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5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492878" y="5909775"/>
            <a:ext cx="8441733" cy="650813"/>
            <a:chOff x="492878" y="5909775"/>
            <a:chExt cx="8441733" cy="650813"/>
          </a:xfrm>
        </p:grpSpPr>
        <p:pic>
          <p:nvPicPr>
            <p:cNvPr id="16" name="Picture 3" descr="C:\Users\molchanovskaya\Downloads\Fram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78" y="6228820"/>
              <a:ext cx="3457016" cy="275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999" y="5909775"/>
              <a:ext cx="2330612" cy="650813"/>
            </a:xfrm>
            <a:prstGeom prst="rect">
              <a:avLst/>
            </a:prstGeom>
          </p:spPr>
        </p:pic>
      </p:grpSp>
      <p:pic>
        <p:nvPicPr>
          <p:cNvPr id="13" name="Picture 3" descr="C:\Users\molchanovskaya\Downloads\Fr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81328"/>
            <a:ext cx="3400009" cy="27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16200000">
            <a:off x="4627594" y="1579594"/>
            <a:ext cx="650813" cy="9906000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156316" y="-67153"/>
            <a:ext cx="9417496" cy="579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200" b="1" dirty="0">
              <a:solidFill>
                <a:srgbClr val="007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есть виды классификаторов для расследования несчастных случаев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BF71DE0-5BA9-4F83-862F-6892E4B579E0}"/>
              </a:ext>
            </a:extLst>
          </p:cNvPr>
          <p:cNvSpPr txBox="1"/>
          <p:nvPr/>
        </p:nvSpPr>
        <p:spPr>
          <a:xfrm>
            <a:off x="2339402" y="876839"/>
            <a:ext cx="862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DF5DC2A-1C16-4C9B-A601-0F89942EECF4}"/>
              </a:ext>
            </a:extLst>
          </p:cNvPr>
          <p:cNvSpPr txBox="1"/>
          <p:nvPr/>
        </p:nvSpPr>
        <p:spPr>
          <a:xfrm>
            <a:off x="139864" y="1138045"/>
            <a:ext cx="94174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Несчастные случаи квалифицируют по видам, причинам и дополнительным критериям, таким как категории несчастного случая, численность работников, сведения о пострадавшем. Всего 2 основных и 15 дополнительных классификаторов (</a:t>
            </a:r>
            <a:r>
              <a:rPr lang="ru-RU" b="0" i="0" u="none" strike="noStrike" dirty="0">
                <a:solidFill>
                  <a:srgbClr val="01745C"/>
                </a:solidFill>
                <a:effectLst/>
                <a:latin typeface="Proxima Nova Rg Inner"/>
              </a:rPr>
              <a:t>приложение № 3 к приказу Минтруда от 20.04.2022 № 223н</a:t>
            </a:r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). </a:t>
            </a:r>
          </a:p>
          <a:p>
            <a:pPr algn="l"/>
            <a:endParaRPr lang="ru-RU" b="0" i="0" dirty="0">
              <a:solidFill>
                <a:srgbClr val="222222"/>
              </a:solidFill>
              <a:effectLst/>
              <a:latin typeface="Proxima Nova Rg Inner"/>
            </a:endParaRP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Классификаторы ввели, чтобы Роструд детальнее мог вести статистику по несчастным случаям на производстве. С помощью кодов из классификаторов определяют, какие травмы чаще всего получают работники, самые травмоопасные профессии и частые причины несчастных случаев.</a:t>
            </a:r>
          </a:p>
          <a:p>
            <a:endParaRPr lang="ru-RU" dirty="0">
              <a:solidFill>
                <a:srgbClr val="474D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474D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59" y="6329099"/>
            <a:ext cx="1902089" cy="2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03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492878" y="5909775"/>
            <a:ext cx="8441733" cy="650813"/>
            <a:chOff x="492878" y="5909775"/>
            <a:chExt cx="8441733" cy="650813"/>
          </a:xfrm>
        </p:grpSpPr>
        <p:pic>
          <p:nvPicPr>
            <p:cNvPr id="16" name="Picture 3" descr="C:\Users\molchanovskaya\Downloads\Fram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78" y="6228820"/>
              <a:ext cx="3457016" cy="275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999" y="5909775"/>
              <a:ext cx="2330612" cy="650813"/>
            </a:xfrm>
            <a:prstGeom prst="rect">
              <a:avLst/>
            </a:prstGeom>
          </p:spPr>
        </p:pic>
      </p:grpSp>
      <p:pic>
        <p:nvPicPr>
          <p:cNvPr id="13" name="Picture 3" descr="C:\Users\molchanovskaya\Downloads\Fr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81328"/>
            <a:ext cx="3400009" cy="27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16200000">
            <a:off x="4627594" y="1579594"/>
            <a:ext cx="650813" cy="9906000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156316" y="-67153"/>
            <a:ext cx="9417496" cy="579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занятости работника</a:t>
            </a:r>
          </a:p>
          <a:p>
            <a:pPr fontAlgn="auto">
              <a:spcAft>
                <a:spcPts val="0"/>
              </a:spcAft>
            </a:pPr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DF5DC2A-1C16-4C9B-A601-0F89942EECF4}"/>
              </a:ext>
            </a:extLst>
          </p:cNvPr>
          <p:cNvSpPr txBox="1"/>
          <p:nvPr/>
        </p:nvSpPr>
        <p:spPr>
          <a:xfrm>
            <a:off x="255275" y="587629"/>
            <a:ext cx="9417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Воспользуйтесь </a:t>
            </a:r>
            <a:r>
              <a:rPr lang="ru-RU" b="0" i="0" u="none" strike="noStrike" dirty="0">
                <a:solidFill>
                  <a:srgbClr val="0047B3"/>
                </a:solidFill>
                <a:effectLst/>
                <a:latin typeface="Proxima Nova Rg Inner"/>
              </a:rPr>
              <a:t>разделом 13 дополнительных классификаторов</a:t>
            </a:r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, чтобы указать статус занятости работника. Работник может быть: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1 – физлицом, которое вступило в трудовые отношения с работодателем;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2 – иностранным гражданином, которого привлекают к трудовой деятельности;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3 – лицом, которое участвует в производственной деятельности работодателя;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4 – работодателем;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5 – другим лицом, чей статус не классифицирован. 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Впишите в ячейку «Код 3.13» цифру, которая соответствует профессиональному статусу. Далее поставьте точку и допишите цифру кода, которая уточнит статус работника. 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AC7668D-1754-4C94-9C14-B406F8E98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6" y="2570634"/>
            <a:ext cx="9719569" cy="33394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59" y="6329099"/>
            <a:ext cx="1902089" cy="2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0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492878" y="5909775"/>
            <a:ext cx="8441733" cy="650813"/>
            <a:chOff x="492878" y="5909775"/>
            <a:chExt cx="8441733" cy="650813"/>
          </a:xfrm>
        </p:grpSpPr>
        <p:pic>
          <p:nvPicPr>
            <p:cNvPr id="16" name="Picture 3" descr="C:\Users\molchanovskaya\Downloads\Fram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78" y="6228820"/>
              <a:ext cx="3457016" cy="275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999" y="5909775"/>
              <a:ext cx="2330612" cy="650813"/>
            </a:xfrm>
            <a:prstGeom prst="rect">
              <a:avLst/>
            </a:prstGeom>
          </p:spPr>
        </p:pic>
      </p:grpSp>
      <p:pic>
        <p:nvPicPr>
          <p:cNvPr id="13" name="Picture 3" descr="C:\Users\molchanovskaya\Downloads\Fr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81328"/>
            <a:ext cx="3400009" cy="27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16200000">
            <a:off x="4627594" y="1579594"/>
            <a:ext cx="650813" cy="9906000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156316" y="-67153"/>
            <a:ext cx="9417496" cy="579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200" b="1" dirty="0">
              <a:solidFill>
                <a:srgbClr val="007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профессии или должности работника </a:t>
            </a:r>
          </a:p>
          <a:p>
            <a:pPr fontAlgn="auto">
              <a:spcAft>
                <a:spcPts val="0"/>
              </a:spcAft>
            </a:pPr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BF71DE0-5BA9-4F83-862F-6892E4B579E0}"/>
              </a:ext>
            </a:extLst>
          </p:cNvPr>
          <p:cNvSpPr txBox="1"/>
          <p:nvPr/>
        </p:nvSpPr>
        <p:spPr>
          <a:xfrm>
            <a:off x="2339402" y="876839"/>
            <a:ext cx="862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DF5DC2A-1C16-4C9B-A601-0F89942EECF4}"/>
              </a:ext>
            </a:extLst>
          </p:cNvPr>
          <p:cNvSpPr txBox="1"/>
          <p:nvPr/>
        </p:nvSpPr>
        <p:spPr>
          <a:xfrm>
            <a:off x="210887" y="1067023"/>
            <a:ext cx="9417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Код профессии или должности работника укажите в ячейке «Код 3.14» в Акте Н-1. Для этого допишите регистрационный номер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Proxima Nova Rg Inner"/>
              </a:rPr>
              <a:t>профстандарта</a:t>
            </a:r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. Его присваивают в Минюсте при регистрации приказа Минтруда, которым утверждают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Proxima Nova Rg Inner"/>
              </a:rPr>
              <a:t>профстандарт</a:t>
            </a:r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. Если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Proxima Nova Rg Inner"/>
              </a:rPr>
              <a:t>профстандарта</a:t>
            </a:r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 для профессии нет, ячейку не заполняйте.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AC046F2-2E39-43A9-9F7B-F8FAD25EF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71" y="2688075"/>
            <a:ext cx="9337829" cy="32211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59" y="6329099"/>
            <a:ext cx="1902089" cy="2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68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492878" y="5909775"/>
            <a:ext cx="8441733" cy="650813"/>
            <a:chOff x="492878" y="5909775"/>
            <a:chExt cx="8441733" cy="650813"/>
          </a:xfrm>
        </p:grpSpPr>
        <p:pic>
          <p:nvPicPr>
            <p:cNvPr id="16" name="Picture 3" descr="C:\Users\molchanovskaya\Downloads\Fram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78" y="6228820"/>
              <a:ext cx="3457016" cy="275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999" y="5909775"/>
              <a:ext cx="2330612" cy="650813"/>
            </a:xfrm>
            <a:prstGeom prst="rect">
              <a:avLst/>
            </a:prstGeom>
          </p:spPr>
        </p:pic>
      </p:grpSp>
      <p:pic>
        <p:nvPicPr>
          <p:cNvPr id="13" name="Picture 3" descr="C:\Users\molchanovskaya\Downloads\Fr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81328"/>
            <a:ext cx="3400009" cy="27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16200000">
            <a:off x="4627594" y="1579594"/>
            <a:ext cx="650813" cy="9906000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156316" y="-67153"/>
            <a:ext cx="9417496" cy="579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200" b="1" dirty="0">
              <a:solidFill>
                <a:srgbClr val="007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работника </a:t>
            </a:r>
          </a:p>
          <a:p>
            <a:pPr fontAlgn="auto">
              <a:spcAft>
                <a:spcPts val="0"/>
              </a:spcAft>
            </a:pPr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BF71DE0-5BA9-4F83-862F-6892E4B579E0}"/>
              </a:ext>
            </a:extLst>
          </p:cNvPr>
          <p:cNvSpPr txBox="1"/>
          <p:nvPr/>
        </p:nvSpPr>
        <p:spPr>
          <a:xfrm>
            <a:off x="2339402" y="876839"/>
            <a:ext cx="862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DF5DC2A-1C16-4C9B-A601-0F89942EECF4}"/>
              </a:ext>
            </a:extLst>
          </p:cNvPr>
          <p:cNvSpPr txBox="1"/>
          <p:nvPr/>
        </p:nvSpPr>
        <p:spPr>
          <a:xfrm>
            <a:off x="219765" y="729672"/>
            <a:ext cx="9417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Укажите стаж работника по должности или профессии. Для этого в коде 3.07 Акта Н-1 допишите после точки цифру, которая соответствует стажу работника: 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1 – менее 1 месяца;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2 – от 1 месяца до 1 года;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3 – от 1 года до 3 лет;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4 – от 3 лет до 5 лет;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5 – от 5 лет до 10 лет;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6 – 10 лет и более.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5E6D5BD-42FB-47F6-94BF-9E40FB3CE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51" y="2990682"/>
            <a:ext cx="9240175" cy="31695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59" y="6329099"/>
            <a:ext cx="1902089" cy="2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19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492878" y="5909775"/>
            <a:ext cx="8441733" cy="650813"/>
            <a:chOff x="492878" y="5909775"/>
            <a:chExt cx="8441733" cy="650813"/>
          </a:xfrm>
        </p:grpSpPr>
        <p:pic>
          <p:nvPicPr>
            <p:cNvPr id="16" name="Picture 3" descr="C:\Users\molchanovskaya\Downloads\Fram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78" y="6228820"/>
              <a:ext cx="3457016" cy="275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999" y="5909775"/>
              <a:ext cx="2330612" cy="650813"/>
            </a:xfrm>
            <a:prstGeom prst="rect">
              <a:avLst/>
            </a:prstGeom>
          </p:spPr>
        </p:pic>
      </p:grpSp>
      <p:pic>
        <p:nvPicPr>
          <p:cNvPr id="13" name="Picture 3" descr="C:\Users\molchanovskaya\Downloads\Fr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81328"/>
            <a:ext cx="3400009" cy="27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16200000">
            <a:off x="4627594" y="1579594"/>
            <a:ext cx="650813" cy="9906000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0" y="-164808"/>
            <a:ext cx="9417496" cy="579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200" b="1" dirty="0">
              <a:solidFill>
                <a:srgbClr val="007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200" b="1" dirty="0">
              <a:solidFill>
                <a:srgbClr val="007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указать информацию о </a:t>
            </a:r>
            <a:r>
              <a:rPr lang="ru-RU" sz="11200" b="1" dirty="0" err="1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спецоценке</a:t>
            </a: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Акте Н-1</a:t>
            </a:r>
          </a:p>
          <a:p>
            <a:pPr fontAlgn="auto">
              <a:spcAft>
                <a:spcPts val="0"/>
              </a:spcAft>
            </a:pPr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BF71DE0-5BA9-4F83-862F-6892E4B579E0}"/>
              </a:ext>
            </a:extLst>
          </p:cNvPr>
          <p:cNvSpPr txBox="1"/>
          <p:nvPr/>
        </p:nvSpPr>
        <p:spPr>
          <a:xfrm>
            <a:off x="2339402" y="876839"/>
            <a:ext cx="862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DF5DC2A-1C16-4C9B-A601-0F89942EECF4}"/>
              </a:ext>
            </a:extLst>
          </p:cNvPr>
          <p:cNvSpPr txBox="1"/>
          <p:nvPr/>
        </p:nvSpPr>
        <p:spPr>
          <a:xfrm>
            <a:off x="184255" y="1306720"/>
            <a:ext cx="9417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Используйте </a:t>
            </a:r>
            <a:r>
              <a:rPr lang="ru-RU" b="0" i="0" u="none" strike="noStrike" dirty="0">
                <a:solidFill>
                  <a:srgbClr val="0047B3"/>
                </a:solidFill>
                <a:effectLst/>
                <a:latin typeface="Proxima Nova Rg Inner"/>
              </a:rPr>
              <a:t>раздел 08 дополнительных классификаторов</a:t>
            </a:r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, чтобы дописать код 3.08 в Акте Н-1. Впишите цифру, соответствующую классу условий труда. Если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Proxima Nova Rg Inner"/>
              </a:rPr>
              <a:t>спецоценка</a:t>
            </a:r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 не проведена или с момента создания рабочего места прошло менее 12 месяцев, то впишите цифру 5. 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B47F0F6-D93F-499B-A274-C775FDAFA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20" y="3708217"/>
            <a:ext cx="9610936" cy="13875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59" y="6329099"/>
            <a:ext cx="1902089" cy="2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09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492878" y="5909775"/>
            <a:ext cx="8441733" cy="650813"/>
            <a:chOff x="492878" y="5909775"/>
            <a:chExt cx="8441733" cy="650813"/>
          </a:xfrm>
        </p:grpSpPr>
        <p:pic>
          <p:nvPicPr>
            <p:cNvPr id="16" name="Picture 3" descr="C:\Users\molchanovskaya\Downloads\Fram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78" y="6228820"/>
              <a:ext cx="3457016" cy="275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999" y="5909775"/>
              <a:ext cx="2330612" cy="650813"/>
            </a:xfrm>
            <a:prstGeom prst="rect">
              <a:avLst/>
            </a:prstGeom>
          </p:spPr>
        </p:pic>
      </p:grpSp>
      <p:pic>
        <p:nvPicPr>
          <p:cNvPr id="13" name="Picture 3" descr="C:\Users\molchanovskaya\Downloads\Fr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81328"/>
            <a:ext cx="3400009" cy="27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16200000">
            <a:off x="4627594" y="1579594"/>
            <a:ext cx="650813" cy="9906000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0" y="-164808"/>
            <a:ext cx="9417496" cy="579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200" b="1" dirty="0">
              <a:solidFill>
                <a:srgbClr val="007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200" b="1" dirty="0">
              <a:solidFill>
                <a:srgbClr val="007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указать вид происшествия в Акте Н-1</a:t>
            </a:r>
          </a:p>
          <a:p>
            <a:pPr fontAlgn="auto">
              <a:spcAft>
                <a:spcPts val="0"/>
              </a:spcAft>
            </a:pPr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BF71DE0-5BA9-4F83-862F-6892E4B579E0}"/>
              </a:ext>
            </a:extLst>
          </p:cNvPr>
          <p:cNvSpPr txBox="1"/>
          <p:nvPr/>
        </p:nvSpPr>
        <p:spPr>
          <a:xfrm>
            <a:off x="2339402" y="876839"/>
            <a:ext cx="862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DF5DC2A-1C16-4C9B-A601-0F89942EECF4}"/>
              </a:ext>
            </a:extLst>
          </p:cNvPr>
          <p:cNvSpPr txBox="1"/>
          <p:nvPr/>
        </p:nvSpPr>
        <p:spPr>
          <a:xfrm>
            <a:off x="166500" y="1271209"/>
            <a:ext cx="9417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Используйте </a:t>
            </a:r>
            <a:r>
              <a:rPr lang="ru-RU" b="0" i="0" u="none" strike="noStrike" dirty="0">
                <a:solidFill>
                  <a:srgbClr val="0047B3"/>
                </a:solidFill>
                <a:effectLst/>
                <a:latin typeface="Proxima Nova Rg Inner"/>
              </a:rPr>
              <a:t>классификатор видов и типов несчастных случаев на производстве</a:t>
            </a:r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, чтобы заполнить код в </a:t>
            </a:r>
            <a:r>
              <a:rPr lang="ru-RU" b="0" i="0" u="none" strike="noStrike" dirty="0">
                <a:solidFill>
                  <a:srgbClr val="0047B3"/>
                </a:solidFill>
                <a:effectLst/>
                <a:latin typeface="Proxima Nova Rg Inner"/>
              </a:rPr>
              <a:t>пункте 9.1 Акта Н-1</a:t>
            </a:r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. Выберите раздел классификатора, соответствующий виду несчастного случая, а подразделом уточните тип происшествия.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9679188-70F9-4C2D-9AE2-2FFD2802F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6" y="3556314"/>
            <a:ext cx="9479872" cy="19142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59" y="6329099"/>
            <a:ext cx="1902089" cy="2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55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492878" y="5909775"/>
            <a:ext cx="8441733" cy="650813"/>
            <a:chOff x="492878" y="5909775"/>
            <a:chExt cx="8441733" cy="650813"/>
          </a:xfrm>
        </p:grpSpPr>
        <p:pic>
          <p:nvPicPr>
            <p:cNvPr id="16" name="Picture 3" descr="C:\Users\molchanovskaya\Downloads\Fram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78" y="6228820"/>
              <a:ext cx="3457016" cy="275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999" y="5909775"/>
              <a:ext cx="2330612" cy="650813"/>
            </a:xfrm>
            <a:prstGeom prst="rect">
              <a:avLst/>
            </a:prstGeom>
          </p:spPr>
        </p:pic>
      </p:grpSp>
      <p:pic>
        <p:nvPicPr>
          <p:cNvPr id="13" name="Picture 3" descr="C:\Users\molchanovskaya\Downloads\Fr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81328"/>
            <a:ext cx="3400009" cy="27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16200000">
            <a:off x="4627594" y="1579594"/>
            <a:ext cx="650813" cy="9906000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301840" y="142042"/>
            <a:ext cx="9321553" cy="579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200" b="1" dirty="0">
              <a:solidFill>
                <a:srgbClr val="007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указать характер полученных </a:t>
            </a:r>
            <a:r>
              <a:rPr lang="ru-RU" sz="11200" b="1" dirty="0" smtClean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повреждений</a:t>
            </a:r>
            <a:br>
              <a:rPr lang="ru-RU" sz="11200" b="1" dirty="0" smtClean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200" b="1" dirty="0" smtClean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Акте Н-1</a:t>
            </a:r>
          </a:p>
          <a:p>
            <a:endParaRPr lang="ru-RU" sz="11200" b="1" dirty="0">
              <a:solidFill>
                <a:srgbClr val="007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BF71DE0-5BA9-4F83-862F-6892E4B579E0}"/>
              </a:ext>
            </a:extLst>
          </p:cNvPr>
          <p:cNvSpPr txBox="1"/>
          <p:nvPr/>
        </p:nvSpPr>
        <p:spPr>
          <a:xfrm>
            <a:off x="2339402" y="876839"/>
            <a:ext cx="862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DF5DC2A-1C16-4C9B-A601-0F89942EECF4}"/>
              </a:ext>
            </a:extLst>
          </p:cNvPr>
          <p:cNvSpPr txBox="1"/>
          <p:nvPr/>
        </p:nvSpPr>
        <p:spPr>
          <a:xfrm>
            <a:off x="113234" y="1093655"/>
            <a:ext cx="9417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Код в </a:t>
            </a:r>
            <a:r>
              <a:rPr lang="ru-RU" b="0" i="0" u="none" strike="noStrike" dirty="0">
                <a:solidFill>
                  <a:srgbClr val="0047B3"/>
                </a:solidFill>
                <a:effectLst/>
                <a:latin typeface="Proxima Nova Rg Inner"/>
              </a:rPr>
              <a:t>пункте 9.2 Акта Н-1</a:t>
            </a:r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 заполняйте на основании медицинского заключения. Код заболевания и характер повреждения медики указывают в </a:t>
            </a:r>
            <a:r>
              <a:rPr lang="ru-RU" b="0" i="0" u="none" strike="noStrike" dirty="0">
                <a:solidFill>
                  <a:srgbClr val="01745C"/>
                </a:solidFill>
                <a:effectLst/>
                <a:latin typeface="Proxima Nova Rg Inner"/>
              </a:rPr>
              <a:t>справке № 315/у</a:t>
            </a:r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C5606C5-DA7C-40E8-8348-C0641CBD8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84" y="3667514"/>
            <a:ext cx="9391095" cy="18874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59" y="6329099"/>
            <a:ext cx="1902089" cy="2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51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492878" y="5909775"/>
            <a:ext cx="8441733" cy="650813"/>
            <a:chOff x="492878" y="5909775"/>
            <a:chExt cx="8441733" cy="650813"/>
          </a:xfrm>
        </p:grpSpPr>
        <p:pic>
          <p:nvPicPr>
            <p:cNvPr id="16" name="Picture 3" descr="C:\Users\molchanovskaya\Downloads\Fram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78" y="6228820"/>
              <a:ext cx="3457016" cy="275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999" y="5909775"/>
              <a:ext cx="2330612" cy="650813"/>
            </a:xfrm>
            <a:prstGeom prst="rect">
              <a:avLst/>
            </a:prstGeom>
          </p:spPr>
        </p:pic>
      </p:grpSp>
      <p:pic>
        <p:nvPicPr>
          <p:cNvPr id="13" name="Picture 3" descr="C:\Users\molchanovskaya\Downloads\Fr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81328"/>
            <a:ext cx="3400009" cy="27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16200000">
            <a:off x="4627594" y="1579594"/>
            <a:ext cx="650813" cy="9906000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363984" y="0"/>
            <a:ext cx="9374819" cy="772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указать причины несчастного случая в Акте Н-1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BF71DE0-5BA9-4F83-862F-6892E4B579E0}"/>
              </a:ext>
            </a:extLst>
          </p:cNvPr>
          <p:cNvSpPr txBox="1"/>
          <p:nvPr/>
        </p:nvSpPr>
        <p:spPr>
          <a:xfrm>
            <a:off x="2339402" y="876839"/>
            <a:ext cx="862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69DC0A9-F4A3-492B-B19B-790627DDF5D2}"/>
              </a:ext>
            </a:extLst>
          </p:cNvPr>
          <p:cNvSpPr txBox="1"/>
          <p:nvPr/>
        </p:nvSpPr>
        <p:spPr>
          <a:xfrm>
            <a:off x="281864" y="671991"/>
            <a:ext cx="92261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0" i="0" dirty="0">
                <a:solidFill>
                  <a:srgbClr val="222222"/>
                </a:solidFill>
                <a:effectLst/>
                <a:latin typeface="Proxima Nova Rg Inner"/>
              </a:rPr>
              <a:t>Используйте </a:t>
            </a:r>
            <a:r>
              <a:rPr lang="ru-RU" sz="1600" b="0" i="0" u="none" strike="noStrike" dirty="0">
                <a:solidFill>
                  <a:srgbClr val="0047B3"/>
                </a:solidFill>
                <a:effectLst/>
                <a:latin typeface="Proxima Nova Rg Inner"/>
              </a:rPr>
              <a:t>классификатор причин несчастных случаев на производстве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Proxima Nova Rg Inner"/>
              </a:rPr>
              <a:t>, чтобы указать основную и сопутствующие причины несчастного случая. </a:t>
            </a:r>
          </a:p>
          <a:p>
            <a:pPr algn="l"/>
            <a:r>
              <a:rPr lang="ru-RU" sz="1600" b="0" i="0" dirty="0">
                <a:solidFill>
                  <a:srgbClr val="222222"/>
                </a:solidFill>
                <a:effectLst/>
                <a:latin typeface="Proxima Nova Rg Inner"/>
              </a:rPr>
              <a:t>Сначала выберите раздел классификатора, который соответствует причине несчастного случая, и допишите вторую часть кода. Поставьте точку и впишите номер подраздела, который уточняет причину несчастного случая. 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5C12326-FCB5-41A9-B355-EAF56E191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5" y="2044528"/>
            <a:ext cx="9657425" cy="42573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59" y="6329099"/>
            <a:ext cx="1902089" cy="2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08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492878" y="5909775"/>
            <a:ext cx="8441733" cy="650813"/>
            <a:chOff x="492878" y="5909775"/>
            <a:chExt cx="8441733" cy="650813"/>
          </a:xfrm>
        </p:grpSpPr>
        <p:pic>
          <p:nvPicPr>
            <p:cNvPr id="16" name="Picture 3" descr="C:\Users\molchanovskaya\Downloads\Fram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78" y="6228820"/>
              <a:ext cx="3457016" cy="275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999" y="5909775"/>
              <a:ext cx="2330612" cy="650813"/>
            </a:xfrm>
            <a:prstGeom prst="rect">
              <a:avLst/>
            </a:prstGeom>
          </p:spPr>
        </p:pic>
      </p:grpSp>
      <p:pic>
        <p:nvPicPr>
          <p:cNvPr id="13" name="Picture 3" descr="C:\Users\molchanovskaya\Downloads\Fr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81328"/>
            <a:ext cx="3400009" cy="27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16200000">
            <a:off x="4627594" y="1579594"/>
            <a:ext cx="650813" cy="9906000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209582" y="270199"/>
            <a:ext cx="9417496" cy="579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200" b="1" dirty="0">
              <a:solidFill>
                <a:srgbClr val="007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использовать коды из </a:t>
            </a:r>
            <a:r>
              <a:rPr lang="ru-RU" sz="11200" b="1" dirty="0" smtClean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классификаторов</a:t>
            </a:r>
            <a:br>
              <a:rPr lang="ru-RU" sz="11200" b="1" dirty="0" smtClean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200" b="1" dirty="0" smtClean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расследования несчастных случаев в </a:t>
            </a:r>
            <a:r>
              <a:rPr lang="ru-RU" sz="11200" b="1" dirty="0" smtClean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сообщении</a:t>
            </a:r>
            <a:br>
              <a:rPr lang="ru-RU" sz="11200" b="1" dirty="0" smtClean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200" b="1" dirty="0" smtClean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последствиях и принятых мерах</a:t>
            </a:r>
          </a:p>
          <a:p>
            <a:pPr fontAlgn="auto">
              <a:spcAft>
                <a:spcPts val="0"/>
              </a:spcAft>
            </a:pPr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BF71DE0-5BA9-4F83-862F-6892E4B579E0}"/>
              </a:ext>
            </a:extLst>
          </p:cNvPr>
          <p:cNvSpPr txBox="1"/>
          <p:nvPr/>
        </p:nvSpPr>
        <p:spPr>
          <a:xfrm>
            <a:off x="2339402" y="876839"/>
            <a:ext cx="862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DF5DC2A-1C16-4C9B-A601-0F89942EECF4}"/>
              </a:ext>
            </a:extLst>
          </p:cNvPr>
          <p:cNvSpPr txBox="1"/>
          <p:nvPr/>
        </p:nvSpPr>
        <p:spPr>
          <a:xfrm>
            <a:off x="193129" y="1608561"/>
            <a:ext cx="9417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0" i="0" dirty="0">
                <a:solidFill>
                  <a:srgbClr val="222222"/>
                </a:solidFill>
                <a:effectLst/>
                <a:latin typeface="Proxima Nova Rg Inner"/>
              </a:rPr>
              <a:t>Работодатель обязан в течение 10 календарных дней направить в ГИТ сообщение о последствиях несчастного случая на производстве и принятых мерах. Сделать это нужно после завершения расследования, получения диагноза пострадавшего и окончания его временной нетрудоспособности. Если несчастный случай со смертельным исходом, то сообщают о нем в течение месяца после завершения расследования.</a:t>
            </a:r>
          </a:p>
          <a:p>
            <a:pPr algn="just"/>
            <a:endParaRPr lang="ru-RU" sz="2000" dirty="0">
              <a:solidFill>
                <a:srgbClr val="474D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59" y="6329099"/>
            <a:ext cx="1902089" cy="2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15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492878" y="5909775"/>
            <a:ext cx="8441733" cy="650813"/>
            <a:chOff x="492878" y="5909775"/>
            <a:chExt cx="8441733" cy="650813"/>
          </a:xfrm>
        </p:grpSpPr>
        <p:pic>
          <p:nvPicPr>
            <p:cNvPr id="16" name="Picture 3" descr="C:\Users\molchanovskaya\Downloads\Fram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78" y="6228820"/>
              <a:ext cx="3457016" cy="275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999" y="5909775"/>
              <a:ext cx="2330612" cy="650813"/>
            </a:xfrm>
            <a:prstGeom prst="rect">
              <a:avLst/>
            </a:prstGeom>
          </p:spPr>
        </p:pic>
      </p:grpSp>
      <p:pic>
        <p:nvPicPr>
          <p:cNvPr id="13" name="Picture 3" descr="C:\Users\molchanovskaya\Downloads\Fr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81328"/>
            <a:ext cx="3400009" cy="27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16200000">
            <a:off x="4627594" y="1579594"/>
            <a:ext cx="650813" cy="9906000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165194" y="332342"/>
            <a:ext cx="9417496" cy="579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sz="11200" b="1" dirty="0">
              <a:solidFill>
                <a:srgbClr val="007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указать последствия несчастного </a:t>
            </a:r>
            <a:r>
              <a:rPr lang="ru-RU" sz="11200" b="1" dirty="0" smtClean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случая</a:t>
            </a:r>
            <a:br>
              <a:rPr lang="ru-RU" sz="11200" b="1" dirty="0" smtClean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200" b="1" dirty="0" smtClean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сообщении о последствиях и принятых мерах</a:t>
            </a:r>
          </a:p>
          <a:p>
            <a:pPr fontAlgn="auto">
              <a:spcAft>
                <a:spcPts val="0"/>
              </a:spcAft>
            </a:pPr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BF71DE0-5BA9-4F83-862F-6892E4B579E0}"/>
              </a:ext>
            </a:extLst>
          </p:cNvPr>
          <p:cNvSpPr txBox="1"/>
          <p:nvPr/>
        </p:nvSpPr>
        <p:spPr>
          <a:xfrm>
            <a:off x="2339402" y="876839"/>
            <a:ext cx="862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DF5DC2A-1C16-4C9B-A601-0F89942EECF4}"/>
              </a:ext>
            </a:extLst>
          </p:cNvPr>
          <p:cNvSpPr txBox="1"/>
          <p:nvPr/>
        </p:nvSpPr>
        <p:spPr>
          <a:xfrm>
            <a:off x="210885" y="1262333"/>
            <a:ext cx="9417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0" i="0" dirty="0">
                <a:solidFill>
                  <a:srgbClr val="222222"/>
                </a:solidFill>
                <a:effectLst/>
                <a:latin typeface="Proxima Nova Rg Inner"/>
              </a:rPr>
              <a:t>Используйте </a:t>
            </a:r>
            <a:r>
              <a:rPr lang="ru-RU" sz="2000" b="0" i="0" u="none" strike="noStrike" dirty="0">
                <a:solidFill>
                  <a:srgbClr val="0047B3"/>
                </a:solidFill>
                <a:effectLst/>
                <a:latin typeface="Proxima Nova Rg Inner"/>
              </a:rPr>
              <a:t>раздел 15 дополнительных классификаторов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Proxima Nova Rg Inner"/>
              </a:rPr>
              <a:t>, чтобы дописать код 3.15. Выберите цифру, соответствующую последствиям несчастного случая:</a:t>
            </a:r>
          </a:p>
          <a:p>
            <a:pPr algn="l"/>
            <a:r>
              <a:rPr lang="ru-RU" sz="2000" b="0" i="0" dirty="0">
                <a:solidFill>
                  <a:srgbClr val="222222"/>
                </a:solidFill>
                <a:effectLst/>
                <a:latin typeface="Proxima Nova Rg Inner"/>
              </a:rPr>
              <a:t>1 – выздоровел;</a:t>
            </a:r>
          </a:p>
          <a:p>
            <a:pPr algn="l"/>
            <a:r>
              <a:rPr lang="ru-RU" sz="2000" b="0" i="0" dirty="0">
                <a:solidFill>
                  <a:srgbClr val="222222"/>
                </a:solidFill>
                <a:effectLst/>
                <a:latin typeface="Proxima Nova Rg Inner"/>
              </a:rPr>
              <a:t>2 – переведен на другую работу;</a:t>
            </a:r>
          </a:p>
          <a:p>
            <a:pPr algn="l"/>
            <a:r>
              <a:rPr lang="ru-RU" sz="2000" b="0" i="0" dirty="0">
                <a:solidFill>
                  <a:srgbClr val="222222"/>
                </a:solidFill>
                <a:effectLst/>
                <a:latin typeface="Proxima Nova Rg Inner"/>
              </a:rPr>
              <a:t>3 – установлена инвалидность III, II, I групп;</a:t>
            </a:r>
          </a:p>
          <a:p>
            <a:pPr algn="l"/>
            <a:r>
              <a:rPr lang="ru-RU" sz="2000" b="0" i="0" dirty="0">
                <a:solidFill>
                  <a:srgbClr val="222222"/>
                </a:solidFill>
                <a:effectLst/>
                <a:latin typeface="Proxima Nova Rg Inner"/>
              </a:rPr>
              <a:t>4 – умер.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1486456-23E1-4ACA-AE79-6AE483119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64" y="3733345"/>
            <a:ext cx="9488750" cy="19000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59" y="6329099"/>
            <a:ext cx="1902089" cy="2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4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492878" y="5909775"/>
            <a:ext cx="8441733" cy="650813"/>
            <a:chOff x="492878" y="5909775"/>
            <a:chExt cx="8441733" cy="650813"/>
          </a:xfrm>
        </p:grpSpPr>
        <p:pic>
          <p:nvPicPr>
            <p:cNvPr id="16" name="Picture 3" descr="C:\Users\molchanovskaya\Downloads\Fram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78" y="6228820"/>
              <a:ext cx="3457016" cy="275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999" y="5909775"/>
              <a:ext cx="2330612" cy="650813"/>
            </a:xfrm>
            <a:prstGeom prst="rect">
              <a:avLst/>
            </a:prstGeom>
          </p:spPr>
        </p:pic>
      </p:grpSp>
      <p:pic>
        <p:nvPicPr>
          <p:cNvPr id="13" name="Picture 3" descr="C:\Users\molchanovskaya\Downloads\Fr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81328"/>
            <a:ext cx="3400009" cy="27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16200000">
            <a:off x="4627594" y="1579594"/>
            <a:ext cx="650813" cy="9906000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5433134" y="527651"/>
            <a:ext cx="4300476" cy="2783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комиссии по расследованию несчастного случая</a:t>
            </a:r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BF71DE0-5BA9-4F83-862F-6892E4B579E0}"/>
              </a:ext>
            </a:extLst>
          </p:cNvPr>
          <p:cNvSpPr txBox="1"/>
          <p:nvPr/>
        </p:nvSpPr>
        <p:spPr>
          <a:xfrm>
            <a:off x="6931980" y="947861"/>
            <a:ext cx="3861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7EDD4D2-04E6-4E89-99E7-A86F107EC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86" y="88777"/>
            <a:ext cx="4248265" cy="60698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59" y="6329099"/>
            <a:ext cx="1902089" cy="2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3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492878" y="5909775"/>
            <a:ext cx="8441733" cy="650813"/>
            <a:chOff x="492878" y="5909775"/>
            <a:chExt cx="8441733" cy="650813"/>
          </a:xfrm>
        </p:grpSpPr>
        <p:pic>
          <p:nvPicPr>
            <p:cNvPr id="16" name="Picture 3" descr="C:\Users\molchanovskaya\Downloads\Fram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78" y="6228820"/>
              <a:ext cx="3457016" cy="275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999" y="5909775"/>
              <a:ext cx="2330612" cy="650813"/>
            </a:xfrm>
            <a:prstGeom prst="rect">
              <a:avLst/>
            </a:prstGeom>
          </p:spPr>
        </p:pic>
      </p:grpSp>
      <p:pic>
        <p:nvPicPr>
          <p:cNvPr id="13" name="Picture 3" descr="C:\Users\molchanovskaya\Downloads\Fr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81328"/>
            <a:ext cx="3400009" cy="27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16200000">
            <a:off x="4627594" y="1579594"/>
            <a:ext cx="650813" cy="9906000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156316" y="163667"/>
            <a:ext cx="9417496" cy="1141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sz="11200" b="1" dirty="0">
              <a:solidFill>
                <a:srgbClr val="007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работать с кодами </a:t>
            </a:r>
            <a:r>
              <a:rPr lang="ru-RU" sz="11200" b="1" dirty="0" smtClean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классификаторов</a:t>
            </a:r>
            <a:br>
              <a:rPr lang="ru-RU" sz="11200" b="1" dirty="0" smtClean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200" b="1" dirty="0" smtClean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расследования несчастных случаев</a:t>
            </a:r>
          </a:p>
          <a:p>
            <a:pPr fontAlgn="auto">
              <a:spcAft>
                <a:spcPts val="0"/>
              </a:spcAft>
            </a:pPr>
            <a:endParaRPr lang="ru-RU" sz="11200" b="1" dirty="0">
              <a:solidFill>
                <a:srgbClr val="007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BF71DE0-5BA9-4F83-862F-6892E4B579E0}"/>
              </a:ext>
            </a:extLst>
          </p:cNvPr>
          <p:cNvSpPr txBox="1"/>
          <p:nvPr/>
        </p:nvSpPr>
        <p:spPr>
          <a:xfrm>
            <a:off x="2339402" y="876839"/>
            <a:ext cx="862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DF5DC2A-1C16-4C9B-A601-0F89942EECF4}"/>
              </a:ext>
            </a:extLst>
          </p:cNvPr>
          <p:cNvSpPr txBox="1"/>
          <p:nvPr/>
        </p:nvSpPr>
        <p:spPr>
          <a:xfrm>
            <a:off x="157619" y="1448764"/>
            <a:ext cx="9417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В документах по расследованию несчастных случаев указана первая часть кода. Первое число в коде означает номер классификатора, который нужно использовать. Второе число кода обозначает раздел конкретного классификатора. Не меняйте начало кода, допишите третье число. </a:t>
            </a:r>
          </a:p>
          <a:p>
            <a:endParaRPr lang="ru-RU" dirty="0">
              <a:solidFill>
                <a:srgbClr val="474D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98CE084-D422-4C21-8BF3-4102A9F39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98" y="3040341"/>
            <a:ext cx="9499107" cy="26523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59" y="6329099"/>
            <a:ext cx="1902089" cy="2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74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492878" y="5909775"/>
            <a:ext cx="8441733" cy="650813"/>
            <a:chOff x="492878" y="5909775"/>
            <a:chExt cx="8441733" cy="650813"/>
          </a:xfrm>
        </p:grpSpPr>
        <p:pic>
          <p:nvPicPr>
            <p:cNvPr id="16" name="Picture 3" descr="C:\Users\molchanovskaya\Downloads\Fram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78" y="6228820"/>
              <a:ext cx="3457016" cy="275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999" y="5909775"/>
              <a:ext cx="2330612" cy="650813"/>
            </a:xfrm>
            <a:prstGeom prst="rect">
              <a:avLst/>
            </a:prstGeom>
          </p:spPr>
        </p:pic>
      </p:grpSp>
      <p:pic>
        <p:nvPicPr>
          <p:cNvPr id="13" name="Picture 3" descr="C:\Users\molchanovskaya\Downloads\Fr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81328"/>
            <a:ext cx="3400009" cy="27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16200000">
            <a:off x="4627594" y="1579594"/>
            <a:ext cx="650813" cy="9906000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156316" y="-67153"/>
            <a:ext cx="9417496" cy="901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инспекторы ГИТ будут контролировать расследования</a:t>
            </a:r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BF71DE0-5BA9-4F83-862F-6892E4B579E0}"/>
              </a:ext>
            </a:extLst>
          </p:cNvPr>
          <p:cNvSpPr txBox="1"/>
          <p:nvPr/>
        </p:nvSpPr>
        <p:spPr>
          <a:xfrm>
            <a:off x="2339402" y="876839"/>
            <a:ext cx="862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DF5DC2A-1C16-4C9B-A601-0F89942EECF4}"/>
              </a:ext>
            </a:extLst>
          </p:cNvPr>
          <p:cNvSpPr txBox="1"/>
          <p:nvPr/>
        </p:nvSpPr>
        <p:spPr>
          <a:xfrm>
            <a:off x="279763" y="1411075"/>
            <a:ext cx="94174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474D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новом Положении уточнили основания, по которым инспектор ГИТ установит, что акт о несчастном случае составили с нарушениями. Инспектор вправе обязать работодателя изменить или дополнить акт, если: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474D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 сформировали комиссию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474D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неправомерно квалифицировали несчастный случай, как не связанный с производством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474D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акте указали причины несчастного случая и нарушителей, которые не соответствуют фактическим обстоятельствам и материалам расследования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474D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комиссии отказался подписать акт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474D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тяжести и последствий несчастного случая изменилась</a:t>
            </a:r>
          </a:p>
          <a:p>
            <a:pPr algn="just"/>
            <a:endParaRPr lang="ru-RU" sz="2000" dirty="0">
              <a:solidFill>
                <a:srgbClr val="474D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474D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59" y="6329099"/>
            <a:ext cx="1902089" cy="2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20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492878" y="5909775"/>
            <a:ext cx="8441733" cy="650813"/>
            <a:chOff x="492878" y="5909775"/>
            <a:chExt cx="8441733" cy="650813"/>
          </a:xfrm>
        </p:grpSpPr>
        <p:pic>
          <p:nvPicPr>
            <p:cNvPr id="16" name="Picture 3" descr="C:\Users\molchanovskaya\Downloads\Fram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78" y="6228820"/>
              <a:ext cx="3457016" cy="275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999" y="5909775"/>
              <a:ext cx="2330612" cy="650813"/>
            </a:xfrm>
            <a:prstGeom prst="rect">
              <a:avLst/>
            </a:prstGeom>
          </p:spPr>
        </p:pic>
      </p:grpSp>
      <p:pic>
        <p:nvPicPr>
          <p:cNvPr id="13" name="Picture 3" descr="C:\Users\molchanovskaya\Downloads\Fr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81328"/>
            <a:ext cx="3400009" cy="27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16200000">
            <a:off x="4627594" y="1579594"/>
            <a:ext cx="650813" cy="9906000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156316" y="-67153"/>
            <a:ext cx="9417496" cy="821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инспекторы ГИТ будут контролировать расследования</a:t>
            </a:r>
            <a:endParaRPr lang="ru-RU" sz="3100" b="1" dirty="0">
              <a:solidFill>
                <a:srgbClr val="007B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BF71DE0-5BA9-4F83-862F-6892E4B579E0}"/>
              </a:ext>
            </a:extLst>
          </p:cNvPr>
          <p:cNvSpPr txBox="1"/>
          <p:nvPr/>
        </p:nvSpPr>
        <p:spPr>
          <a:xfrm>
            <a:off x="2339402" y="876839"/>
            <a:ext cx="862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DF5DC2A-1C16-4C9B-A601-0F89942EECF4}"/>
              </a:ext>
            </a:extLst>
          </p:cNvPr>
          <p:cNvSpPr txBox="1"/>
          <p:nvPr/>
        </p:nvSpPr>
        <p:spPr>
          <a:xfrm>
            <a:off x="279763" y="1269033"/>
            <a:ext cx="94174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474D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позволит инспекторам ГИТ оперативно реагировать на сокрытые несчастные случаи и проводить их расследования. Для этого используют всю поступающую информацию, которая свидетельствует о травмах работников: извещения из медучреждений, запросы следователей на проверку обстоятельств происшествия и пр. Когда инспектор получит такую информацию, он вправе составить мотивированное представление на имя руководителя ГИТ, который издаст решение о расследовании. В суточный срок о решении уведомят работодателя и пострадавшего или его представителя, иждивенца, близкого родственника.</a:t>
            </a:r>
          </a:p>
          <a:p>
            <a:pPr algn="just"/>
            <a:endParaRPr lang="ru-RU" sz="2000" dirty="0">
              <a:solidFill>
                <a:srgbClr val="474D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474D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инспектор установит, что случай не подлежит расследованию и учету, как производственный, а также если жизни и здоровью работника не причинили вред, он должен завершить расследование. В такой ситуации инспектор оформит заключение по форме № 7 приложения № 2 к Приказу № 223н.</a:t>
            </a:r>
          </a:p>
          <a:p>
            <a:pPr algn="just"/>
            <a:endParaRPr lang="ru-RU" sz="2000" dirty="0">
              <a:solidFill>
                <a:srgbClr val="474D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59" y="6329099"/>
            <a:ext cx="1902089" cy="2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63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B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71" y="2348880"/>
            <a:ext cx="9399494" cy="424847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sz="2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492878" y="5909775"/>
            <a:ext cx="8441733" cy="650813"/>
            <a:chOff x="492878" y="5909775"/>
            <a:chExt cx="8441733" cy="650813"/>
          </a:xfrm>
        </p:grpSpPr>
        <p:pic>
          <p:nvPicPr>
            <p:cNvPr id="16" name="Picture 3" descr="C:\Users\molchanovskaya\Downloads\Fram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78" y="6228820"/>
              <a:ext cx="3457016" cy="275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999" y="5909775"/>
              <a:ext cx="2330612" cy="650813"/>
            </a:xfrm>
            <a:prstGeom prst="rect">
              <a:avLst/>
            </a:prstGeom>
          </p:spPr>
        </p:pic>
      </p:grpSp>
      <p:pic>
        <p:nvPicPr>
          <p:cNvPr id="13" name="Picture 3" descr="C:\Users\molchanovskaya\Downloads\Fr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81328"/>
            <a:ext cx="3400009" cy="27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16200000">
            <a:off x="4627594" y="1579594"/>
            <a:ext cx="650813" cy="9906000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156316" y="199177"/>
            <a:ext cx="9417496" cy="1079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Классификаторы для расследования несчастных случаев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BF71DE0-5BA9-4F83-862F-6892E4B579E0}"/>
              </a:ext>
            </a:extLst>
          </p:cNvPr>
          <p:cNvSpPr txBox="1"/>
          <p:nvPr/>
        </p:nvSpPr>
        <p:spPr>
          <a:xfrm>
            <a:off x="2339402" y="876839"/>
            <a:ext cx="862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A89A801-8208-47BD-8F59-54DEA0581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1824037"/>
            <a:ext cx="7943850" cy="32099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59" y="6329099"/>
            <a:ext cx="1902089" cy="2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93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492878" y="5909775"/>
            <a:ext cx="8441733" cy="650813"/>
            <a:chOff x="492878" y="5909775"/>
            <a:chExt cx="8441733" cy="650813"/>
          </a:xfrm>
        </p:grpSpPr>
        <p:pic>
          <p:nvPicPr>
            <p:cNvPr id="16" name="Picture 3" descr="C:\Users\molchanovskaya\Downloads\Fram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78" y="6228820"/>
              <a:ext cx="3457016" cy="275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999" y="5909775"/>
              <a:ext cx="2330612" cy="650813"/>
            </a:xfrm>
            <a:prstGeom prst="rect">
              <a:avLst/>
            </a:prstGeom>
          </p:spPr>
        </p:pic>
      </p:grpSp>
      <p:pic>
        <p:nvPicPr>
          <p:cNvPr id="13" name="Picture 3" descr="C:\Users\molchanovskaya\Downloads\Fra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81328"/>
            <a:ext cx="3400009" cy="27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16200000">
            <a:off x="4627594" y="1579594"/>
            <a:ext cx="650813" cy="9906000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156316" y="-67153"/>
            <a:ext cx="9417496" cy="579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sz="11200" b="1" dirty="0">
              <a:solidFill>
                <a:srgbClr val="007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указать вид происшествия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BF71DE0-5BA9-4F83-862F-6892E4B579E0}"/>
              </a:ext>
            </a:extLst>
          </p:cNvPr>
          <p:cNvSpPr txBox="1"/>
          <p:nvPr/>
        </p:nvSpPr>
        <p:spPr>
          <a:xfrm>
            <a:off x="2339402" y="876839"/>
            <a:ext cx="862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9863FFD1-C934-44FD-A118-C9B06B0FFE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952399"/>
              </p:ext>
            </p:extLst>
          </p:nvPr>
        </p:nvGraphicFramePr>
        <p:xfrm>
          <a:off x="1277007" y="599520"/>
          <a:ext cx="6224622" cy="5424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r:id="rId5" imgW="9815760" imgH="8545680" progId="">
                  <p:embed/>
                </p:oleObj>
              </mc:Choice>
              <mc:Fallback>
                <p:oleObj r:id="rId5" imgW="9815760" imgH="85456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77007" y="599520"/>
                        <a:ext cx="6224622" cy="5424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904" y="6329099"/>
            <a:ext cx="1902089" cy="2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91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492878" y="5909775"/>
            <a:ext cx="8441733" cy="650813"/>
            <a:chOff x="492878" y="5909775"/>
            <a:chExt cx="8441733" cy="650813"/>
          </a:xfrm>
        </p:grpSpPr>
        <p:pic>
          <p:nvPicPr>
            <p:cNvPr id="16" name="Picture 3" descr="C:\Users\molchanovskaya\Downloads\Fram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78" y="6228820"/>
              <a:ext cx="3457016" cy="275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999" y="5909775"/>
              <a:ext cx="2330612" cy="650813"/>
            </a:xfrm>
            <a:prstGeom prst="rect">
              <a:avLst/>
            </a:prstGeom>
          </p:spPr>
        </p:pic>
      </p:grpSp>
      <p:pic>
        <p:nvPicPr>
          <p:cNvPr id="13" name="Picture 3" descr="C:\Users\molchanovskaya\Downloads\Fra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81328"/>
            <a:ext cx="3400009" cy="27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16200000">
            <a:off x="4627594" y="1579594"/>
            <a:ext cx="650813" cy="9906000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182949" y="225810"/>
            <a:ext cx="9417496" cy="579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6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указать причины несчастного случая</a:t>
            </a:r>
          </a:p>
          <a:p>
            <a:pPr fontAlgn="auto">
              <a:spcAft>
                <a:spcPts val="0"/>
              </a:spcAft>
            </a:pPr>
            <a:endParaRPr lang="ru-RU" sz="3600" b="1" dirty="0">
              <a:solidFill>
                <a:srgbClr val="007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BF71DE0-5BA9-4F83-862F-6892E4B579E0}"/>
              </a:ext>
            </a:extLst>
          </p:cNvPr>
          <p:cNvSpPr txBox="1"/>
          <p:nvPr/>
        </p:nvSpPr>
        <p:spPr>
          <a:xfrm>
            <a:off x="2339402" y="876839"/>
            <a:ext cx="862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B86977D1-8129-44A9-9CA5-EDE9910981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703557"/>
              </p:ext>
            </p:extLst>
          </p:nvPr>
        </p:nvGraphicFramePr>
        <p:xfrm>
          <a:off x="1048407" y="582413"/>
          <a:ext cx="6373325" cy="5530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r:id="rId5" imgW="9828360" imgH="8533080" progId="">
                  <p:embed/>
                </p:oleObj>
              </mc:Choice>
              <mc:Fallback>
                <p:oleObj r:id="rId5" imgW="9828360" imgH="8533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8407" y="582413"/>
                        <a:ext cx="6373325" cy="5530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59" y="6329099"/>
            <a:ext cx="1902089" cy="2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69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492878" y="5909775"/>
            <a:ext cx="8441733" cy="650813"/>
            <a:chOff x="492878" y="5909775"/>
            <a:chExt cx="8441733" cy="650813"/>
          </a:xfrm>
        </p:grpSpPr>
        <p:pic>
          <p:nvPicPr>
            <p:cNvPr id="16" name="Picture 3" descr="C:\Users\molchanovskaya\Downloads\Fram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78" y="6228820"/>
              <a:ext cx="3457016" cy="275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999" y="5909775"/>
              <a:ext cx="2330612" cy="650813"/>
            </a:xfrm>
            <a:prstGeom prst="rect">
              <a:avLst/>
            </a:prstGeom>
          </p:spPr>
        </p:pic>
      </p:grpSp>
      <p:pic>
        <p:nvPicPr>
          <p:cNvPr id="13" name="Picture 3" descr="C:\Users\molchanovskaya\Downloads\Fr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81328"/>
            <a:ext cx="3400009" cy="27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16200000">
            <a:off x="4627594" y="1579594"/>
            <a:ext cx="650813" cy="9906000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6516210" y="337350"/>
            <a:ext cx="3057601" cy="2894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использовать коды классификаторов для расследования несчастных случаев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9DA47E4-A19C-4587-8C4C-3BC4C12E6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654" y="146111"/>
            <a:ext cx="4848313" cy="58662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59" y="6329099"/>
            <a:ext cx="1902089" cy="2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98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492878" y="5909775"/>
            <a:ext cx="8441733" cy="650813"/>
            <a:chOff x="492878" y="5909775"/>
            <a:chExt cx="8441733" cy="650813"/>
          </a:xfrm>
        </p:grpSpPr>
        <p:pic>
          <p:nvPicPr>
            <p:cNvPr id="16" name="Picture 3" descr="C:\Users\molchanovskaya\Downloads\Fram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78" y="6228820"/>
              <a:ext cx="3457016" cy="275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999" y="5909775"/>
              <a:ext cx="2330612" cy="650813"/>
            </a:xfrm>
            <a:prstGeom prst="rect">
              <a:avLst/>
            </a:prstGeom>
          </p:spPr>
        </p:pic>
      </p:grpSp>
      <p:pic>
        <p:nvPicPr>
          <p:cNvPr id="13" name="Picture 3" descr="C:\Users\molchanovskaya\Downloads\Fr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81328"/>
            <a:ext cx="3400009" cy="27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16200000">
            <a:off x="4627594" y="1579594"/>
            <a:ext cx="650813" cy="9906000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156316" y="-67153"/>
            <a:ext cx="9417496" cy="579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200" b="1" dirty="0">
              <a:solidFill>
                <a:srgbClr val="007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использовать коды из </a:t>
            </a:r>
            <a:r>
              <a:rPr lang="ru-RU" sz="11200" b="1" dirty="0" smtClean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классификаторов</a:t>
            </a:r>
            <a:br>
              <a:rPr lang="ru-RU" sz="11200" b="1" dirty="0" smtClean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200" b="1" dirty="0" smtClean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2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извещении о несчастном случае на производстве</a:t>
            </a:r>
          </a:p>
          <a:p>
            <a:pPr fontAlgn="auto">
              <a:spcAft>
                <a:spcPts val="0"/>
              </a:spcAft>
            </a:pPr>
            <a:endParaRPr lang="ru-RU" sz="11200" b="1" dirty="0">
              <a:solidFill>
                <a:srgbClr val="007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BF71DE0-5BA9-4F83-862F-6892E4B579E0}"/>
              </a:ext>
            </a:extLst>
          </p:cNvPr>
          <p:cNvSpPr txBox="1"/>
          <p:nvPr/>
        </p:nvSpPr>
        <p:spPr>
          <a:xfrm>
            <a:off x="2339402" y="876839"/>
            <a:ext cx="862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DF5DC2A-1C16-4C9B-A601-0F89942EECF4}"/>
              </a:ext>
            </a:extLst>
          </p:cNvPr>
          <p:cNvSpPr txBox="1"/>
          <p:nvPr/>
        </p:nvSpPr>
        <p:spPr>
          <a:xfrm>
            <a:off x="139864" y="1138045"/>
            <a:ext cx="9417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0" i="0" dirty="0">
                <a:solidFill>
                  <a:srgbClr val="222222"/>
                </a:solidFill>
                <a:effectLst/>
                <a:latin typeface="Proxima Nova Rg Inner"/>
              </a:rPr>
              <a:t>При групповом, тяжелом и несчастном случае со смертельным исходом работодатель составляет извещение о несчастном случае на производстве и </a:t>
            </a:r>
            <a:r>
              <a:rPr lang="ru-RU" sz="1600" b="0" i="0" u="none" strike="noStrike" dirty="0">
                <a:solidFill>
                  <a:srgbClr val="0047B3"/>
                </a:solidFill>
                <a:effectLst/>
                <a:latin typeface="Proxima Nova Rg Inner"/>
              </a:rPr>
              <a:t>направляет документ в госорганы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Proxima Nova Rg Inner"/>
              </a:rPr>
              <a:t> (</a:t>
            </a:r>
            <a:r>
              <a:rPr lang="ru-RU" sz="1600" b="0" i="0" u="none" strike="noStrike" dirty="0">
                <a:solidFill>
                  <a:srgbClr val="01745C"/>
                </a:solidFill>
                <a:effectLst/>
                <a:latin typeface="Proxima Nova Rg Inner"/>
              </a:rPr>
              <a:t>ч. 1 ст. 228.1 ТК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Proxima Nova Rg Inner"/>
              </a:rPr>
              <a:t>).  Форма извещения </a:t>
            </a:r>
            <a:r>
              <a:rPr lang="ru-RU" sz="1600" b="0" i="0" u="none" strike="noStrike" dirty="0">
                <a:solidFill>
                  <a:srgbClr val="01745C"/>
                </a:solidFill>
                <a:effectLst/>
                <a:latin typeface="Proxima Nova Rg Inner"/>
              </a:rPr>
              <a:t>утверждена приказом Минтруда от 20.04.2022 № 223н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Proxima Nova Rg Inner"/>
              </a:rPr>
              <a:t>.</a:t>
            </a:r>
          </a:p>
          <a:p>
            <a:r>
              <a:rPr lang="ru-RU" sz="1600" b="0" i="0" dirty="0" smtClean="0">
                <a:solidFill>
                  <a:srgbClr val="222222"/>
                </a:solidFill>
                <a:effectLst/>
                <a:latin typeface="Proxima Nova Rg Inner"/>
              </a:rPr>
              <a:t>Извещение 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Proxima Nova Rg Inner"/>
              </a:rPr>
              <a:t>о несчастном случае на производстве – это первый документ при расследовании несчастного случая, в котором работодатель использует коды из </a:t>
            </a:r>
            <a:r>
              <a:rPr lang="ru-RU" sz="1600" b="0" i="0" u="none" strike="noStrike" dirty="0">
                <a:solidFill>
                  <a:srgbClr val="0047B3"/>
                </a:solidFill>
                <a:effectLst/>
                <a:latin typeface="Proxima Nova Rg Inner"/>
              </a:rPr>
              <a:t>дополнительных классификаторов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Proxima Nova Rg Inner"/>
              </a:rPr>
              <a:t>. </a:t>
            </a:r>
          </a:p>
          <a:p>
            <a:endParaRPr kumimoji="0" lang="ru-RU" altLang="ru-RU" sz="1600" u="none" strike="noStrike" cap="none" normalizeH="0" baseline="0" dirty="0">
              <a:ln>
                <a:noFill/>
              </a:ln>
              <a:solidFill>
                <a:srgbClr val="222222"/>
              </a:solidFill>
              <a:latin typeface="Proxima Nova Rg Inner"/>
            </a:endParaRPr>
          </a:p>
          <a:p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Proxima Nova Rg Inner"/>
              </a:rPr>
              <a:t>Разделы дополнительных классификаторов, которые применяют для извещения 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l"/>
            <a:endParaRPr lang="ru-RU" sz="1600" b="0" i="0" dirty="0">
              <a:solidFill>
                <a:srgbClr val="222222"/>
              </a:solidFill>
              <a:effectLst/>
              <a:latin typeface="Proxima Nova Rg Inner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CA63A8FF-889A-4B32-BDBE-4520EBA99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618811"/>
              </p:ext>
            </p:extLst>
          </p:nvPr>
        </p:nvGraphicFramePr>
        <p:xfrm>
          <a:off x="422289" y="3475723"/>
          <a:ext cx="8642884" cy="2661750"/>
        </p:xfrm>
        <a:graphic>
          <a:graphicData uri="http://schemas.openxmlformats.org/drawingml/2006/table">
            <a:tbl>
              <a:tblPr/>
              <a:tblGrid>
                <a:gridCol w="1967400">
                  <a:extLst>
                    <a:ext uri="{9D8B030D-6E8A-4147-A177-3AD203B41FA5}">
                      <a16:colId xmlns="" xmlns:a16="http://schemas.microsoft.com/office/drawing/2014/main" val="1995734293"/>
                    </a:ext>
                  </a:extLst>
                </a:gridCol>
                <a:gridCol w="1329528">
                  <a:extLst>
                    <a:ext uri="{9D8B030D-6E8A-4147-A177-3AD203B41FA5}">
                      <a16:colId xmlns="" xmlns:a16="http://schemas.microsoft.com/office/drawing/2014/main" val="1344345797"/>
                    </a:ext>
                  </a:extLst>
                </a:gridCol>
                <a:gridCol w="5345956">
                  <a:extLst>
                    <a:ext uri="{9D8B030D-6E8A-4147-A177-3AD203B41FA5}">
                      <a16:colId xmlns="" xmlns:a16="http://schemas.microsoft.com/office/drawing/2014/main" val="2995926336"/>
                    </a:ext>
                  </a:extLst>
                </a:gridCol>
              </a:tblGrid>
              <a:tr h="6316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</a:rPr>
                        <a:t>Номер пункта в извещении</a:t>
                      </a:r>
                    </a:p>
                  </a:txBody>
                  <a:tcPr marL="46719" marR="46719" marT="46719" marB="46719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</a:rPr>
                        <a:t>Код</a:t>
                      </a:r>
                    </a:p>
                  </a:txBody>
                  <a:tcPr marL="46719" marR="46719" marT="46719" marB="46719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</a:rPr>
                        <a:t>Раздел классификатора</a:t>
                      </a:r>
                    </a:p>
                  </a:txBody>
                  <a:tcPr marL="46719" marR="46719" marT="46719" marB="46719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605782"/>
                  </a:ext>
                </a:extLst>
              </a:tr>
              <a:tr h="3625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dirty="0">
                          <a:effectLst/>
                        </a:rPr>
                        <a:t>б/н</a:t>
                      </a:r>
                    </a:p>
                  </a:txBody>
                  <a:tcPr marL="46719" marR="46719" marT="46719" marB="46719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3.01</a:t>
                      </a:r>
                      <a:endParaRPr lang="ru-RU" sz="1800" dirty="0">
                        <a:effectLst/>
                      </a:endParaRPr>
                    </a:p>
                  </a:txBody>
                  <a:tcPr marL="46719" marR="46719" marT="46719" marB="46719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классификатор категории несчастного случая</a:t>
                      </a:r>
                      <a:endParaRPr lang="ru-RU" sz="1800" dirty="0">
                        <a:effectLst/>
                      </a:endParaRPr>
                    </a:p>
                  </a:txBody>
                  <a:tcPr marL="46719" marR="46719" marT="46719" marB="46719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71251043"/>
                  </a:ext>
                </a:extLst>
              </a:tr>
              <a:tr h="9007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dirty="0">
                          <a:effectLst/>
                        </a:rPr>
                        <a:t>1</a:t>
                      </a:r>
                    </a:p>
                  </a:txBody>
                  <a:tcPr marL="46719" marR="46719" marT="46719" marB="46719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3.04</a:t>
                      </a:r>
                      <a:endParaRPr lang="ru-RU" sz="1800" dirty="0">
                        <a:effectLst/>
                      </a:endParaRPr>
                    </a:p>
                  </a:txBody>
                  <a:tcPr marL="46719" marR="46719" marT="46719" marB="46719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классификатор организаций в соответствии со списочной численностью работников на момент происшествия несчастного случая</a:t>
                      </a:r>
                      <a:endParaRPr lang="ru-RU" sz="1800" dirty="0">
                        <a:effectLst/>
                      </a:endParaRPr>
                    </a:p>
                  </a:txBody>
                  <a:tcPr marL="46719" marR="46719" marT="46719" marB="46719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84097562"/>
                  </a:ext>
                </a:extLst>
              </a:tr>
              <a:tr h="3625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dirty="0">
                          <a:effectLst/>
                        </a:rPr>
                        <a:t>4</a:t>
                      </a:r>
                    </a:p>
                  </a:txBody>
                  <a:tcPr marL="46719" marR="46719" marT="46719" marB="46719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3.12</a:t>
                      </a:r>
                      <a:endParaRPr lang="ru-RU" sz="1800" dirty="0">
                        <a:effectLst/>
                      </a:endParaRPr>
                    </a:p>
                  </a:txBody>
                  <a:tcPr marL="46719" marR="46719" marT="46719" marB="46719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код профессионального статуса</a:t>
                      </a:r>
                      <a:endParaRPr lang="ru-RU" sz="1800" dirty="0">
                        <a:effectLst/>
                      </a:endParaRPr>
                    </a:p>
                  </a:txBody>
                  <a:tcPr marL="46719" marR="46719" marT="46719" marB="46719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76672030"/>
                  </a:ext>
                </a:extLst>
              </a:tr>
              <a:tr h="3625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dirty="0">
                          <a:effectLst/>
                        </a:rPr>
                        <a:t>4</a:t>
                      </a:r>
                    </a:p>
                  </a:txBody>
                  <a:tcPr marL="46719" marR="46719" marT="46719" marB="46719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3.14</a:t>
                      </a:r>
                      <a:endParaRPr lang="ru-RU" sz="1800" dirty="0">
                        <a:effectLst/>
                      </a:endParaRPr>
                    </a:p>
                  </a:txBody>
                  <a:tcPr marL="46719" marR="46719" marT="46719" marB="46719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solidFill>
                            <a:srgbClr val="0047B3"/>
                          </a:solidFill>
                          <a:effectLst/>
                        </a:rPr>
                        <a:t>код профессии или должности</a:t>
                      </a:r>
                      <a:endParaRPr lang="ru-RU" sz="1800" dirty="0">
                        <a:effectLst/>
                      </a:endParaRPr>
                    </a:p>
                  </a:txBody>
                  <a:tcPr marL="46719" marR="46719" marT="46719" marB="46719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62116371"/>
                  </a:ext>
                </a:extLst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59" y="6329099"/>
            <a:ext cx="1902089" cy="2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88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417F-1037-4842-BE13-87F673E973D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492878" y="5909775"/>
            <a:ext cx="8441733" cy="650813"/>
            <a:chOff x="492878" y="5909775"/>
            <a:chExt cx="8441733" cy="650813"/>
          </a:xfrm>
        </p:grpSpPr>
        <p:pic>
          <p:nvPicPr>
            <p:cNvPr id="16" name="Picture 3" descr="C:\Users\molchanovskaya\Downloads\Fram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78" y="6228820"/>
              <a:ext cx="3457016" cy="275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999" y="5909775"/>
              <a:ext cx="2330612" cy="650813"/>
            </a:xfrm>
            <a:prstGeom prst="rect">
              <a:avLst/>
            </a:prstGeom>
          </p:spPr>
        </p:pic>
      </p:grpSp>
      <p:pic>
        <p:nvPicPr>
          <p:cNvPr id="13" name="Picture 3" descr="C:\Users\molchanovskaya\Downloads\Fr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381328"/>
            <a:ext cx="3400009" cy="27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16200000">
            <a:off x="4627594" y="1579594"/>
            <a:ext cx="650813" cy="9906000"/>
          </a:xfrm>
          <a:prstGeom prst="rect">
            <a:avLst/>
          </a:prstGeom>
          <a:solidFill>
            <a:srgbClr val="007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9">
            <a:extLst>
              <a:ext uri="{FF2B5EF4-FFF2-40B4-BE49-F238E27FC236}">
                <a16:creationId xmlns="" xmlns:a16="http://schemas.microsoft.com/office/drawing/2014/main" id="{732DC337-62A6-4A9A-9971-B6488AB9351D}"/>
              </a:ext>
            </a:extLst>
          </p:cNvPr>
          <p:cNvSpPr txBox="1">
            <a:spLocks/>
          </p:cNvSpPr>
          <p:nvPr/>
        </p:nvSpPr>
        <p:spPr>
          <a:xfrm>
            <a:off x="156316" y="172544"/>
            <a:ext cx="9417496" cy="78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1100" b="1" dirty="0">
                <a:solidFill>
                  <a:srgbClr val="007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указать категорию несчастного случая в извещении о несчастном случае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BF71DE0-5BA9-4F83-862F-6892E4B579E0}"/>
              </a:ext>
            </a:extLst>
          </p:cNvPr>
          <p:cNvSpPr txBox="1"/>
          <p:nvPr/>
        </p:nvSpPr>
        <p:spPr>
          <a:xfrm>
            <a:off x="2339402" y="876839"/>
            <a:ext cx="862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DF5DC2A-1C16-4C9B-A601-0F89942EECF4}"/>
              </a:ext>
            </a:extLst>
          </p:cNvPr>
          <p:cNvSpPr txBox="1"/>
          <p:nvPr/>
        </p:nvSpPr>
        <p:spPr>
          <a:xfrm>
            <a:off x="139864" y="1138045"/>
            <a:ext cx="9417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Воспользуйтесь </a:t>
            </a:r>
            <a:r>
              <a:rPr lang="ru-RU" b="0" i="0" u="none" strike="noStrike" dirty="0">
                <a:solidFill>
                  <a:srgbClr val="0047B3"/>
                </a:solidFill>
                <a:effectLst/>
                <a:latin typeface="Proxima Nova Rg Inner"/>
              </a:rPr>
              <a:t>разделом 01 дополнительных классификаторов</a:t>
            </a:r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 и допишите после точки цифру, которая соответствует категории несчастного случая: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1 – легкий;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2 – тяжелый;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3 – со смертельным исходом;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4 – групповой.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BD42644-12DE-4FDF-8C27-81B0BF379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13" y="3684675"/>
            <a:ext cx="9399973" cy="20904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59" y="6329099"/>
            <a:ext cx="1902089" cy="2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959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Систем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50495</TotalTime>
  <Words>706</Words>
  <Application>Microsoft Office PowerPoint</Application>
  <PresentationFormat>Лист A4 (210x297 мм)</PresentationFormat>
  <Paragraphs>283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Система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   </vt:lpstr>
    </vt:vector>
  </TitlesOfParts>
  <Company>ФГУ "ВНИИ ОиЭТ"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ВНИИ ОХРАНЫ И ЭКОНОМИКИ ТРУДА</dc:title>
  <dc:creator>Андрей</dc:creator>
  <cp:lastModifiedBy>Тукаленко Татьяна Григорьевна</cp:lastModifiedBy>
  <cp:revision>3252</cp:revision>
  <cp:lastPrinted>2020-11-16T14:30:19Z</cp:lastPrinted>
  <dcterms:created xsi:type="dcterms:W3CDTF">2012-04-26T17:44:31Z</dcterms:created>
  <dcterms:modified xsi:type="dcterms:W3CDTF">2023-05-03T04:54:28Z</dcterms:modified>
</cp:coreProperties>
</file>