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58" r:id="rId3"/>
  </p:sldIdLst>
  <p:sldSz cx="9144000" cy="6858000" type="screen4x3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36699"/>
    <a:srgbClr val="2F3D85"/>
    <a:srgbClr val="2E4D8A"/>
    <a:srgbClr val="333399"/>
    <a:srgbClr val="00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118" d="100"/>
          <a:sy n="118" d="100"/>
        </p:scale>
        <p:origin x="-84" y="-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AE62C2B-F34B-485F-9A19-02CB06E95EDE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51D3FE3-7E1E-4816-AB99-2507B936DA8B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07041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1D3FE3-7E1E-4816-AB99-2507B936DA8B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04597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CFEA73-B011-4E79-B787-27F85039B796}" type="datetimeFigureOut">
              <a:rPr lang="ru-RU" smtClean="0"/>
              <a:pPr/>
              <a:t>16.08.2022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D7C1237-221F-4E6D-9571-54EBD9E1B522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consultantplus://offline/ref=691DB7FED5D34DE67AC13A623C2F083C9C0A3147F8CFF38CA815ACB0FC0B7811BB98F8B4A1F2870D9F64CA48VB0BG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215901" y="332656"/>
            <a:ext cx="8507413" cy="1587"/>
          </a:xfrm>
          <a:prstGeom prst="line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none" w="lg" len="lg"/>
          </a:ln>
        </p:spPr>
      </p:cxnSp>
      <p:sp>
        <p:nvSpPr>
          <p:cNvPr id="5" name="Text Box 132"/>
          <p:cNvSpPr txBox="1">
            <a:spLocks noChangeArrowheads="1"/>
          </p:cNvSpPr>
          <p:nvPr/>
        </p:nvSpPr>
        <p:spPr bwMode="auto">
          <a:xfrm>
            <a:off x="251520" y="44624"/>
            <a:ext cx="8712968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ru-RU" sz="1400" b="1" dirty="0" smtClean="0"/>
              <a:t>ТЕРРИТОРИЯ ОПЕРЕЖАЮЩЕГО СОЦИАЛЬНО-ЭКОНОМИЧЕСКОГО РАЗВИТИЯ «САЯНСК»</a:t>
            </a:r>
            <a:endParaRPr lang="ru-RU" sz="1400" b="1" dirty="0"/>
          </a:p>
        </p:txBody>
      </p:sp>
      <p:sp>
        <p:nvSpPr>
          <p:cNvPr id="33" name="Прямоугольник 32"/>
          <p:cNvSpPr/>
          <p:nvPr/>
        </p:nvSpPr>
        <p:spPr>
          <a:xfrm>
            <a:off x="3809116" y="565308"/>
            <a:ext cx="5334884" cy="63248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750" dirty="0" smtClean="0"/>
              <a:t>01 Растениеводство </a:t>
            </a:r>
            <a:r>
              <a:rPr lang="ru-RU" sz="750" dirty="0"/>
              <a:t>и животноводство, охота и предоставление соответствующих услуг в этих областях</a:t>
            </a:r>
          </a:p>
          <a:p>
            <a:r>
              <a:rPr lang="ru-RU" sz="750" dirty="0" smtClean="0"/>
              <a:t>02 Лесоводство </a:t>
            </a:r>
            <a:r>
              <a:rPr lang="ru-RU" sz="750" dirty="0"/>
              <a:t>и лесозаготовки </a:t>
            </a:r>
          </a:p>
          <a:p>
            <a:r>
              <a:rPr lang="ru-RU" sz="750" dirty="0" smtClean="0"/>
              <a:t>08 Добыча </a:t>
            </a:r>
            <a:r>
              <a:rPr lang="ru-RU" sz="750" dirty="0"/>
              <a:t>прочих полезных ископаемых</a:t>
            </a:r>
          </a:p>
          <a:p>
            <a:r>
              <a:rPr lang="ru-RU" sz="750" dirty="0" smtClean="0"/>
              <a:t>10 Производство </a:t>
            </a:r>
            <a:r>
              <a:rPr lang="ru-RU" sz="750" dirty="0"/>
              <a:t>пищевых продуктов</a:t>
            </a:r>
          </a:p>
          <a:p>
            <a:r>
              <a:rPr lang="ru-RU" sz="750" dirty="0" smtClean="0"/>
              <a:t>11.07 Производство </a:t>
            </a:r>
            <a:r>
              <a:rPr lang="ru-RU" sz="750" dirty="0"/>
              <a:t>безалкогольных напитков; производство минеральных вод и прочих питьевых вод в бутылках</a:t>
            </a:r>
          </a:p>
          <a:p>
            <a:r>
              <a:rPr lang="ru-RU" sz="750" dirty="0" smtClean="0"/>
              <a:t>13 Производство </a:t>
            </a:r>
            <a:r>
              <a:rPr lang="ru-RU" sz="750" dirty="0"/>
              <a:t>текстильных изделий</a:t>
            </a:r>
          </a:p>
          <a:p>
            <a:r>
              <a:rPr lang="ru-RU" sz="750" dirty="0" smtClean="0"/>
              <a:t>14 Производство </a:t>
            </a:r>
            <a:r>
              <a:rPr lang="ru-RU" sz="750" dirty="0"/>
              <a:t>одежды</a:t>
            </a:r>
          </a:p>
          <a:p>
            <a:r>
              <a:rPr lang="ru-RU" sz="750" dirty="0" smtClean="0"/>
              <a:t>15 Производство </a:t>
            </a:r>
            <a:r>
              <a:rPr lang="ru-RU" sz="750" dirty="0"/>
              <a:t>кожи и изделий из кожи</a:t>
            </a:r>
          </a:p>
          <a:p>
            <a:r>
              <a:rPr lang="ru-RU" sz="750" dirty="0" smtClean="0"/>
              <a:t>16 Обработка </a:t>
            </a:r>
            <a:r>
              <a:rPr lang="ru-RU" sz="750" dirty="0"/>
              <a:t>древесины и производство изделий из дерева и пробки, кроме мебели, производство изделий из соломки и материалов для плетения</a:t>
            </a:r>
          </a:p>
          <a:p>
            <a:r>
              <a:rPr lang="ru-RU" sz="750" dirty="0" smtClean="0"/>
              <a:t>17 Производство </a:t>
            </a:r>
            <a:r>
              <a:rPr lang="ru-RU" sz="750" dirty="0"/>
              <a:t>бумаги и бумажных изделий</a:t>
            </a:r>
          </a:p>
          <a:p>
            <a:r>
              <a:rPr lang="ru-RU" sz="750" dirty="0" smtClean="0"/>
              <a:t>18 Деятельность </a:t>
            </a:r>
            <a:r>
              <a:rPr lang="ru-RU" sz="750" dirty="0"/>
              <a:t>полиграфическая и копирование носителей информации</a:t>
            </a:r>
          </a:p>
          <a:p>
            <a:r>
              <a:rPr lang="ru-RU" sz="750" dirty="0" smtClean="0"/>
              <a:t>20.11 Производство </a:t>
            </a:r>
            <a:r>
              <a:rPr lang="ru-RU" sz="750" dirty="0"/>
              <a:t>промышленных газов</a:t>
            </a:r>
          </a:p>
          <a:p>
            <a:r>
              <a:rPr lang="ru-RU" sz="750" dirty="0" smtClean="0"/>
              <a:t>20.13 Производство </a:t>
            </a:r>
            <a:r>
              <a:rPr lang="ru-RU" sz="750" dirty="0"/>
              <a:t>прочих основных неорганических химических веществ</a:t>
            </a:r>
          </a:p>
          <a:p>
            <a:r>
              <a:rPr lang="ru-RU" sz="750" dirty="0" smtClean="0"/>
              <a:t>20.14 Производство </a:t>
            </a:r>
            <a:r>
              <a:rPr lang="ru-RU" sz="750" dirty="0"/>
              <a:t>прочих основных органических химических веществ</a:t>
            </a:r>
          </a:p>
          <a:p>
            <a:r>
              <a:rPr lang="ru-RU" sz="750" dirty="0" smtClean="0"/>
              <a:t>21 Производство </a:t>
            </a:r>
            <a:r>
              <a:rPr lang="ru-RU" sz="750" dirty="0"/>
              <a:t>лекарственных средств и материалов, применяемых в медицинских целях</a:t>
            </a:r>
          </a:p>
          <a:p>
            <a:r>
              <a:rPr lang="ru-RU" sz="750" dirty="0" smtClean="0"/>
              <a:t>22 Производство </a:t>
            </a:r>
            <a:r>
              <a:rPr lang="ru-RU" sz="750" dirty="0"/>
              <a:t>резиновых и пластмассовых изделий</a:t>
            </a:r>
          </a:p>
          <a:p>
            <a:r>
              <a:rPr lang="ru-RU" sz="750" dirty="0" smtClean="0"/>
              <a:t>23 Производство </a:t>
            </a:r>
            <a:r>
              <a:rPr lang="ru-RU" sz="750" dirty="0"/>
              <a:t>прочей неметаллической минеральной продукции </a:t>
            </a:r>
          </a:p>
          <a:p>
            <a:r>
              <a:rPr lang="ru-RU" sz="750" dirty="0" smtClean="0"/>
              <a:t>24 Производство </a:t>
            </a:r>
            <a:r>
              <a:rPr lang="ru-RU" sz="750" dirty="0"/>
              <a:t>металлургическое</a:t>
            </a:r>
          </a:p>
          <a:p>
            <a:r>
              <a:rPr lang="ru-RU" sz="750" dirty="0" smtClean="0"/>
              <a:t>25 Производство </a:t>
            </a:r>
            <a:r>
              <a:rPr lang="ru-RU" sz="750" dirty="0"/>
              <a:t>готовых металлических изделий, кроме машин и оборудования</a:t>
            </a:r>
          </a:p>
          <a:p>
            <a:r>
              <a:rPr lang="ru-RU" sz="750" dirty="0" smtClean="0"/>
              <a:t>26 Производство </a:t>
            </a:r>
            <a:r>
              <a:rPr lang="ru-RU" sz="750" dirty="0"/>
              <a:t>компьютеров, электронных и оптических изделий</a:t>
            </a:r>
          </a:p>
          <a:p>
            <a:r>
              <a:rPr lang="ru-RU" sz="750" dirty="0" smtClean="0"/>
              <a:t>27 Производство </a:t>
            </a:r>
            <a:r>
              <a:rPr lang="ru-RU" sz="750" dirty="0"/>
              <a:t>электрического оборудования</a:t>
            </a:r>
          </a:p>
          <a:p>
            <a:r>
              <a:rPr lang="ru-RU" sz="750" dirty="0" smtClean="0"/>
              <a:t>28 Производство </a:t>
            </a:r>
            <a:r>
              <a:rPr lang="ru-RU" sz="750" dirty="0"/>
              <a:t>машин и оборудования, не включенных в другие группировки.</a:t>
            </a:r>
          </a:p>
          <a:p>
            <a:r>
              <a:rPr lang="ru-RU" sz="750" dirty="0" smtClean="0"/>
              <a:t>29 Производство </a:t>
            </a:r>
            <a:r>
              <a:rPr lang="ru-RU" sz="750" dirty="0"/>
              <a:t>автотранспортных средств, прицепов и полуприцепов</a:t>
            </a:r>
          </a:p>
          <a:p>
            <a:r>
              <a:rPr lang="ru-RU" sz="750" dirty="0" smtClean="0"/>
              <a:t>30 Производство </a:t>
            </a:r>
            <a:r>
              <a:rPr lang="ru-RU" sz="750" dirty="0"/>
              <a:t>прочих транспортных средств и оборудования</a:t>
            </a:r>
          </a:p>
          <a:p>
            <a:r>
              <a:rPr lang="ru-RU" sz="750" dirty="0" smtClean="0"/>
              <a:t>31 Производство </a:t>
            </a:r>
            <a:r>
              <a:rPr lang="ru-RU" sz="750" dirty="0"/>
              <a:t>мебели</a:t>
            </a:r>
          </a:p>
          <a:p>
            <a:r>
              <a:rPr lang="ru-RU" sz="750" dirty="0" smtClean="0"/>
              <a:t>32 Производство </a:t>
            </a:r>
            <a:r>
              <a:rPr lang="ru-RU" sz="750" dirty="0"/>
              <a:t>прочих готовых изделий</a:t>
            </a:r>
          </a:p>
          <a:p>
            <a:r>
              <a:rPr lang="ru-RU" sz="750" dirty="0" smtClean="0"/>
              <a:t>33 Ремонт </a:t>
            </a:r>
            <a:r>
              <a:rPr lang="ru-RU" sz="750" dirty="0"/>
              <a:t>и монтаж машин и оборудования</a:t>
            </a:r>
          </a:p>
          <a:p>
            <a:r>
              <a:rPr lang="ru-RU" sz="750" dirty="0" smtClean="0"/>
              <a:t>35 Обеспечение </a:t>
            </a:r>
            <a:r>
              <a:rPr lang="ru-RU" sz="750" dirty="0"/>
              <a:t>электрической энергией, газом и паром; кондиционирование воздуха</a:t>
            </a:r>
          </a:p>
          <a:p>
            <a:r>
              <a:rPr lang="ru-RU" sz="750" dirty="0" smtClean="0"/>
              <a:t>36 Забор</a:t>
            </a:r>
            <a:r>
              <a:rPr lang="ru-RU" sz="750" dirty="0"/>
              <a:t>, очистка и распределение воды</a:t>
            </a:r>
          </a:p>
          <a:p>
            <a:r>
              <a:rPr lang="ru-RU" sz="750" dirty="0" smtClean="0"/>
              <a:t>37 Сбор </a:t>
            </a:r>
            <a:r>
              <a:rPr lang="ru-RU" sz="750" dirty="0"/>
              <a:t>и обработка сточных вод</a:t>
            </a:r>
          </a:p>
          <a:p>
            <a:r>
              <a:rPr lang="ru-RU" sz="750" dirty="0" smtClean="0"/>
              <a:t>38 Сбор</a:t>
            </a:r>
            <a:r>
              <a:rPr lang="ru-RU" sz="750" dirty="0"/>
              <a:t>, обработка и утилизация отходов; обработка вторичного сырья</a:t>
            </a:r>
          </a:p>
          <a:p>
            <a:r>
              <a:rPr lang="ru-RU" sz="750" dirty="0" smtClean="0"/>
              <a:t>39 Предоставление </a:t>
            </a:r>
            <a:r>
              <a:rPr lang="ru-RU" sz="750" dirty="0"/>
              <a:t>услуг в области ликвидации последствий загрязнений и прочих услуг, связанных с удалением отходов</a:t>
            </a:r>
          </a:p>
          <a:p>
            <a:r>
              <a:rPr lang="ru-RU" sz="750" dirty="0" smtClean="0"/>
              <a:t>41 Строительство </a:t>
            </a:r>
            <a:r>
              <a:rPr lang="ru-RU" sz="750" dirty="0"/>
              <a:t>зданий</a:t>
            </a:r>
          </a:p>
          <a:p>
            <a:r>
              <a:rPr lang="ru-RU" sz="750" dirty="0" smtClean="0"/>
              <a:t>42 Строительство </a:t>
            </a:r>
            <a:r>
              <a:rPr lang="ru-RU" sz="750" dirty="0"/>
              <a:t>инженерных сооружений</a:t>
            </a:r>
          </a:p>
          <a:p>
            <a:r>
              <a:rPr lang="ru-RU" sz="750" dirty="0" smtClean="0"/>
              <a:t>43 Работы </a:t>
            </a:r>
            <a:r>
              <a:rPr lang="ru-RU" sz="750" dirty="0"/>
              <a:t>строительные специализированные</a:t>
            </a:r>
          </a:p>
          <a:p>
            <a:r>
              <a:rPr lang="ru-RU" sz="750" dirty="0" smtClean="0"/>
              <a:t>45.2 Техническое </a:t>
            </a:r>
            <a:r>
              <a:rPr lang="ru-RU" sz="750" dirty="0"/>
              <a:t>обслуживание и ремонт автотранспортных средств</a:t>
            </a:r>
          </a:p>
          <a:p>
            <a:r>
              <a:rPr lang="ru-RU" sz="750" dirty="0" smtClean="0"/>
              <a:t>52 Складское </a:t>
            </a:r>
            <a:r>
              <a:rPr lang="ru-RU" sz="750" dirty="0"/>
              <a:t>хозяйство и вспомогательная транспортная деятельность</a:t>
            </a:r>
          </a:p>
          <a:p>
            <a:r>
              <a:rPr lang="ru-RU" sz="750" dirty="0" smtClean="0"/>
              <a:t>55 Деятельность </a:t>
            </a:r>
            <a:r>
              <a:rPr lang="ru-RU" sz="750" dirty="0"/>
              <a:t>по предоставлению мест для временного проживания</a:t>
            </a:r>
          </a:p>
          <a:p>
            <a:r>
              <a:rPr lang="ru-RU" sz="750" dirty="0" smtClean="0"/>
              <a:t>56 Деятельность </a:t>
            </a:r>
            <a:r>
              <a:rPr lang="ru-RU" sz="750" dirty="0"/>
              <a:t>по предоставлению продуктов питания и напитков</a:t>
            </a:r>
          </a:p>
          <a:p>
            <a:r>
              <a:rPr lang="ru-RU" sz="750" dirty="0" smtClean="0"/>
              <a:t>60 Деятельность </a:t>
            </a:r>
            <a:r>
              <a:rPr lang="ru-RU" sz="750" dirty="0"/>
              <a:t>в области телевизионного и радиовещания</a:t>
            </a:r>
          </a:p>
          <a:p>
            <a:r>
              <a:rPr lang="ru-RU" sz="750" dirty="0" smtClean="0"/>
              <a:t>61 Деятельность </a:t>
            </a:r>
            <a:r>
              <a:rPr lang="ru-RU" sz="750" dirty="0"/>
              <a:t>в сфере телекоммуникаций</a:t>
            </a:r>
          </a:p>
          <a:p>
            <a:r>
              <a:rPr lang="ru-RU" sz="750" dirty="0" smtClean="0"/>
              <a:t>62 Разработка </a:t>
            </a:r>
            <a:r>
              <a:rPr lang="ru-RU" sz="750" dirty="0"/>
              <a:t>компьютерного программного обеспечения, консультационные услуги в данной области и другие сопутствующие услуги</a:t>
            </a:r>
          </a:p>
          <a:p>
            <a:r>
              <a:rPr lang="ru-RU" sz="750" dirty="0" smtClean="0"/>
              <a:t>63 Деятельность </a:t>
            </a:r>
            <a:r>
              <a:rPr lang="ru-RU" sz="750" dirty="0"/>
              <a:t>в области информационных технологий</a:t>
            </a:r>
          </a:p>
          <a:p>
            <a:r>
              <a:rPr lang="ru-RU" sz="750" dirty="0" smtClean="0"/>
              <a:t>69 Деятельность </a:t>
            </a:r>
            <a:r>
              <a:rPr lang="ru-RU" sz="750" dirty="0"/>
              <a:t>в области права и бухгалтерского учета</a:t>
            </a:r>
          </a:p>
          <a:p>
            <a:r>
              <a:rPr lang="ru-RU" sz="750" dirty="0" smtClean="0"/>
              <a:t>72 Научные </a:t>
            </a:r>
            <a:r>
              <a:rPr lang="ru-RU" sz="750" dirty="0"/>
              <a:t>исследования и разработки</a:t>
            </a:r>
          </a:p>
          <a:p>
            <a:r>
              <a:rPr lang="ru-RU" sz="750" dirty="0" smtClean="0"/>
              <a:t>85 Образование</a:t>
            </a:r>
            <a:endParaRPr lang="ru-RU" sz="750" dirty="0"/>
          </a:p>
          <a:p>
            <a:r>
              <a:rPr lang="ru-RU" sz="750" dirty="0" smtClean="0"/>
              <a:t>86 Деятельность </a:t>
            </a:r>
            <a:r>
              <a:rPr lang="ru-RU" sz="750" dirty="0"/>
              <a:t>в области здравоохранения</a:t>
            </a:r>
          </a:p>
          <a:p>
            <a:r>
              <a:rPr lang="ru-RU" sz="750" dirty="0" smtClean="0"/>
              <a:t>87 Деятельность </a:t>
            </a:r>
            <a:r>
              <a:rPr lang="ru-RU" sz="750" dirty="0"/>
              <a:t>по уходу с обеспечением проживания</a:t>
            </a:r>
          </a:p>
          <a:p>
            <a:r>
              <a:rPr lang="ru-RU" sz="750" dirty="0" smtClean="0"/>
              <a:t>88 Предоставление </a:t>
            </a:r>
            <a:r>
              <a:rPr lang="ru-RU" sz="750" dirty="0"/>
              <a:t>социальных услуг без обеспечения проживания</a:t>
            </a:r>
          </a:p>
          <a:p>
            <a:r>
              <a:rPr lang="ru-RU" sz="750" dirty="0" smtClean="0"/>
              <a:t>93 Деятельность </a:t>
            </a:r>
            <a:r>
              <a:rPr lang="ru-RU" sz="750" dirty="0"/>
              <a:t>в области спорта, отдыха и развлечений</a:t>
            </a:r>
          </a:p>
          <a:p>
            <a:r>
              <a:rPr lang="ru-RU" sz="750" dirty="0" smtClean="0"/>
              <a:t>95 Ремонт </a:t>
            </a:r>
            <a:r>
              <a:rPr lang="ru-RU" sz="750" dirty="0"/>
              <a:t>компьютеров, предметов личного потребления и хозяйственно-бытового назначения</a:t>
            </a:r>
          </a:p>
          <a:p>
            <a:r>
              <a:rPr lang="ru-RU" sz="750" dirty="0" smtClean="0"/>
              <a:t>96 Деятельность </a:t>
            </a:r>
            <a:r>
              <a:rPr lang="ru-RU" sz="750" dirty="0"/>
              <a:t>по предоставлению прочих персональных </a:t>
            </a:r>
            <a:r>
              <a:rPr lang="ru-RU" sz="750" dirty="0" smtClean="0"/>
              <a:t>услуг</a:t>
            </a:r>
            <a:endParaRPr lang="ru-RU" sz="75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251520" y="2348880"/>
            <a:ext cx="3384376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 </a:t>
            </a:r>
            <a:r>
              <a:rPr lang="en-US" sz="1200" b="1" dirty="0" smtClean="0"/>
              <a:t>min</a:t>
            </a:r>
            <a:r>
              <a:rPr lang="ru-RU" sz="1200" dirty="0" smtClean="0"/>
              <a:t> </a:t>
            </a:r>
            <a:r>
              <a:rPr lang="ru-RU" sz="1200" dirty="0"/>
              <a:t>объем капитальных вложений резидента </a:t>
            </a:r>
            <a:r>
              <a:rPr lang="ru-RU" sz="1200" dirty="0" smtClean="0"/>
              <a:t>ТОСЭР по проекту в первый год – </a:t>
            </a:r>
            <a:r>
              <a:rPr lang="ru-RU" sz="1200" b="1" dirty="0" smtClean="0"/>
              <a:t>2,5 млн. руб.</a:t>
            </a:r>
            <a:endParaRPr lang="ru-RU" sz="1200" b="1" dirty="0"/>
          </a:p>
        </p:txBody>
      </p:sp>
      <p:sp>
        <p:nvSpPr>
          <p:cNvPr id="36" name="Прямоугольник 35"/>
          <p:cNvSpPr/>
          <p:nvPr/>
        </p:nvSpPr>
        <p:spPr>
          <a:xfrm>
            <a:off x="251520" y="2852936"/>
            <a:ext cx="30963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b="1" dirty="0" smtClean="0"/>
              <a:t> </a:t>
            </a:r>
            <a:r>
              <a:rPr lang="en-US" sz="1200" b="1" dirty="0" smtClean="0"/>
              <a:t>min </a:t>
            </a:r>
            <a:r>
              <a:rPr lang="ru-RU" sz="1200" dirty="0" smtClean="0"/>
              <a:t>количество новых постоянных рабочих мест в первый год - </a:t>
            </a:r>
            <a:r>
              <a:rPr lang="ru-RU" sz="1200" b="1" dirty="0"/>
              <a:t>1</a:t>
            </a:r>
            <a:r>
              <a:rPr lang="ru-RU" sz="1200" b="1" dirty="0" smtClean="0"/>
              <a:t>0 ед.</a:t>
            </a:r>
            <a:endParaRPr lang="ru-RU" sz="1200" b="1" dirty="0"/>
          </a:p>
        </p:txBody>
      </p:sp>
      <p:sp>
        <p:nvSpPr>
          <p:cNvPr id="19" name="Text Box 9"/>
          <p:cNvSpPr txBox="1">
            <a:spLocks noChangeArrowheads="1"/>
          </p:cNvSpPr>
          <p:nvPr/>
        </p:nvSpPr>
        <p:spPr bwMode="auto">
          <a:xfrm rot="10800000">
            <a:off x="3809116" y="370085"/>
            <a:ext cx="5256584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Виды деятельности, которые можно осуществлять в рамках ТОСЭР </a:t>
            </a:r>
          </a:p>
        </p:txBody>
      </p:sp>
      <p:sp>
        <p:nvSpPr>
          <p:cNvPr id="23" name="Text Box 9"/>
          <p:cNvSpPr txBox="1">
            <a:spLocks noChangeArrowheads="1"/>
          </p:cNvSpPr>
          <p:nvPr/>
        </p:nvSpPr>
        <p:spPr bwMode="auto">
          <a:xfrm rot="10800000">
            <a:off x="251520" y="3573016"/>
            <a:ext cx="3312368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200" b="1" dirty="0" smtClean="0">
                <a:solidFill>
                  <a:schemeClr val="bg1"/>
                </a:solidFill>
              </a:rPr>
              <a:t>Льготы</a:t>
            </a:r>
          </a:p>
        </p:txBody>
      </p:sp>
      <p:sp>
        <p:nvSpPr>
          <p:cNvPr id="25" name="Text Box 9"/>
          <p:cNvSpPr txBox="1">
            <a:spLocks noChangeArrowheads="1"/>
          </p:cNvSpPr>
          <p:nvPr/>
        </p:nvSpPr>
        <p:spPr bwMode="auto">
          <a:xfrm rot="10800000">
            <a:off x="251520" y="1844824"/>
            <a:ext cx="3312368" cy="360040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Требования к </a:t>
            </a:r>
            <a:r>
              <a:rPr lang="ru-RU" altLang="ru-RU" sz="1100" b="1" dirty="0" err="1" smtClean="0">
                <a:solidFill>
                  <a:schemeClr val="bg1"/>
                </a:solidFill>
              </a:rPr>
              <a:t>инвестпроектам</a:t>
            </a:r>
            <a:endParaRPr lang="ru-RU" altLang="ru-RU" sz="1100" b="1" dirty="0" smtClean="0">
              <a:solidFill>
                <a:schemeClr val="bg1"/>
              </a:solidFill>
            </a:endParaRPr>
          </a:p>
        </p:txBody>
      </p:sp>
      <p:sp>
        <p:nvSpPr>
          <p:cNvPr id="26" name="Прямоугольник 25"/>
          <p:cNvSpPr/>
          <p:nvPr/>
        </p:nvSpPr>
        <p:spPr>
          <a:xfrm>
            <a:off x="1619672" y="3968332"/>
            <a:ext cx="1944216" cy="938719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>
              <a:buClr>
                <a:srgbClr val="265A99"/>
              </a:buClr>
            </a:pPr>
            <a:r>
              <a:rPr lang="ru-RU" sz="1100" b="1" dirty="0" smtClean="0">
                <a:latin typeface="Calibri" pitchFamily="34" charset="0"/>
              </a:rPr>
              <a:t>ФБ:  </a:t>
            </a:r>
            <a:r>
              <a:rPr lang="ru-RU" sz="1100" dirty="0" smtClean="0">
                <a:latin typeface="Calibri" pitchFamily="34" charset="0"/>
              </a:rPr>
              <a:t>0% ставка налога в течение 5 лет</a:t>
            </a:r>
          </a:p>
          <a:p>
            <a:pPr algn="just">
              <a:buClr>
                <a:srgbClr val="265A99"/>
              </a:buClr>
            </a:pPr>
            <a:r>
              <a:rPr lang="ru-RU" altLang="ru-RU" sz="1100" b="1" dirty="0" smtClean="0">
                <a:latin typeface="Calibri" pitchFamily="34" charset="0"/>
              </a:rPr>
              <a:t>ОБ:</a:t>
            </a:r>
            <a:r>
              <a:rPr lang="ru-RU" sz="1100" b="1" dirty="0" smtClean="0">
                <a:latin typeface="Calibri" pitchFamily="34" charset="0"/>
              </a:rPr>
              <a:t>   </a:t>
            </a:r>
            <a:r>
              <a:rPr lang="ru-RU" sz="1100" dirty="0" smtClean="0">
                <a:latin typeface="Calibri" pitchFamily="34" charset="0"/>
              </a:rPr>
              <a:t>0% ставка налога на первые 5 лет, 10% - на следующих 5 лет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30" name="Нашивка 38"/>
          <p:cNvSpPr>
            <a:spLocks noChangeArrowheads="1"/>
          </p:cNvSpPr>
          <p:nvPr/>
        </p:nvSpPr>
        <p:spPr bwMode="auto">
          <a:xfrm>
            <a:off x="1331640" y="4005064"/>
            <a:ext cx="216024" cy="792088"/>
          </a:xfrm>
          <a:prstGeom prst="chevron">
            <a:avLst>
              <a:gd name="adj" fmla="val 50000"/>
            </a:avLst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/>
          <a:p>
            <a:pPr algn="ctr">
              <a:defRPr/>
            </a:pPr>
            <a:endParaRPr lang="ru-RU" altLang="ru-RU" sz="11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1" name="Прямоугольник 40"/>
          <p:cNvSpPr/>
          <p:nvPr/>
        </p:nvSpPr>
        <p:spPr>
          <a:xfrm>
            <a:off x="179512" y="476672"/>
            <a:ext cx="1944216" cy="110799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/>
              <a:t>уполномоченный орган </a:t>
            </a:r>
            <a:r>
              <a:rPr lang="ru-RU" sz="1100" dirty="0"/>
              <a:t>на осуществление взаимодействия с </a:t>
            </a:r>
            <a:r>
              <a:rPr lang="ru-RU" sz="1100" dirty="0" smtClean="0"/>
              <a:t>Минэкономразвития России по </a:t>
            </a:r>
            <a:r>
              <a:rPr lang="ru-RU" sz="1100" dirty="0"/>
              <a:t>ведению реестра резидентов ТОСЭР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42" name="Нашивка 38"/>
          <p:cNvSpPr>
            <a:spLocks noChangeArrowheads="1"/>
          </p:cNvSpPr>
          <p:nvPr/>
        </p:nvSpPr>
        <p:spPr bwMode="auto">
          <a:xfrm>
            <a:off x="2051720" y="548680"/>
            <a:ext cx="288032" cy="936104"/>
          </a:xfrm>
          <a:prstGeom prst="chevron">
            <a:avLst>
              <a:gd name="adj" fmla="val 50000"/>
            </a:avLst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square" anchor="ctr"/>
          <a:lstStyle/>
          <a:p>
            <a:pPr algn="ctr">
              <a:defRPr/>
            </a:pPr>
            <a:endParaRPr lang="ru-RU" altLang="ru-RU" sz="1100" b="1">
              <a:solidFill>
                <a:schemeClr val="bg1"/>
              </a:solidFill>
              <a:latin typeface="Arial" charset="0"/>
            </a:endParaRPr>
          </a:p>
        </p:txBody>
      </p:sp>
      <p:sp>
        <p:nvSpPr>
          <p:cNvPr id="43" name="Прямоугольник 42"/>
          <p:cNvSpPr/>
          <p:nvPr/>
        </p:nvSpPr>
        <p:spPr>
          <a:xfrm>
            <a:off x="2411760" y="620688"/>
            <a:ext cx="1296144" cy="938719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>
                <a:latin typeface="Calibri" pitchFamily="34" charset="0"/>
              </a:rPr>
              <a:t>Министерство экономического развития и промышленности Иркутской области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38" name="Прямоугольник 37"/>
          <p:cNvSpPr/>
          <p:nvPr/>
        </p:nvSpPr>
        <p:spPr>
          <a:xfrm>
            <a:off x="429701" y="5894411"/>
            <a:ext cx="3168352" cy="261610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/>
            <a:r>
              <a:rPr lang="ru-RU" sz="1100" b="1" dirty="0" smtClean="0">
                <a:latin typeface="Calibri" pitchFamily="34" charset="0"/>
              </a:rPr>
              <a:t>  0% ставки </a:t>
            </a:r>
            <a:r>
              <a:rPr lang="ru-RU" sz="1100" dirty="0" smtClean="0">
                <a:latin typeface="Calibri" pitchFamily="34" charset="0"/>
              </a:rPr>
              <a:t>по земельному налогу в течение </a:t>
            </a:r>
            <a:r>
              <a:rPr lang="ru-RU" sz="1100" dirty="0">
                <a:latin typeface="Calibri" pitchFamily="34" charset="0"/>
              </a:rPr>
              <a:t>5</a:t>
            </a:r>
            <a:r>
              <a:rPr lang="ru-RU" sz="1100" dirty="0" smtClean="0">
                <a:latin typeface="Calibri" pitchFamily="34" charset="0"/>
              </a:rPr>
              <a:t> лет</a:t>
            </a:r>
            <a:endParaRPr lang="ru-RU" sz="1100" dirty="0"/>
          </a:p>
        </p:txBody>
      </p:sp>
      <p:sp>
        <p:nvSpPr>
          <p:cNvPr id="39" name="Rectangle 55"/>
          <p:cNvSpPr>
            <a:spLocks noChangeArrowheads="1"/>
          </p:cNvSpPr>
          <p:nvPr/>
        </p:nvSpPr>
        <p:spPr bwMode="auto">
          <a:xfrm>
            <a:off x="179512" y="4138490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46" name="Rectangle 55"/>
          <p:cNvSpPr>
            <a:spLocks noChangeArrowheads="1"/>
          </p:cNvSpPr>
          <p:nvPr/>
        </p:nvSpPr>
        <p:spPr bwMode="auto">
          <a:xfrm>
            <a:off x="179512" y="5308905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59" name="Rectangle 55"/>
          <p:cNvSpPr>
            <a:spLocks noChangeArrowheads="1"/>
          </p:cNvSpPr>
          <p:nvPr/>
        </p:nvSpPr>
        <p:spPr bwMode="auto">
          <a:xfrm>
            <a:off x="179512" y="6004310"/>
            <a:ext cx="148977" cy="129109"/>
          </a:xfrm>
          <a:prstGeom prst="rect">
            <a:avLst/>
          </a:prstGeom>
          <a:solidFill>
            <a:srgbClr val="B9BED5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 altLang="ru-RU" sz="1500" dirty="0"/>
          </a:p>
        </p:txBody>
      </p:sp>
      <p:sp>
        <p:nvSpPr>
          <p:cNvPr id="29" name="Прямоугольник 28"/>
          <p:cNvSpPr/>
          <p:nvPr/>
        </p:nvSpPr>
        <p:spPr>
          <a:xfrm>
            <a:off x="251519" y="2851152"/>
            <a:ext cx="30963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b="1" dirty="0" smtClean="0"/>
              <a:t> </a:t>
            </a:r>
            <a:endParaRPr lang="ru-RU" sz="1200" b="1" dirty="0"/>
          </a:p>
        </p:txBody>
      </p:sp>
      <p:sp>
        <p:nvSpPr>
          <p:cNvPr id="31" name="Прямоугольник 30"/>
          <p:cNvSpPr/>
          <p:nvPr/>
        </p:nvSpPr>
        <p:spPr>
          <a:xfrm>
            <a:off x="251519" y="2850032"/>
            <a:ext cx="3096344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-171450" algn="just">
              <a:buClr>
                <a:schemeClr val="tx2">
                  <a:lumMod val="75000"/>
                </a:schemeClr>
              </a:buClr>
              <a:buFont typeface="Wingdings" pitchFamily="2" charset="2"/>
              <a:buChar char="ü"/>
            </a:pPr>
            <a:r>
              <a:rPr lang="ru-RU" sz="1200" dirty="0" smtClean="0"/>
              <a:t> </a:t>
            </a:r>
            <a:endParaRPr lang="ru-RU" sz="1200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47047" y="4548264"/>
            <a:ext cx="797983" cy="4770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500" b="1" cap="none" spc="0" dirty="0">
              <a:ln w="12700" cmpd="sng">
                <a:solidFill>
                  <a:srgbClr val="336699"/>
                </a:solidFill>
                <a:prstDash val="solid"/>
              </a:ln>
              <a:solidFill>
                <a:schemeClr val="accent2">
                  <a:lumMod val="40000"/>
                  <a:lumOff val="60000"/>
                </a:schemeClr>
              </a:solidFill>
              <a:effectLst/>
            </a:endParaRPr>
          </a:p>
        </p:txBody>
      </p:sp>
      <p:sp>
        <p:nvSpPr>
          <p:cNvPr id="32" name="Прямоугольник 31"/>
          <p:cNvSpPr/>
          <p:nvPr/>
        </p:nvSpPr>
        <p:spPr>
          <a:xfrm>
            <a:off x="1501275" y="5384437"/>
            <a:ext cx="884865" cy="4770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500" b="1" strike="sngStrike" dirty="0">
              <a:ln w="12700" cmpd="sng">
                <a:solidFill>
                  <a:srgbClr val="336699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34" name="Прямоугольник 33"/>
          <p:cNvSpPr/>
          <p:nvPr/>
        </p:nvSpPr>
        <p:spPr>
          <a:xfrm>
            <a:off x="1523801" y="6133419"/>
            <a:ext cx="869991" cy="4770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endParaRPr lang="ru-RU" sz="2500" b="1" strike="sngStrike" dirty="0">
              <a:ln w="12700" cmpd="sng">
                <a:solidFill>
                  <a:srgbClr val="336699"/>
                </a:solidFill>
                <a:prstDash val="solid"/>
              </a:ln>
              <a:gradFill>
                <a:gsLst>
                  <a:gs pos="0">
                    <a:schemeClr val="accent4"/>
                  </a:gs>
                  <a:gs pos="4000">
                    <a:schemeClr val="accent4">
                      <a:lumMod val="60000"/>
                      <a:lumOff val="40000"/>
                    </a:schemeClr>
                  </a:gs>
                  <a:gs pos="87000">
                    <a:schemeClr val="accent4">
                      <a:lumMod val="20000"/>
                      <a:lumOff val="80000"/>
                    </a:schemeClr>
                  </a:gs>
                </a:gsLst>
                <a:lin ang="5400000"/>
              </a:gradFill>
            </a:endParaRPr>
          </a:p>
        </p:txBody>
      </p:sp>
      <p:sp>
        <p:nvSpPr>
          <p:cNvPr id="27" name="Прямоугольник 26"/>
          <p:cNvSpPr/>
          <p:nvPr/>
        </p:nvSpPr>
        <p:spPr>
          <a:xfrm>
            <a:off x="296590" y="4052972"/>
            <a:ext cx="948440" cy="769441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>
                <a:latin typeface="Calibri" pitchFamily="34" charset="0"/>
              </a:rPr>
              <a:t>пониженная ставка по налогу на прибыль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37" name="Прямоугольник 36"/>
          <p:cNvSpPr/>
          <p:nvPr/>
        </p:nvSpPr>
        <p:spPr>
          <a:xfrm>
            <a:off x="501709" y="5211247"/>
            <a:ext cx="3024336" cy="430887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just"/>
            <a:r>
              <a:rPr lang="ru-RU" sz="1100" b="1" dirty="0" smtClean="0">
                <a:latin typeface="Calibri" pitchFamily="34" charset="0"/>
              </a:rPr>
              <a:t>0% ставки </a:t>
            </a:r>
            <a:r>
              <a:rPr lang="ru-RU" sz="1100" dirty="0" smtClean="0">
                <a:latin typeface="Calibri" pitchFamily="34" charset="0"/>
              </a:rPr>
              <a:t>по налогу на имущество в течение 5 лет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" name="Прямая соединительная линия 8"/>
          <p:cNvCxnSpPr>
            <a:cxnSpLocks noChangeShapeType="1"/>
          </p:cNvCxnSpPr>
          <p:nvPr/>
        </p:nvCxnSpPr>
        <p:spPr bwMode="auto">
          <a:xfrm>
            <a:off x="215901" y="332656"/>
            <a:ext cx="8507413" cy="1587"/>
          </a:xfrm>
          <a:prstGeom prst="line">
            <a:avLst/>
          </a:prstGeom>
          <a:noFill/>
          <a:ln w="19050" algn="ctr">
            <a:solidFill>
              <a:srgbClr val="002060"/>
            </a:solidFill>
            <a:round/>
            <a:headEnd/>
            <a:tailEnd type="none" w="lg" len="lg"/>
          </a:ln>
        </p:spPr>
      </p:cxnSp>
      <p:sp>
        <p:nvSpPr>
          <p:cNvPr id="5" name="Text Box 132"/>
          <p:cNvSpPr txBox="1">
            <a:spLocks noChangeArrowheads="1"/>
          </p:cNvSpPr>
          <p:nvPr/>
        </p:nvSpPr>
        <p:spPr bwMode="auto">
          <a:xfrm>
            <a:off x="251520" y="44624"/>
            <a:ext cx="8712968" cy="3077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91430" tIns="45715" rIns="91430" bIns="45715">
            <a:spAutoFit/>
          </a:bodyPr>
          <a:lstStyle/>
          <a:p>
            <a:pPr algn="ctr"/>
            <a:r>
              <a:rPr lang="ru-RU" sz="1400" b="1" dirty="0" smtClean="0"/>
              <a:t>ТЕРРИТОРИЯ ОПЕРЕЖАЮЩЕГО СОЦИАЛЬНО-ЭКОНОМИЧЕСКОГО РАЗВИТИЯ </a:t>
            </a:r>
            <a:r>
              <a:rPr lang="ru-RU" sz="1400" b="1" dirty="0" smtClean="0"/>
              <a:t>«САЯНСК»</a:t>
            </a:r>
            <a:endParaRPr lang="ru-RU" sz="1400" b="1" dirty="0"/>
          </a:p>
        </p:txBody>
      </p:sp>
      <p:sp>
        <p:nvSpPr>
          <p:cNvPr id="44" name="Text Box 9"/>
          <p:cNvSpPr txBox="1">
            <a:spLocks noChangeArrowheads="1"/>
          </p:cNvSpPr>
          <p:nvPr/>
        </p:nvSpPr>
        <p:spPr bwMode="auto">
          <a:xfrm rot="10800000">
            <a:off x="1691680" y="476673"/>
            <a:ext cx="5256584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Порядок заключения соглашений</a:t>
            </a:r>
          </a:p>
        </p:txBody>
      </p:sp>
      <p:sp>
        <p:nvSpPr>
          <p:cNvPr id="45" name="Прямоугольник 44"/>
          <p:cNvSpPr/>
          <p:nvPr/>
        </p:nvSpPr>
        <p:spPr>
          <a:xfrm>
            <a:off x="-108520" y="1172652"/>
            <a:ext cx="1368152" cy="600164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altLang="ru-RU" sz="1100" b="1" dirty="0" smtClean="0">
                <a:latin typeface="Calibri" pitchFamily="34" charset="0"/>
              </a:rPr>
              <a:t>Заявка на заключение соглашения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47" name="Прямоугольник 46"/>
          <p:cNvSpPr/>
          <p:nvPr/>
        </p:nvSpPr>
        <p:spPr>
          <a:xfrm>
            <a:off x="1675941" y="947192"/>
            <a:ext cx="1296144" cy="938719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100" dirty="0" smtClean="0">
                <a:latin typeface="Calibri" pitchFamily="34" charset="0"/>
              </a:rPr>
              <a:t>Министерство экономического развития и промышленности Иркутской области</a:t>
            </a:r>
            <a:endParaRPr lang="ru-RU" altLang="ru-RU" sz="1100" dirty="0" smtClean="0">
              <a:latin typeface="Calibri" pitchFamily="34" charset="0"/>
            </a:endParaRPr>
          </a:p>
        </p:txBody>
      </p:sp>
      <p:sp>
        <p:nvSpPr>
          <p:cNvPr id="48" name="AutoShape 2"/>
          <p:cNvSpPr>
            <a:spLocks noChangeArrowheads="1"/>
          </p:cNvSpPr>
          <p:nvPr/>
        </p:nvSpPr>
        <p:spPr bwMode="auto">
          <a:xfrm>
            <a:off x="1187624" y="908720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9" name="Прямоугольник 48"/>
          <p:cNvSpPr/>
          <p:nvPr/>
        </p:nvSpPr>
        <p:spPr>
          <a:xfrm>
            <a:off x="1675941" y="1941770"/>
            <a:ext cx="1296144" cy="4001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  <a:prstDash val="lgDash"/>
          </a:ln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b="1" dirty="0" smtClean="0">
                <a:latin typeface="Calibri" pitchFamily="34" charset="0"/>
              </a:rPr>
              <a:t>СРОК рассмотрения </a:t>
            </a:r>
            <a:r>
              <a:rPr lang="ru-RU" sz="1000" dirty="0" smtClean="0">
                <a:latin typeface="Calibri" pitchFamily="34" charset="0"/>
              </a:rPr>
              <a:t>– </a:t>
            </a:r>
            <a:r>
              <a:rPr lang="ru-RU" sz="1000" b="1" dirty="0" smtClean="0">
                <a:latin typeface="Calibri" pitchFamily="34" charset="0"/>
              </a:rPr>
              <a:t>20</a:t>
            </a:r>
            <a:r>
              <a:rPr lang="ru-RU" sz="1000" dirty="0" smtClean="0">
                <a:latin typeface="Calibri" pitchFamily="34" charset="0"/>
              </a:rPr>
              <a:t> рабочих дней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50" name="AutoShape 2"/>
          <p:cNvSpPr>
            <a:spLocks noChangeArrowheads="1"/>
          </p:cNvSpPr>
          <p:nvPr/>
        </p:nvSpPr>
        <p:spPr bwMode="auto">
          <a:xfrm>
            <a:off x="3203848" y="908720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1" name="Прямоугольник 50"/>
          <p:cNvSpPr/>
          <p:nvPr/>
        </p:nvSpPr>
        <p:spPr>
          <a:xfrm>
            <a:off x="3563888" y="908720"/>
            <a:ext cx="1944216" cy="11079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100" dirty="0" smtClean="0"/>
              <a:t>Комиссия </a:t>
            </a:r>
            <a:r>
              <a:rPr lang="ru-RU" sz="1100" dirty="0"/>
              <a:t>по отбору резидентов на территориях опережающего социально-экономического </a:t>
            </a:r>
            <a:r>
              <a:rPr lang="ru-RU" sz="1100" dirty="0" smtClean="0"/>
              <a:t>развития и промышленности </a:t>
            </a:r>
            <a:r>
              <a:rPr lang="ru-RU" sz="1100" dirty="0"/>
              <a:t>Иркутской области</a:t>
            </a:r>
          </a:p>
        </p:txBody>
      </p:sp>
      <p:sp>
        <p:nvSpPr>
          <p:cNvPr id="52" name="Прямоугольник 51"/>
          <p:cNvSpPr/>
          <p:nvPr/>
        </p:nvSpPr>
        <p:spPr>
          <a:xfrm>
            <a:off x="3821535" y="1969140"/>
            <a:ext cx="1296144" cy="400110"/>
          </a:xfrm>
          <a:prstGeom prst="rect">
            <a:avLst/>
          </a:prstGeom>
          <a:ln>
            <a:solidFill>
              <a:schemeClr val="tx2">
                <a:lumMod val="75000"/>
              </a:schemeClr>
            </a:solidFill>
            <a:prstDash val="lgDash"/>
          </a:ln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b="1" dirty="0" smtClean="0">
                <a:latin typeface="Calibri" pitchFamily="34" charset="0"/>
              </a:rPr>
              <a:t>СРОК рассмотрения </a:t>
            </a:r>
            <a:r>
              <a:rPr lang="ru-RU" sz="1000" dirty="0" smtClean="0">
                <a:latin typeface="Calibri" pitchFamily="34" charset="0"/>
              </a:rPr>
              <a:t>– </a:t>
            </a:r>
            <a:r>
              <a:rPr lang="ru-RU" sz="1000" b="1" dirty="0" smtClean="0">
                <a:latin typeface="Calibri" pitchFamily="34" charset="0"/>
              </a:rPr>
              <a:t>15</a:t>
            </a:r>
            <a:r>
              <a:rPr lang="ru-RU" sz="1000" dirty="0" smtClean="0">
                <a:latin typeface="Calibri" pitchFamily="34" charset="0"/>
              </a:rPr>
              <a:t> рабочих дней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53" name="AutoShape 2"/>
          <p:cNvSpPr>
            <a:spLocks noChangeArrowheads="1"/>
          </p:cNvSpPr>
          <p:nvPr/>
        </p:nvSpPr>
        <p:spPr bwMode="auto">
          <a:xfrm>
            <a:off x="5580112" y="872381"/>
            <a:ext cx="378073" cy="1260475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4" name="Прямоугольник 53"/>
          <p:cNvSpPr/>
          <p:nvPr/>
        </p:nvSpPr>
        <p:spPr>
          <a:xfrm>
            <a:off x="7668344" y="836712"/>
            <a:ext cx="1152128" cy="707886"/>
          </a:xfrm>
          <a:prstGeom prst="rect">
            <a:avLst/>
          </a:prstGeom>
        </p:spPr>
        <p:txBody>
          <a:bodyPr wrap="square" lIns="36000" rIns="36000">
            <a:spAutoFit/>
          </a:bodyPr>
          <a:lstStyle/>
          <a:p>
            <a:pPr algn="ctr">
              <a:buClr>
                <a:srgbClr val="265A99"/>
              </a:buClr>
            </a:pPr>
            <a:r>
              <a:rPr lang="ru-RU" sz="1000" dirty="0" smtClean="0">
                <a:latin typeface="Calibri" pitchFamily="34" charset="0"/>
              </a:rPr>
              <a:t>включение в федеральный реестр резидентов ТОСЭР</a:t>
            </a:r>
            <a:endParaRPr lang="ru-RU" altLang="ru-RU" sz="1000" dirty="0" smtClean="0">
              <a:latin typeface="Calibri" pitchFamily="34" charset="0"/>
            </a:endParaRPr>
          </a:p>
        </p:txBody>
      </p:sp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5868144" y="981889"/>
            <a:ext cx="136815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заключение Соглашения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5" name="Rectangle 3"/>
          <p:cNvSpPr>
            <a:spLocks noChangeArrowheads="1"/>
          </p:cNvSpPr>
          <p:nvPr/>
        </p:nvSpPr>
        <p:spPr bwMode="auto">
          <a:xfrm>
            <a:off x="5868144" y="1604700"/>
            <a:ext cx="129614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ea typeface="Times New Roman" pitchFamily="18" charset="0"/>
                <a:cs typeface="Times New Roman" pitchFamily="18" charset="0"/>
              </a:rPr>
              <a:t>отказ в заключении Соглашения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6" name="AutoShape 2"/>
          <p:cNvSpPr>
            <a:spLocks noChangeArrowheads="1"/>
          </p:cNvSpPr>
          <p:nvPr/>
        </p:nvSpPr>
        <p:spPr bwMode="auto">
          <a:xfrm>
            <a:off x="7164288" y="1584176"/>
            <a:ext cx="378073" cy="692696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7" name="Rectangle 3"/>
          <p:cNvSpPr>
            <a:spLocks noChangeArrowheads="1"/>
          </p:cNvSpPr>
          <p:nvPr/>
        </p:nvSpPr>
        <p:spPr bwMode="auto">
          <a:xfrm>
            <a:off x="7668344" y="1676708"/>
            <a:ext cx="1187624" cy="600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R="0" lvl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ru-RU" sz="1100" dirty="0" smtClean="0">
                <a:cs typeface="Times New Roman" pitchFamily="18" charset="0"/>
              </a:rPr>
              <a:t>подача доработанной заявки</a:t>
            </a:r>
            <a:endParaRPr kumimoji="0" lang="ru-RU" sz="11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cs typeface="Arial" pitchFamily="34" charset="0"/>
            </a:endParaRPr>
          </a:p>
        </p:txBody>
      </p:sp>
      <p:sp>
        <p:nvSpPr>
          <p:cNvPr id="58" name="AutoShape 2"/>
          <p:cNvSpPr>
            <a:spLocks noChangeArrowheads="1"/>
          </p:cNvSpPr>
          <p:nvPr/>
        </p:nvSpPr>
        <p:spPr bwMode="auto">
          <a:xfrm>
            <a:off x="7164288" y="864096"/>
            <a:ext cx="378073" cy="692696"/>
          </a:xfrm>
          <a:prstGeom prst="rightArrow">
            <a:avLst>
              <a:gd name="adj1" fmla="val 65750"/>
              <a:gd name="adj2" fmla="val 63359"/>
            </a:avLst>
          </a:prstGeom>
          <a:gradFill rotWithShape="1">
            <a:gsLst>
              <a:gs pos="0">
                <a:srgbClr val="24246E">
                  <a:alpha val="50000"/>
                </a:srgbClr>
              </a:gs>
              <a:gs pos="100000">
                <a:srgbClr val="C7C7DC">
                  <a:alpha val="71001"/>
                </a:srgbClr>
              </a:gs>
            </a:gsLst>
            <a:lin ang="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38" name="Text Box 9"/>
          <p:cNvSpPr txBox="1">
            <a:spLocks noChangeArrowheads="1"/>
          </p:cNvSpPr>
          <p:nvPr/>
        </p:nvSpPr>
        <p:spPr bwMode="auto">
          <a:xfrm rot="10800000">
            <a:off x="539552" y="2636911"/>
            <a:ext cx="7992888" cy="216024"/>
          </a:xfrm>
          <a:prstGeom prst="rect">
            <a:avLst/>
          </a:prstGeom>
          <a:solidFill>
            <a:srgbClr val="555E8D"/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ot="10800000" wrap="none"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>
              <a:defRPr/>
            </a:pPr>
            <a:r>
              <a:rPr lang="ru-RU" altLang="ru-RU" sz="1100" b="1" dirty="0" smtClean="0">
                <a:solidFill>
                  <a:schemeClr val="bg1"/>
                </a:solidFill>
              </a:rPr>
              <a:t>Пакет документов, прилагаемых к заявке на заключение соглашения с резидентами ТОСЭР</a:t>
            </a:r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539552" y="3044715"/>
            <a:ext cx="7992888" cy="29700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паспорт инвестиционного проекта;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бизнес-план </a:t>
            </a:r>
            <a:r>
              <a:rPr lang="ru-RU" sz="1100" dirty="0"/>
              <a:t>инвестиционного проекта</a:t>
            </a:r>
            <a:r>
              <a:rPr lang="ru-RU" sz="1100" dirty="0" smtClean="0"/>
              <a:t>;</a:t>
            </a:r>
            <a:endParaRPr lang="ru-RU" sz="1100" dirty="0">
              <a:hlinkClick r:id="rId2"/>
            </a:endParaRP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копии </a:t>
            </a:r>
            <a:r>
              <a:rPr lang="ru-RU" sz="1100" dirty="0"/>
              <a:t>учредительных документов;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копия </a:t>
            </a:r>
            <a:r>
              <a:rPr lang="ru-RU" sz="1100" dirty="0"/>
              <a:t>свидетельства о постановке на учет российской организации в налоговом органе по месту ее нахождения;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документы</a:t>
            </a:r>
            <a:r>
              <a:rPr lang="ru-RU" sz="1100" dirty="0"/>
              <a:t>, подтверждающие право собственности (пользования) юридического лица на земельный участок и объекты недвижимого имущества, предназначенные для реализации инвестиционного проекта (при наличии);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справка из кредитной организации, содержащая информацию о текущем финансовом состоянии юридического лица и о соблюдении им </a:t>
            </a:r>
            <a:r>
              <a:rPr lang="ru-RU" sz="1100" dirty="0"/>
              <a:t>Федерального </a:t>
            </a:r>
            <a:r>
              <a:rPr lang="ru-RU" sz="1100" dirty="0" smtClean="0"/>
              <a:t>закона от 7 августа 2001 года № 115-ФЗ «О противодействии легализации (отмыванию) доходов, полученных преступным путем, и финансированию терроризма», выданная не ранее чем за 30 календарных дней до дня подачи Заявки;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справка </a:t>
            </a:r>
            <a:r>
              <a:rPr lang="ru-RU" sz="1100" dirty="0"/>
              <a:t>Арбитражного суда Иркутской области о наличии или отсутствии производства по делу о несостоятельности (банкротстве) в отношении юридического лица, выданная не ранее чем за 30 календарных дней до дня подачи Заявки;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/>
              <a:t>выписка из Единого государственного реестра юридических лиц, выданная не ранее чем за 30 календарных дней до дня подачи Заявки;</a:t>
            </a:r>
          </a:p>
          <a:p>
            <a:pPr marL="171450" indent="-171450" algn="just">
              <a:buFont typeface="Wingdings" panose="05000000000000000000" pitchFamily="2" charset="2"/>
              <a:buChar char="ü"/>
            </a:pPr>
            <a:r>
              <a:rPr lang="ru-RU" sz="1100" dirty="0" smtClean="0"/>
              <a:t>справки </a:t>
            </a:r>
            <a:r>
              <a:rPr lang="ru-RU" sz="1100" dirty="0"/>
              <a:t>о состоянии расчетов по налогам и сборам в бюджеты всех уровней, об отсутствии задолженности по страховым взносам на обязательное пенсионное, социальное и медицинское страхование, выданные не ранее чем за 30 календарных дней до дня подачи </a:t>
            </a:r>
            <a:r>
              <a:rPr lang="ru-RU" sz="1100" dirty="0" smtClean="0"/>
              <a:t>Заявки.</a:t>
            </a:r>
            <a:endParaRPr lang="ru-RU" sz="11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900</TotalTime>
  <Words>794</Words>
  <Application>Microsoft Office PowerPoint</Application>
  <PresentationFormat>Экран (4:3)</PresentationFormat>
  <Paragraphs>89</Paragraphs>
  <Slides>2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3" baseType="lpstr">
      <vt:lpstr>Тема Office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e.v.kuzmina</dc:creator>
  <cp:lastModifiedBy>Окшина Елена Владимировна</cp:lastModifiedBy>
  <cp:revision>56</cp:revision>
  <cp:lastPrinted>2020-01-14T02:51:32Z</cp:lastPrinted>
  <dcterms:created xsi:type="dcterms:W3CDTF">2016-03-21T06:28:37Z</dcterms:created>
  <dcterms:modified xsi:type="dcterms:W3CDTF">2022-08-16T01:54:36Z</dcterms:modified>
</cp:coreProperties>
</file>