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3E1C-39F9-4E14-A15C-EE68B581975A}" type="datetimeFigureOut">
              <a:rPr lang="ru-RU" smtClean="0"/>
              <a:pPr/>
              <a:t>27.07.2021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B04C0-0818-4C25-98AA-9CDA78E04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3E1C-39F9-4E14-A15C-EE68B581975A}" type="datetimeFigureOut">
              <a:rPr lang="ru-RU" smtClean="0"/>
              <a:pPr/>
              <a:t>27.07.2021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B04C0-0818-4C25-98AA-9CDA78E04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3E1C-39F9-4E14-A15C-EE68B581975A}" type="datetimeFigureOut">
              <a:rPr lang="ru-RU" smtClean="0"/>
              <a:pPr/>
              <a:t>27.07.2021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B04C0-0818-4C25-98AA-9CDA78E04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3E1C-39F9-4E14-A15C-EE68B581975A}" type="datetimeFigureOut">
              <a:rPr lang="ru-RU" smtClean="0"/>
              <a:pPr/>
              <a:t>27.07.2021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B04C0-0818-4C25-98AA-9CDA78E04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3E1C-39F9-4E14-A15C-EE68B581975A}" type="datetimeFigureOut">
              <a:rPr lang="ru-RU" smtClean="0"/>
              <a:pPr/>
              <a:t>27.07.2021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B04C0-0818-4C25-98AA-9CDA78E04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3E1C-39F9-4E14-A15C-EE68B581975A}" type="datetimeFigureOut">
              <a:rPr lang="ru-RU" smtClean="0"/>
              <a:pPr/>
              <a:t>27.07.2021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B04C0-0818-4C25-98AA-9CDA78E04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3E1C-39F9-4E14-A15C-EE68B581975A}" type="datetimeFigureOut">
              <a:rPr lang="ru-RU" smtClean="0"/>
              <a:pPr/>
              <a:t>27.07.2021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B04C0-0818-4C25-98AA-9CDA78E04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3E1C-39F9-4E14-A15C-EE68B581975A}" type="datetimeFigureOut">
              <a:rPr lang="ru-RU" smtClean="0"/>
              <a:pPr/>
              <a:t>27.07.2021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B04C0-0818-4C25-98AA-9CDA78E04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3E1C-39F9-4E14-A15C-EE68B581975A}" type="datetimeFigureOut">
              <a:rPr lang="ru-RU" smtClean="0"/>
              <a:pPr/>
              <a:t>27.07.2021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B04C0-0818-4C25-98AA-9CDA78E04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3E1C-39F9-4E14-A15C-EE68B581975A}" type="datetimeFigureOut">
              <a:rPr lang="ru-RU" smtClean="0"/>
              <a:pPr/>
              <a:t>27.07.2021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B04C0-0818-4C25-98AA-9CDA78E04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3E1C-39F9-4E14-A15C-EE68B581975A}" type="datetimeFigureOut">
              <a:rPr lang="ru-RU" smtClean="0"/>
              <a:pPr/>
              <a:t>27.07.2021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B04C0-0818-4C25-98AA-9CDA78E04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93E1C-39F9-4E14-A15C-EE68B581975A}" type="datetimeFigureOut">
              <a:rPr lang="ru-RU" smtClean="0"/>
              <a:pPr/>
              <a:t>27.07.2021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B04C0-0818-4C25-98AA-9CDA78E04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 bwMode="auto">
          <a:xfrm>
            <a:off x="251520" y="188640"/>
            <a:ext cx="6624736" cy="1008112"/>
          </a:xfrm>
          <a:prstGeom prst="roundRect">
            <a:avLst/>
          </a:prstGeom>
          <a:solidFill>
            <a:schemeClr val="bg1">
              <a:alpha val="85000"/>
            </a:schemeClr>
          </a:solidFill>
          <a:ln w="12700" cap="rnd" cmpd="sng" algn="ctr">
            <a:solidFill>
              <a:schemeClr val="bg2"/>
            </a:solidFill>
            <a:prstDash val="solid"/>
            <a:round/>
            <a:headEnd type="none"/>
            <a:tailEnd type="triangle" w="med" len="lg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400" b="1" dirty="0" smtClean="0">
                <a:solidFill>
                  <a:srgbClr val="0000FF"/>
                </a:solidFill>
                <a:cs typeface="Arial" pitchFamily="34" charset="0"/>
              </a:rPr>
              <a:t>                МИНИСТЕРСТВО ТРУДА И </a:t>
            </a:r>
          </a:p>
          <a:p>
            <a:pPr algn="ctr"/>
            <a:r>
              <a:rPr lang="ru-RU" sz="2400" b="1" dirty="0" smtClean="0">
                <a:solidFill>
                  <a:srgbClr val="0000FF"/>
                </a:solidFill>
                <a:cs typeface="Arial" pitchFamily="34" charset="0"/>
              </a:rPr>
              <a:t>                ЗАНЯТОСТИ ИРКУТСКОЙ ОБЛАСТИ </a:t>
            </a:r>
          </a:p>
          <a:p>
            <a:pPr algn="ctr"/>
            <a:endParaRPr lang="ru-RU" b="1" dirty="0" smtClean="0">
              <a:solidFill>
                <a:srgbClr val="0000FF"/>
              </a:solidFill>
              <a:cs typeface="Arial" pitchFamily="34" charset="0"/>
            </a:endParaRPr>
          </a:p>
        </p:txBody>
      </p:sp>
      <p:pic>
        <p:nvPicPr>
          <p:cNvPr id="15" name="Рисунок 14" descr="10.png"/>
          <p:cNvPicPr>
            <a:picLocks noChangeAspect="1"/>
          </p:cNvPicPr>
          <p:nvPr/>
        </p:nvPicPr>
        <p:blipFill>
          <a:blip r:embed="rId3" cstate="print"/>
          <a:srcRect l="8865" r="8782" b="6402"/>
          <a:stretch>
            <a:fillRect/>
          </a:stretch>
        </p:blipFill>
        <p:spPr>
          <a:xfrm>
            <a:off x="683568" y="257461"/>
            <a:ext cx="792088" cy="827149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7" name="Полилиния 6"/>
          <p:cNvSpPr/>
          <p:nvPr/>
        </p:nvSpPr>
        <p:spPr bwMode="auto">
          <a:xfrm>
            <a:off x="179512" y="1484784"/>
            <a:ext cx="7416824" cy="2664296"/>
          </a:xfrm>
          <a:custGeom>
            <a:avLst/>
            <a:gdLst>
              <a:gd name="connsiteX0" fmla="*/ 0 w 1422400"/>
              <a:gd name="connsiteY0" fmla="*/ 0 h 790222"/>
              <a:gd name="connsiteX1" fmla="*/ 11289 w 1422400"/>
              <a:gd name="connsiteY1" fmla="*/ 790222 h 790222"/>
              <a:gd name="connsiteX2" fmla="*/ 1309511 w 1422400"/>
              <a:gd name="connsiteY2" fmla="*/ 711200 h 790222"/>
              <a:gd name="connsiteX3" fmla="*/ 1422400 w 1422400"/>
              <a:gd name="connsiteY3" fmla="*/ 0 h 790222"/>
              <a:gd name="connsiteX4" fmla="*/ 0 w 1422400"/>
              <a:gd name="connsiteY4" fmla="*/ 0 h 790222"/>
              <a:gd name="connsiteX0" fmla="*/ 37432 w 1459832"/>
              <a:gd name="connsiteY0" fmla="*/ 0 h 878024"/>
              <a:gd name="connsiteX1" fmla="*/ 0 w 1459832"/>
              <a:gd name="connsiteY1" fmla="*/ 878024 h 878024"/>
              <a:gd name="connsiteX2" fmla="*/ 1346943 w 1459832"/>
              <a:gd name="connsiteY2" fmla="*/ 711200 h 878024"/>
              <a:gd name="connsiteX3" fmla="*/ 1459832 w 1459832"/>
              <a:gd name="connsiteY3" fmla="*/ 0 h 878024"/>
              <a:gd name="connsiteX4" fmla="*/ 37432 w 1459832"/>
              <a:gd name="connsiteY4" fmla="*/ 0 h 878024"/>
              <a:gd name="connsiteX0" fmla="*/ 37432 w 1459832"/>
              <a:gd name="connsiteY0" fmla="*/ 0 h 878024"/>
              <a:gd name="connsiteX1" fmla="*/ 0 w 1459832"/>
              <a:gd name="connsiteY1" fmla="*/ 878024 h 878024"/>
              <a:gd name="connsiteX2" fmla="*/ 1384969 w 1459832"/>
              <a:gd name="connsiteY2" fmla="*/ 790222 h 878024"/>
              <a:gd name="connsiteX3" fmla="*/ 1459832 w 1459832"/>
              <a:gd name="connsiteY3" fmla="*/ 0 h 878024"/>
              <a:gd name="connsiteX4" fmla="*/ 37432 w 1459832"/>
              <a:gd name="connsiteY4" fmla="*/ 0 h 878024"/>
              <a:gd name="connsiteX0" fmla="*/ 37432 w 1459832"/>
              <a:gd name="connsiteY0" fmla="*/ 0 h 878024"/>
              <a:gd name="connsiteX1" fmla="*/ 0 w 1459832"/>
              <a:gd name="connsiteY1" fmla="*/ 878024 h 878024"/>
              <a:gd name="connsiteX2" fmla="*/ 1347538 w 1459832"/>
              <a:gd name="connsiteY2" fmla="*/ 790222 h 878024"/>
              <a:gd name="connsiteX3" fmla="*/ 1459832 w 1459832"/>
              <a:gd name="connsiteY3" fmla="*/ 0 h 878024"/>
              <a:gd name="connsiteX4" fmla="*/ 37432 w 1459832"/>
              <a:gd name="connsiteY4" fmla="*/ 0 h 878024"/>
              <a:gd name="connsiteX0" fmla="*/ 112295 w 1459832"/>
              <a:gd name="connsiteY0" fmla="*/ 28323 h 878024"/>
              <a:gd name="connsiteX1" fmla="*/ 0 w 1459832"/>
              <a:gd name="connsiteY1" fmla="*/ 878024 h 878024"/>
              <a:gd name="connsiteX2" fmla="*/ 1347538 w 1459832"/>
              <a:gd name="connsiteY2" fmla="*/ 790222 h 878024"/>
              <a:gd name="connsiteX3" fmla="*/ 1459832 w 1459832"/>
              <a:gd name="connsiteY3" fmla="*/ 0 h 878024"/>
              <a:gd name="connsiteX4" fmla="*/ 112295 w 1459832"/>
              <a:gd name="connsiteY4" fmla="*/ 28323 h 878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9832" h="878024">
                <a:moveTo>
                  <a:pt x="112295" y="28323"/>
                </a:moveTo>
                <a:lnTo>
                  <a:pt x="0" y="878024"/>
                </a:lnTo>
                <a:lnTo>
                  <a:pt x="1347538" y="790222"/>
                </a:lnTo>
                <a:lnTo>
                  <a:pt x="1459832" y="0"/>
                </a:lnTo>
                <a:lnTo>
                  <a:pt x="112295" y="28323"/>
                </a:lnTo>
                <a:close/>
              </a:path>
            </a:pathLst>
          </a:custGeom>
          <a:solidFill>
            <a:srgbClr val="CAF8FE">
              <a:alpha val="68000"/>
            </a:srgbClr>
          </a:solidFill>
          <a:ln w="19050" cap="rnd" cmpd="sng" algn="ctr">
            <a:solidFill>
              <a:schemeClr val="bg2"/>
            </a:solidFill>
            <a:prstDash val="solid"/>
            <a:round/>
            <a:headEnd type="none"/>
            <a:tailEnd type="triangle" w="med" len="lg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68288" algn="ctr">
              <a:tabLst>
                <a:tab pos="8247063" algn="l"/>
              </a:tabLst>
            </a:pPr>
            <a:r>
              <a:rPr lang="ru-RU" sz="2800" b="1" dirty="0" smtClean="0">
                <a:solidFill>
                  <a:srgbClr val="FF0000"/>
                </a:solidFill>
                <a:cs typeface="Arial" pitchFamily="34" charset="0"/>
              </a:rPr>
              <a:t>30 ИЮЛЯ 2021 ГОДА</a:t>
            </a:r>
          </a:p>
          <a:p>
            <a:pPr marL="268288" algn="ctr">
              <a:tabLst>
                <a:tab pos="8247063" algn="l"/>
              </a:tabLst>
            </a:pPr>
            <a:r>
              <a:rPr lang="ru-RU" sz="2400" b="1" dirty="0" smtClean="0">
                <a:solidFill>
                  <a:srgbClr val="0000FF"/>
                </a:solidFill>
                <a:cs typeface="Arial" pitchFamily="34" charset="0"/>
              </a:rPr>
              <a:t>СОСТОИТСЯ СОВМЕСТНЫЙ ПРЯМОЙ ЭФИР </a:t>
            </a:r>
          </a:p>
          <a:p>
            <a:pPr marL="268288" algn="ctr">
              <a:tabLst>
                <a:tab pos="8247063" algn="l"/>
              </a:tabLst>
            </a:pPr>
            <a:r>
              <a:rPr lang="ru-RU" sz="2400" b="1" dirty="0" smtClean="0">
                <a:solidFill>
                  <a:srgbClr val="0000FF"/>
                </a:solidFill>
                <a:cs typeface="Arial" pitchFamily="34" charset="0"/>
              </a:rPr>
              <a:t>С ПРЕДСТАВИТЕЛЯМИ ФЕДЕРАЛЬНЫХ </a:t>
            </a:r>
          </a:p>
          <a:p>
            <a:pPr marL="268288" algn="ctr">
              <a:tabLst>
                <a:tab pos="8247063" algn="l"/>
              </a:tabLst>
            </a:pPr>
            <a:r>
              <a:rPr lang="ru-RU" sz="2400" b="1" dirty="0" smtClean="0">
                <a:solidFill>
                  <a:srgbClr val="0000FF"/>
                </a:solidFill>
                <a:cs typeface="Arial" pitchFamily="34" charset="0"/>
              </a:rPr>
              <a:t>ОПЕРАТОРОВ, ОСУЩЕСТВЛЯЮЩИХ ОБУЧЕНИЕ ОТДЕЛЬНЫХ КАТЕГОРИЙ ГРАЖДАН В РАМКАХ </a:t>
            </a:r>
          </a:p>
          <a:p>
            <a:pPr marL="268288" algn="ctr">
              <a:tabLst>
                <a:tab pos="8247063" algn="l"/>
              </a:tabLst>
            </a:pPr>
            <a:r>
              <a:rPr lang="ru-RU" sz="2400" b="1" dirty="0" smtClean="0">
                <a:solidFill>
                  <a:srgbClr val="0000FF"/>
                </a:solidFill>
                <a:cs typeface="Arial" pitchFamily="34" charset="0"/>
              </a:rPr>
              <a:t>НАЦИОНАЛЬНОГО ПРОЕКТА «ДЕМОГРАФИЯ»</a:t>
            </a:r>
            <a:endParaRPr lang="ru-RU" sz="2400" b="1" dirty="0">
              <a:solidFill>
                <a:srgbClr val="0000FF"/>
              </a:solidFill>
              <a:cs typeface="Arial" pitchFamily="34" charset="0"/>
            </a:endParaRPr>
          </a:p>
        </p:txBody>
      </p:sp>
      <p:pic>
        <p:nvPicPr>
          <p:cNvPr id="6" name="Рисунок 5" descr="2257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76256" y="188640"/>
            <a:ext cx="2088232" cy="1727666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030" name="Picture 6" descr="https://ege-calc.tsu.ru/UniversityLogos/UniversityLogos68596b37-dde0-4c8a-9f55-d32ad4347b75.png"/>
          <p:cNvPicPr>
            <a:picLocks noChangeAspect="1" noChangeArrowheads="1"/>
          </p:cNvPicPr>
          <p:nvPr/>
        </p:nvPicPr>
        <p:blipFill>
          <a:blip r:embed="rId5" cstate="print"/>
          <a:srcRect l="8943" t="3432" r="11085" b="3890"/>
          <a:stretch>
            <a:fillRect/>
          </a:stretch>
        </p:blipFill>
        <p:spPr bwMode="auto">
          <a:xfrm>
            <a:off x="7236296" y="1988840"/>
            <a:ext cx="1584176" cy="822690"/>
          </a:xfrm>
          <a:prstGeom prst="roundRect">
            <a:avLst>
              <a:gd name="adj" fmla="val 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0" name="Полилиния 19"/>
          <p:cNvSpPr/>
          <p:nvPr/>
        </p:nvSpPr>
        <p:spPr bwMode="auto">
          <a:xfrm>
            <a:off x="179512" y="3789040"/>
            <a:ext cx="7128792" cy="1512168"/>
          </a:xfrm>
          <a:custGeom>
            <a:avLst/>
            <a:gdLst>
              <a:gd name="connsiteX0" fmla="*/ 0 w 1422400"/>
              <a:gd name="connsiteY0" fmla="*/ 0 h 790222"/>
              <a:gd name="connsiteX1" fmla="*/ 11289 w 1422400"/>
              <a:gd name="connsiteY1" fmla="*/ 790222 h 790222"/>
              <a:gd name="connsiteX2" fmla="*/ 1309511 w 1422400"/>
              <a:gd name="connsiteY2" fmla="*/ 711200 h 790222"/>
              <a:gd name="connsiteX3" fmla="*/ 1422400 w 1422400"/>
              <a:gd name="connsiteY3" fmla="*/ 0 h 790222"/>
              <a:gd name="connsiteX4" fmla="*/ 0 w 1422400"/>
              <a:gd name="connsiteY4" fmla="*/ 0 h 790222"/>
              <a:gd name="connsiteX0" fmla="*/ 37432 w 1459832"/>
              <a:gd name="connsiteY0" fmla="*/ 0 h 878024"/>
              <a:gd name="connsiteX1" fmla="*/ 0 w 1459832"/>
              <a:gd name="connsiteY1" fmla="*/ 878024 h 878024"/>
              <a:gd name="connsiteX2" fmla="*/ 1346943 w 1459832"/>
              <a:gd name="connsiteY2" fmla="*/ 711200 h 878024"/>
              <a:gd name="connsiteX3" fmla="*/ 1459832 w 1459832"/>
              <a:gd name="connsiteY3" fmla="*/ 0 h 878024"/>
              <a:gd name="connsiteX4" fmla="*/ 37432 w 1459832"/>
              <a:gd name="connsiteY4" fmla="*/ 0 h 878024"/>
              <a:gd name="connsiteX0" fmla="*/ 37432 w 1459832"/>
              <a:gd name="connsiteY0" fmla="*/ 0 h 878024"/>
              <a:gd name="connsiteX1" fmla="*/ 0 w 1459832"/>
              <a:gd name="connsiteY1" fmla="*/ 878024 h 878024"/>
              <a:gd name="connsiteX2" fmla="*/ 1384969 w 1459832"/>
              <a:gd name="connsiteY2" fmla="*/ 790222 h 878024"/>
              <a:gd name="connsiteX3" fmla="*/ 1459832 w 1459832"/>
              <a:gd name="connsiteY3" fmla="*/ 0 h 878024"/>
              <a:gd name="connsiteX4" fmla="*/ 37432 w 1459832"/>
              <a:gd name="connsiteY4" fmla="*/ 0 h 878024"/>
              <a:gd name="connsiteX0" fmla="*/ 37432 w 1459832"/>
              <a:gd name="connsiteY0" fmla="*/ 0 h 878024"/>
              <a:gd name="connsiteX1" fmla="*/ 0 w 1459832"/>
              <a:gd name="connsiteY1" fmla="*/ 878024 h 878024"/>
              <a:gd name="connsiteX2" fmla="*/ 1347538 w 1459832"/>
              <a:gd name="connsiteY2" fmla="*/ 790222 h 878024"/>
              <a:gd name="connsiteX3" fmla="*/ 1459832 w 1459832"/>
              <a:gd name="connsiteY3" fmla="*/ 0 h 878024"/>
              <a:gd name="connsiteX4" fmla="*/ 37432 w 1459832"/>
              <a:gd name="connsiteY4" fmla="*/ 0 h 878024"/>
              <a:gd name="connsiteX0" fmla="*/ 67899 w 1459832"/>
              <a:gd name="connsiteY0" fmla="*/ 46212 h 878024"/>
              <a:gd name="connsiteX1" fmla="*/ 0 w 1459832"/>
              <a:gd name="connsiteY1" fmla="*/ 878024 h 878024"/>
              <a:gd name="connsiteX2" fmla="*/ 1347538 w 1459832"/>
              <a:gd name="connsiteY2" fmla="*/ 790222 h 878024"/>
              <a:gd name="connsiteX3" fmla="*/ 1459832 w 1459832"/>
              <a:gd name="connsiteY3" fmla="*/ 0 h 878024"/>
              <a:gd name="connsiteX4" fmla="*/ 67899 w 1459832"/>
              <a:gd name="connsiteY4" fmla="*/ 46212 h 878024"/>
              <a:gd name="connsiteX0" fmla="*/ 84874 w 1459832"/>
              <a:gd name="connsiteY0" fmla="*/ 46212 h 878024"/>
              <a:gd name="connsiteX1" fmla="*/ 0 w 1459832"/>
              <a:gd name="connsiteY1" fmla="*/ 878024 h 878024"/>
              <a:gd name="connsiteX2" fmla="*/ 1347538 w 1459832"/>
              <a:gd name="connsiteY2" fmla="*/ 790222 h 878024"/>
              <a:gd name="connsiteX3" fmla="*/ 1459832 w 1459832"/>
              <a:gd name="connsiteY3" fmla="*/ 0 h 878024"/>
              <a:gd name="connsiteX4" fmla="*/ 84874 w 1459832"/>
              <a:gd name="connsiteY4" fmla="*/ 46212 h 878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9832" h="878024">
                <a:moveTo>
                  <a:pt x="84874" y="46212"/>
                </a:moveTo>
                <a:lnTo>
                  <a:pt x="0" y="878024"/>
                </a:lnTo>
                <a:lnTo>
                  <a:pt x="1347538" y="790222"/>
                </a:lnTo>
                <a:lnTo>
                  <a:pt x="1459832" y="0"/>
                </a:lnTo>
                <a:lnTo>
                  <a:pt x="84874" y="46212"/>
                </a:lnTo>
                <a:close/>
              </a:path>
            </a:pathLst>
          </a:custGeom>
          <a:solidFill>
            <a:srgbClr val="CCECFF">
              <a:alpha val="88000"/>
            </a:srgbClr>
          </a:solidFill>
          <a:ln w="19050" cap="rnd" cmpd="sng" algn="ctr">
            <a:solidFill>
              <a:schemeClr val="bg2"/>
            </a:solidFill>
            <a:prstDash val="solid"/>
            <a:round/>
            <a:headEnd type="none"/>
            <a:tailEnd type="triangle" w="med" len="lg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cs typeface="Arial" pitchFamily="34" charset="0"/>
              </a:rPr>
              <a:t>ОБУЧЕНИЕ ЖЕНЩИН В ДЕКРЕТЕ,  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cs typeface="Arial" pitchFamily="34" charset="0"/>
              </a:rPr>
              <a:t>ПРЕДПЕНСИОНЕРОВ,  БЕЗРАБОТНЫХ  И 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cs typeface="Arial" pitchFamily="34" charset="0"/>
              </a:rPr>
              <a:t>ИЩУЩИХ РАБОТУ ГРАЖДАН</a:t>
            </a:r>
          </a:p>
          <a:p>
            <a:pPr marL="268288" algn="ctr">
              <a:tabLst>
                <a:tab pos="8247063" algn="l"/>
              </a:tabLst>
            </a:pPr>
            <a:endParaRPr lang="ru-RU" b="1" dirty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8" name="Полилиния 7"/>
          <p:cNvSpPr/>
          <p:nvPr/>
        </p:nvSpPr>
        <p:spPr bwMode="auto">
          <a:xfrm>
            <a:off x="251520" y="4941168"/>
            <a:ext cx="8712968" cy="1728192"/>
          </a:xfrm>
          <a:custGeom>
            <a:avLst/>
            <a:gdLst>
              <a:gd name="connsiteX0" fmla="*/ 0 w 1422400"/>
              <a:gd name="connsiteY0" fmla="*/ 0 h 790222"/>
              <a:gd name="connsiteX1" fmla="*/ 11289 w 1422400"/>
              <a:gd name="connsiteY1" fmla="*/ 790222 h 790222"/>
              <a:gd name="connsiteX2" fmla="*/ 1309511 w 1422400"/>
              <a:gd name="connsiteY2" fmla="*/ 711200 h 790222"/>
              <a:gd name="connsiteX3" fmla="*/ 1422400 w 1422400"/>
              <a:gd name="connsiteY3" fmla="*/ 0 h 790222"/>
              <a:gd name="connsiteX4" fmla="*/ 0 w 1422400"/>
              <a:gd name="connsiteY4" fmla="*/ 0 h 790222"/>
              <a:gd name="connsiteX0" fmla="*/ 28448 w 1450848"/>
              <a:gd name="connsiteY0" fmla="*/ 0 h 790222"/>
              <a:gd name="connsiteX1" fmla="*/ 0 w 1450848"/>
              <a:gd name="connsiteY1" fmla="*/ 790222 h 790222"/>
              <a:gd name="connsiteX2" fmla="*/ 1337959 w 1450848"/>
              <a:gd name="connsiteY2" fmla="*/ 711200 h 790222"/>
              <a:gd name="connsiteX3" fmla="*/ 1450848 w 1450848"/>
              <a:gd name="connsiteY3" fmla="*/ 0 h 790222"/>
              <a:gd name="connsiteX4" fmla="*/ 28448 w 1450848"/>
              <a:gd name="connsiteY4" fmla="*/ 0 h 790222"/>
              <a:gd name="connsiteX0" fmla="*/ 28448 w 1479296"/>
              <a:gd name="connsiteY0" fmla="*/ 0 h 790222"/>
              <a:gd name="connsiteX1" fmla="*/ 0 w 1479296"/>
              <a:gd name="connsiteY1" fmla="*/ 790222 h 790222"/>
              <a:gd name="connsiteX2" fmla="*/ 1337959 w 1479296"/>
              <a:gd name="connsiteY2" fmla="*/ 711200 h 790222"/>
              <a:gd name="connsiteX3" fmla="*/ 1479296 w 1479296"/>
              <a:gd name="connsiteY3" fmla="*/ 0 h 790222"/>
              <a:gd name="connsiteX4" fmla="*/ 28448 w 1479296"/>
              <a:gd name="connsiteY4" fmla="*/ 0 h 790222"/>
              <a:gd name="connsiteX0" fmla="*/ 56896 w 1479296"/>
              <a:gd name="connsiteY0" fmla="*/ 0 h 790222"/>
              <a:gd name="connsiteX1" fmla="*/ 0 w 1479296"/>
              <a:gd name="connsiteY1" fmla="*/ 790222 h 790222"/>
              <a:gd name="connsiteX2" fmla="*/ 1337959 w 1479296"/>
              <a:gd name="connsiteY2" fmla="*/ 711200 h 790222"/>
              <a:gd name="connsiteX3" fmla="*/ 1479296 w 1479296"/>
              <a:gd name="connsiteY3" fmla="*/ 0 h 790222"/>
              <a:gd name="connsiteX4" fmla="*/ 56896 w 1479296"/>
              <a:gd name="connsiteY4" fmla="*/ 0 h 790222"/>
              <a:gd name="connsiteX0" fmla="*/ 79598 w 1479296"/>
              <a:gd name="connsiteY0" fmla="*/ 32926 h 790222"/>
              <a:gd name="connsiteX1" fmla="*/ 0 w 1479296"/>
              <a:gd name="connsiteY1" fmla="*/ 790222 h 790222"/>
              <a:gd name="connsiteX2" fmla="*/ 1337959 w 1479296"/>
              <a:gd name="connsiteY2" fmla="*/ 711200 h 790222"/>
              <a:gd name="connsiteX3" fmla="*/ 1479296 w 1479296"/>
              <a:gd name="connsiteY3" fmla="*/ 0 h 790222"/>
              <a:gd name="connsiteX4" fmla="*/ 79598 w 1479296"/>
              <a:gd name="connsiteY4" fmla="*/ 32926 h 790222"/>
              <a:gd name="connsiteX0" fmla="*/ 79598 w 1479296"/>
              <a:gd name="connsiteY0" fmla="*/ 32926 h 790222"/>
              <a:gd name="connsiteX1" fmla="*/ 0 w 1479296"/>
              <a:gd name="connsiteY1" fmla="*/ 790222 h 790222"/>
              <a:gd name="connsiteX2" fmla="*/ 1353172 w 1479296"/>
              <a:gd name="connsiteY2" fmla="*/ 757296 h 790222"/>
              <a:gd name="connsiteX3" fmla="*/ 1479296 w 1479296"/>
              <a:gd name="connsiteY3" fmla="*/ 0 h 790222"/>
              <a:gd name="connsiteX4" fmla="*/ 79598 w 1479296"/>
              <a:gd name="connsiteY4" fmla="*/ 32926 h 790222"/>
              <a:gd name="connsiteX0" fmla="*/ 79598 w 1479296"/>
              <a:gd name="connsiteY0" fmla="*/ 32926 h 790222"/>
              <a:gd name="connsiteX1" fmla="*/ 0 w 1479296"/>
              <a:gd name="connsiteY1" fmla="*/ 790222 h 790222"/>
              <a:gd name="connsiteX2" fmla="*/ 1366438 w 1479296"/>
              <a:gd name="connsiteY2" fmla="*/ 691444 h 790222"/>
              <a:gd name="connsiteX3" fmla="*/ 1479296 w 1479296"/>
              <a:gd name="connsiteY3" fmla="*/ 0 h 790222"/>
              <a:gd name="connsiteX4" fmla="*/ 79598 w 1479296"/>
              <a:gd name="connsiteY4" fmla="*/ 32926 h 790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79296" h="790222">
                <a:moveTo>
                  <a:pt x="79598" y="32926"/>
                </a:moveTo>
                <a:lnTo>
                  <a:pt x="0" y="790222"/>
                </a:lnTo>
                <a:lnTo>
                  <a:pt x="1366438" y="691444"/>
                </a:lnTo>
                <a:lnTo>
                  <a:pt x="1479296" y="0"/>
                </a:lnTo>
                <a:lnTo>
                  <a:pt x="79598" y="32926"/>
                </a:lnTo>
                <a:close/>
              </a:path>
            </a:pathLst>
          </a:custGeom>
          <a:solidFill>
            <a:srgbClr val="02B6CE"/>
          </a:solidFill>
          <a:ln w="12700" cap="rnd" cmpd="sng" algn="ctr">
            <a:solidFill>
              <a:schemeClr val="bg2"/>
            </a:solidFill>
            <a:prstDash val="solid"/>
            <a:round/>
            <a:headEnd type="none"/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10800000" lon="10799999" rev="0"/>
            </a:camera>
            <a:lightRig rig="threePt" dir="t"/>
          </a:scene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 dirty="0" smtClean="0">
              <a:latin typeface="Arial" charset="0"/>
            </a:endParaRPr>
          </a:p>
        </p:txBody>
      </p:sp>
      <p:pic>
        <p:nvPicPr>
          <p:cNvPr id="11" name="Picture 2" descr="C:\Users\petrachkova\Desktop\картинки\иконка-галочка-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43608" y="5373216"/>
            <a:ext cx="792088" cy="792088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1619672" y="5157192"/>
            <a:ext cx="53285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47675"/>
            <a:r>
              <a:rPr lang="ru-RU" sz="2000" b="1" dirty="0" smtClean="0">
                <a:solidFill>
                  <a:schemeClr val="tx2"/>
                </a:solidFill>
              </a:rPr>
              <a:t>ПРИНЯТЬ УЧАСТИЕ В ПРЯМОМ ЭФИРЕ И ЗАДАТЬ ИНТЕРЕСУЮЩИЕ ВОПРОСЫ </a:t>
            </a:r>
          </a:p>
          <a:p>
            <a:pPr algn="ctr" defTabSz="447675"/>
            <a:r>
              <a:rPr lang="ru-RU" sz="2000" b="1" dirty="0" smtClean="0">
                <a:solidFill>
                  <a:schemeClr val="tx2"/>
                </a:solidFill>
              </a:rPr>
              <a:t>МОЖНО В АККАУНТЕ  МИНИСТЕРСТВА </a:t>
            </a:r>
          </a:p>
          <a:p>
            <a:pPr algn="ctr" defTabSz="447675"/>
            <a:r>
              <a:rPr lang="ru-RU" sz="2000" b="1" dirty="0" smtClean="0">
                <a:solidFill>
                  <a:schemeClr val="tx2"/>
                </a:solidFill>
              </a:rPr>
              <a:t>В СЕТИ «ИНСТАГРАМ», ПЕРЕЙДЯ ПО ССЫЛКЕ:</a:t>
            </a:r>
            <a:endParaRPr lang="ru-RU" sz="2000" b="1" u="sng" dirty="0" smtClean="0">
              <a:solidFill>
                <a:schemeClr val="tx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48264" y="5229200"/>
            <a:ext cx="1152128" cy="1144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 descr="https://is5-ssl.mzstatic.com/image/thumb/Purple123/v4/95/12/f2/9512f2f2-76e0-6554-061a-c6f0a0c6cec7/AppIcon-0-1x_U007emarketing-0-0-GLES2_U002c0-512MB-sRGB-0-0-0-85-220-0-0-0-4.png/600x600wa.png"/>
          <p:cNvPicPr>
            <a:picLocks noChangeAspect="1" noChangeArrowheads="1"/>
          </p:cNvPicPr>
          <p:nvPr/>
        </p:nvPicPr>
        <p:blipFill>
          <a:blip r:embed="rId8" cstate="print"/>
          <a:srcRect l="35279" t="36539" r="34481" b="34481"/>
          <a:stretch>
            <a:fillRect/>
          </a:stretch>
        </p:blipFill>
        <p:spPr bwMode="auto">
          <a:xfrm>
            <a:off x="7236296" y="2996952"/>
            <a:ext cx="1584176" cy="8096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8" name="Picture 4" descr="https://sun9-60.userapi.com/c837626/v837626812/56a1c/zBRLOPeEV0c.jpg"/>
          <p:cNvPicPr>
            <a:picLocks noChangeAspect="1" noChangeArrowheads="1"/>
          </p:cNvPicPr>
          <p:nvPr/>
        </p:nvPicPr>
        <p:blipFill>
          <a:blip r:embed="rId9" cstate="print"/>
          <a:srcRect l="7596" r="7900"/>
          <a:stretch>
            <a:fillRect/>
          </a:stretch>
        </p:blipFill>
        <p:spPr bwMode="auto">
          <a:xfrm>
            <a:off x="7236296" y="4005064"/>
            <a:ext cx="1584176" cy="7920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67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petrachkova</dc:creator>
  <cp:lastModifiedBy>Дима-Алёна</cp:lastModifiedBy>
  <cp:revision>36</cp:revision>
  <dcterms:created xsi:type="dcterms:W3CDTF">2021-07-26T01:57:59Z</dcterms:created>
  <dcterms:modified xsi:type="dcterms:W3CDTF">2021-07-27T03:22:44Z</dcterms:modified>
</cp:coreProperties>
</file>