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1.xml" ContentType="application/vnd.openxmlformats-officedocument.presentationml.notesSlide+xml"/>
  <Override PartName="/ppt/charts/chart9.xml" ContentType="application/vnd.openxmlformats-officedocument.drawingml.chart+xml"/>
  <Override PartName="/ppt/drawings/drawing4.xml" ContentType="application/vnd.openxmlformats-officedocument.drawingml.chartshapes+xml"/>
  <Override PartName="/ppt/charts/chart10.xml" ContentType="application/vnd.openxmlformats-officedocument.drawingml.chart+xml"/>
  <Override PartName="/ppt/drawings/drawing5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charts/chart43.xml" ContentType="application/vnd.openxmlformats-officedocument.drawingml.chart+xml"/>
  <Override PartName="/ppt/notesSlides/notesSlide2.xml" ContentType="application/vnd.openxmlformats-officedocument.presentationml.notesSlide+xml"/>
  <Override PartName="/ppt/charts/chart44.xml" ContentType="application/vnd.openxmlformats-officedocument.drawingml.chart+xml"/>
  <Override PartName="/ppt/charts/chart45.xml" ContentType="application/vnd.openxmlformats-officedocument.drawingml.chart+xml"/>
  <Override PartName="/ppt/charts/chart46.xml" ContentType="application/vnd.openxmlformats-officedocument.drawingml.chart+xml"/>
  <Override PartName="/ppt/charts/chart47.xml" ContentType="application/vnd.openxmlformats-officedocument.drawingml.chart+xml"/>
  <Override PartName="/ppt/drawings/drawing6.xml" ContentType="application/vnd.openxmlformats-officedocument.drawingml.chartshapes+xml"/>
  <Override PartName="/ppt/charts/chart48.xml" ContentType="application/vnd.openxmlformats-officedocument.drawingml.chart+xml"/>
  <Override PartName="/ppt/drawings/drawing7.xml" ContentType="application/vnd.openxmlformats-officedocument.drawingml.chartshapes+xml"/>
  <Override PartName="/ppt/charts/chart49.xml" ContentType="application/vnd.openxmlformats-officedocument.drawingml.chart+xml"/>
  <Override PartName="/ppt/drawings/drawing8.xml" ContentType="application/vnd.openxmlformats-officedocument.drawingml.chartshapes+xml"/>
  <Override PartName="/ppt/charts/chart50.xml" ContentType="application/vnd.openxmlformats-officedocument.drawingml.chart+xml"/>
  <Override PartName="/ppt/drawings/drawing9.xml" ContentType="application/vnd.openxmlformats-officedocument.drawingml.chartshapes+xml"/>
  <Override PartName="/ppt/charts/chart51.xml" ContentType="application/vnd.openxmlformats-officedocument.drawingml.chart+xml"/>
  <Override PartName="/ppt/drawings/drawing10.xml" ContentType="application/vnd.openxmlformats-officedocument.drawingml.chartshapes+xml"/>
  <Override PartName="/ppt/charts/chart52.xml" ContentType="application/vnd.openxmlformats-officedocument.drawingml.chart+xml"/>
  <Override PartName="/ppt/drawings/drawing11.xml" ContentType="application/vnd.openxmlformats-officedocument.drawingml.chartshapes+xml"/>
  <Override PartName="/ppt/charts/chart53.xml" ContentType="application/vnd.openxmlformats-officedocument.drawingml.chart+xml"/>
  <Override PartName="/ppt/drawings/drawing1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  <Override PartName="/ppt/charts/style7.xml" ContentType="application/vnd.ms-office.chartstyle+xml"/>
  <Override PartName="/ppt/charts/colors7.xml" ContentType="application/vnd.ms-office.chartcolorstyle+xml"/>
  <Override PartName="/ppt/charts/style8.xml" ContentType="application/vnd.ms-office.chartstyle+xml"/>
  <Override PartName="/ppt/charts/colors8.xml" ContentType="application/vnd.ms-office.chartcolorstyle+xml"/>
  <Override PartName="/ppt/charts/style9.xml" ContentType="application/vnd.ms-office.chartstyle+xml"/>
  <Override PartName="/ppt/charts/colors9.xml" ContentType="application/vnd.ms-office.chartcolorstyle+xml"/>
  <Override PartName="/ppt/charts/style10.xml" ContentType="application/vnd.ms-office.chartstyle+xml"/>
  <Override PartName="/ppt/charts/colors10.xml" ContentType="application/vnd.ms-office.chartcolorstyle+xml"/>
  <Override PartName="/ppt/charts/style11.xml" ContentType="application/vnd.ms-office.chartstyle+xml"/>
  <Override PartName="/ppt/charts/colors11.xml" ContentType="application/vnd.ms-office.chartcolorstyle+xml"/>
  <Override PartName="/ppt/charts/style12.xml" ContentType="application/vnd.ms-office.chartstyle+xml"/>
  <Override PartName="/ppt/charts/colors12.xml" ContentType="application/vnd.ms-office.chartcolorstyle+xml"/>
  <Override PartName="/ppt/charts/style13.xml" ContentType="application/vnd.ms-office.chartstyle+xml"/>
  <Override PartName="/ppt/charts/colors13.xml" ContentType="application/vnd.ms-office.chartcolorstyle+xml"/>
  <Override PartName="/ppt/charts/style14.xml" ContentType="application/vnd.ms-office.chartstyle+xml"/>
  <Override PartName="/ppt/charts/colors14.xml" ContentType="application/vnd.ms-office.chartcolorstyle+xml"/>
  <Override PartName="/ppt/charts/style15.xml" ContentType="application/vnd.ms-office.chartstyle+xml"/>
  <Override PartName="/ppt/charts/colors15.xml" ContentType="application/vnd.ms-office.chartcolorstyle+xml"/>
  <Override PartName="/ppt/charts/style16.xml" ContentType="application/vnd.ms-office.chartstyle+xml"/>
  <Override PartName="/ppt/charts/colors16.xml" ContentType="application/vnd.ms-office.chartcolorstyle+xml"/>
  <Override PartName="/ppt/charts/style23.xml" ContentType="application/vnd.ms-office.chartstyle+xml"/>
  <Override PartName="/ppt/charts/colors23.xml" ContentType="application/vnd.ms-office.chartcolorstyle+xml"/>
  <Override PartName="/ppt/charts/style24.xml" ContentType="application/vnd.ms-office.chartstyle+xml"/>
  <Override PartName="/ppt/charts/colors24.xml" ContentType="application/vnd.ms-office.chartcolorstyle+xml"/>
  <Override PartName="/ppt/charts/style17.xml" ContentType="application/vnd.ms-office.chartstyle+xml"/>
  <Override PartName="/ppt/charts/colors17.xml" ContentType="application/vnd.ms-office.chartcolorstyle+xml"/>
  <Override PartName="/ppt/charts/style18.xml" ContentType="application/vnd.ms-office.chartstyle+xml"/>
  <Override PartName="/ppt/charts/colors18.xml" ContentType="application/vnd.ms-office.chartcolorstyle+xml"/>
  <Override PartName="/ppt/charts/style19.xml" ContentType="application/vnd.ms-office.chartstyle+xml"/>
  <Override PartName="/ppt/charts/colors19.xml" ContentType="application/vnd.ms-office.chartcolorstyle+xml"/>
  <Override PartName="/ppt/charts/style20.xml" ContentType="application/vnd.ms-office.chartstyle+xml"/>
  <Override PartName="/ppt/charts/colors20.xml" ContentType="application/vnd.ms-office.chartcolorstyle+xml"/>
  <Override PartName="/ppt/charts/style21.xml" ContentType="application/vnd.ms-office.chartstyle+xml"/>
  <Override PartName="/ppt/charts/colors21.xml" ContentType="application/vnd.ms-office.chartcolorstyle+xml"/>
  <Override PartName="/ppt/charts/style22.xml" ContentType="application/vnd.ms-office.chartstyle+xml"/>
  <Override PartName="/ppt/charts/colors22.xml" ContentType="application/vnd.ms-office.chartcolorstyle+xml"/>
  <Override PartName="/ppt/charts/style25.xml" ContentType="application/vnd.ms-office.chartstyle+xml"/>
  <Override PartName="/ppt/charts/colors25.xml" ContentType="application/vnd.ms-office.chartcolorstyle+xml"/>
  <Override PartName="/ppt/charts/style26.xml" ContentType="application/vnd.ms-office.chartstyle+xml"/>
  <Override PartName="/ppt/charts/colors26.xml" ContentType="application/vnd.ms-office.chartcolorstyle+xml"/>
  <Override PartName="/ppt/charts/style27.xml" ContentType="application/vnd.ms-office.chartstyle+xml"/>
  <Override PartName="/ppt/charts/colors27.xml" ContentType="application/vnd.ms-office.chartcolorstyle+xml"/>
  <Override PartName="/ppt/charts/style28.xml" ContentType="application/vnd.ms-office.chartstyle+xml"/>
  <Override PartName="/ppt/charts/colors28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8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0" r:id="rId23"/>
    <p:sldId id="277" r:id="rId24"/>
    <p:sldId id="278" r:id="rId25"/>
    <p:sldId id="279" r:id="rId26"/>
    <p:sldId id="281" r:id="rId27"/>
    <p:sldId id="282" r:id="rId28"/>
    <p:sldId id="283" r:id="rId29"/>
    <p:sldId id="285" r:id="rId30"/>
    <p:sldId id="286" r:id="rId31"/>
    <p:sldId id="287" r:id="rId32"/>
    <p:sldId id="288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8.xlsx"/></Relationships>
</file>

<file path=ppt/charts/_rels/chart19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20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Excel20.xlsx"/></Relationships>
</file>

<file path=ppt/charts/_rels/chart21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_____Microsoft_Excel21.xlsx"/></Relationships>
</file>

<file path=ppt/charts/_rels/chart22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Microsoft_Excel22.xlsx"/></Relationships>
</file>

<file path=ppt/charts/_rels/chart23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_____Microsoft_Excel23.xlsx"/></Relationships>
</file>

<file path=ppt/charts/_rels/chart24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_____Microsoft_Excel24.xlsx"/></Relationships>
</file>

<file path=ppt/charts/_rels/chart25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_____Microsoft_Excel25.xlsx"/></Relationships>
</file>

<file path=ppt/charts/_rels/chart26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_____Microsoft_Excel26.xlsx"/></Relationships>
</file>

<file path=ppt/charts/_rels/chart27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package" Target="../embeddings/_____Microsoft_Excel27.xlsx"/></Relationships>
</file>

<file path=ppt/charts/_rels/chart28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package" Target="../embeddings/_____Microsoft_Excel28.xlsx"/></Relationships>
</file>

<file path=ppt/charts/_rels/chart29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package" Target="../embeddings/_____Microsoft_Excel29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30.xml.rels><?xml version="1.0" encoding="UTF-8" standalone="yes"?>
<Relationships xmlns="http://schemas.openxmlformats.org/package/2006/relationships"><Relationship Id="rId3" Type="http://schemas.microsoft.com/office/2011/relationships/chartStyle" Target="style12.xml"/><Relationship Id="rId2" Type="http://schemas.microsoft.com/office/2011/relationships/chartColorStyle" Target="colors12.xml"/><Relationship Id="rId1" Type="http://schemas.openxmlformats.org/officeDocument/2006/relationships/package" Target="../embeddings/_____Microsoft_Excel30.xlsx"/></Relationships>
</file>

<file path=ppt/charts/_rels/chart31.xml.rels><?xml version="1.0" encoding="UTF-8" standalone="yes"?>
<Relationships xmlns="http://schemas.openxmlformats.org/package/2006/relationships"><Relationship Id="rId3" Type="http://schemas.microsoft.com/office/2011/relationships/chartStyle" Target="style13.xml"/><Relationship Id="rId2" Type="http://schemas.microsoft.com/office/2011/relationships/chartColorStyle" Target="colors13.xml"/><Relationship Id="rId1" Type="http://schemas.openxmlformats.org/officeDocument/2006/relationships/package" Target="../embeddings/_____Microsoft_Excel31.xlsx"/></Relationships>
</file>

<file path=ppt/charts/_rels/chart32.xml.rels><?xml version="1.0" encoding="UTF-8" standalone="yes"?>
<Relationships xmlns="http://schemas.openxmlformats.org/package/2006/relationships"><Relationship Id="rId3" Type="http://schemas.microsoft.com/office/2011/relationships/chartStyle" Target="style14.xml"/><Relationship Id="rId2" Type="http://schemas.microsoft.com/office/2011/relationships/chartColorStyle" Target="colors14.xml"/><Relationship Id="rId1" Type="http://schemas.openxmlformats.org/officeDocument/2006/relationships/package" Target="../embeddings/_____Microsoft_Excel32.xlsx"/></Relationships>
</file>

<file path=ppt/charts/_rels/chart33.xml.rels><?xml version="1.0" encoding="UTF-8" standalone="yes"?>
<Relationships xmlns="http://schemas.openxmlformats.org/package/2006/relationships"><Relationship Id="rId3" Type="http://schemas.microsoft.com/office/2011/relationships/chartStyle" Target="style15.xml"/><Relationship Id="rId2" Type="http://schemas.microsoft.com/office/2011/relationships/chartColorStyle" Target="colors15.xml"/><Relationship Id="rId1" Type="http://schemas.openxmlformats.org/officeDocument/2006/relationships/package" Target="../embeddings/_____Microsoft_Excel33.xlsx"/></Relationships>
</file>

<file path=ppt/charts/_rels/chart34.xml.rels><?xml version="1.0" encoding="UTF-8" standalone="yes"?>
<Relationships xmlns="http://schemas.openxmlformats.org/package/2006/relationships"><Relationship Id="rId3" Type="http://schemas.microsoft.com/office/2011/relationships/chartStyle" Target="style16.xml"/><Relationship Id="rId2" Type="http://schemas.microsoft.com/office/2011/relationships/chartColorStyle" Target="colors16.xml"/><Relationship Id="rId1" Type="http://schemas.openxmlformats.org/officeDocument/2006/relationships/package" Target="../embeddings/_____Microsoft_Excel34.xlsx"/></Relationships>
</file>

<file path=ppt/charts/_rels/chart35.xml.rels><?xml version="1.0" encoding="UTF-8" standalone="yes"?>
<Relationships xmlns="http://schemas.openxmlformats.org/package/2006/relationships"><Relationship Id="rId3" Type="http://schemas.microsoft.com/office/2011/relationships/chartStyle" Target="style23.xml"/><Relationship Id="rId2" Type="http://schemas.microsoft.com/office/2011/relationships/chartColorStyle" Target="colors23.xml"/><Relationship Id="rId1" Type="http://schemas.openxmlformats.org/officeDocument/2006/relationships/package" Target="../embeddings/_____Microsoft_Excel35.xlsx"/></Relationships>
</file>

<file path=ppt/charts/_rels/chart36.xml.rels><?xml version="1.0" encoding="UTF-8" standalone="yes"?>
<Relationships xmlns="http://schemas.openxmlformats.org/package/2006/relationships"><Relationship Id="rId3" Type="http://schemas.microsoft.com/office/2011/relationships/chartStyle" Target="style24.xml"/><Relationship Id="rId2" Type="http://schemas.microsoft.com/office/2011/relationships/chartColorStyle" Target="colors24.xml"/><Relationship Id="rId1" Type="http://schemas.openxmlformats.org/officeDocument/2006/relationships/package" Target="../embeddings/_____Microsoft_Excel36.xlsx"/></Relationships>
</file>

<file path=ppt/charts/_rels/chart37.xml.rels><?xml version="1.0" encoding="UTF-8" standalone="yes"?>
<Relationships xmlns="http://schemas.openxmlformats.org/package/2006/relationships"><Relationship Id="rId3" Type="http://schemas.microsoft.com/office/2011/relationships/chartStyle" Target="style17.xml"/><Relationship Id="rId2" Type="http://schemas.microsoft.com/office/2011/relationships/chartColorStyle" Target="colors17.xml"/><Relationship Id="rId1" Type="http://schemas.openxmlformats.org/officeDocument/2006/relationships/package" Target="../embeddings/_____Microsoft_Excel37.xlsx"/></Relationships>
</file>

<file path=ppt/charts/_rels/chart38.xml.rels><?xml version="1.0" encoding="UTF-8" standalone="yes"?>
<Relationships xmlns="http://schemas.openxmlformats.org/package/2006/relationships"><Relationship Id="rId3" Type="http://schemas.microsoft.com/office/2011/relationships/chartStyle" Target="style18.xml"/><Relationship Id="rId2" Type="http://schemas.microsoft.com/office/2011/relationships/chartColorStyle" Target="colors18.xml"/><Relationship Id="rId1" Type="http://schemas.openxmlformats.org/officeDocument/2006/relationships/package" Target="../embeddings/_____Microsoft_Excel38.xlsx"/></Relationships>
</file>

<file path=ppt/charts/_rels/chart39.xml.rels><?xml version="1.0" encoding="UTF-8" standalone="yes"?>
<Relationships xmlns="http://schemas.openxmlformats.org/package/2006/relationships"><Relationship Id="rId3" Type="http://schemas.microsoft.com/office/2011/relationships/chartStyle" Target="style19.xml"/><Relationship Id="rId2" Type="http://schemas.microsoft.com/office/2011/relationships/chartColorStyle" Target="colors19.xml"/><Relationship Id="rId1" Type="http://schemas.openxmlformats.org/officeDocument/2006/relationships/package" Target="../embeddings/_____Microsoft_Excel39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4.xlsx"/></Relationships>
</file>

<file path=ppt/charts/_rels/chart40.xml.rels><?xml version="1.0" encoding="UTF-8" standalone="yes"?>
<Relationships xmlns="http://schemas.openxmlformats.org/package/2006/relationships"><Relationship Id="rId3" Type="http://schemas.microsoft.com/office/2011/relationships/chartStyle" Target="style20.xml"/><Relationship Id="rId2" Type="http://schemas.microsoft.com/office/2011/relationships/chartColorStyle" Target="colors20.xml"/><Relationship Id="rId1" Type="http://schemas.openxmlformats.org/officeDocument/2006/relationships/package" Target="../embeddings/_____Microsoft_Excel40.xlsx"/></Relationships>
</file>

<file path=ppt/charts/_rels/chart41.xml.rels><?xml version="1.0" encoding="UTF-8" standalone="yes"?>
<Relationships xmlns="http://schemas.openxmlformats.org/package/2006/relationships"><Relationship Id="rId3" Type="http://schemas.microsoft.com/office/2011/relationships/chartStyle" Target="style21.xml"/><Relationship Id="rId2" Type="http://schemas.microsoft.com/office/2011/relationships/chartColorStyle" Target="colors21.xml"/><Relationship Id="rId1" Type="http://schemas.openxmlformats.org/officeDocument/2006/relationships/package" Target="../embeddings/_____Microsoft_Excel41.xlsx"/></Relationships>
</file>

<file path=ppt/charts/_rels/chart42.xml.rels><?xml version="1.0" encoding="UTF-8" standalone="yes"?>
<Relationships xmlns="http://schemas.openxmlformats.org/package/2006/relationships"><Relationship Id="rId3" Type="http://schemas.microsoft.com/office/2011/relationships/chartStyle" Target="style22.xml"/><Relationship Id="rId2" Type="http://schemas.microsoft.com/office/2011/relationships/chartColorStyle" Target="colors22.xml"/><Relationship Id="rId1" Type="http://schemas.openxmlformats.org/officeDocument/2006/relationships/package" Target="../embeddings/_____Microsoft_Excel42.xlsx"/></Relationships>
</file>

<file path=ppt/charts/_rels/chart43.xml.rels><?xml version="1.0" encoding="UTF-8" standalone="yes"?>
<Relationships xmlns="http://schemas.openxmlformats.org/package/2006/relationships"><Relationship Id="rId3" Type="http://schemas.microsoft.com/office/2011/relationships/chartStyle" Target="style25.xml"/><Relationship Id="rId2" Type="http://schemas.microsoft.com/office/2011/relationships/chartColorStyle" Target="colors25.xml"/><Relationship Id="rId1" Type="http://schemas.openxmlformats.org/officeDocument/2006/relationships/package" Target="../embeddings/_____Microsoft_Excel43.xlsx"/></Relationships>
</file>

<file path=ppt/charts/_rels/chart44.xml.rels><?xml version="1.0" encoding="UTF-8" standalone="yes"?>
<Relationships xmlns="http://schemas.openxmlformats.org/package/2006/relationships"><Relationship Id="rId3" Type="http://schemas.microsoft.com/office/2011/relationships/chartStyle" Target="style26.xml"/><Relationship Id="rId2" Type="http://schemas.microsoft.com/office/2011/relationships/chartColorStyle" Target="colors26.xml"/><Relationship Id="rId1" Type="http://schemas.openxmlformats.org/officeDocument/2006/relationships/package" Target="../embeddings/_____Microsoft_Excel44.xlsx"/></Relationships>
</file>

<file path=ppt/charts/_rels/chart45.xml.rels><?xml version="1.0" encoding="UTF-8" standalone="yes"?>
<Relationships xmlns="http://schemas.openxmlformats.org/package/2006/relationships"><Relationship Id="rId3" Type="http://schemas.microsoft.com/office/2011/relationships/chartStyle" Target="style27.xml"/><Relationship Id="rId2" Type="http://schemas.microsoft.com/office/2011/relationships/chartColorStyle" Target="colors27.xml"/><Relationship Id="rId1" Type="http://schemas.openxmlformats.org/officeDocument/2006/relationships/package" Target="../embeddings/_____Microsoft_Excel45.xlsx"/></Relationships>
</file>

<file path=ppt/charts/_rels/chart46.xml.rels><?xml version="1.0" encoding="UTF-8" standalone="yes"?>
<Relationships xmlns="http://schemas.openxmlformats.org/package/2006/relationships"><Relationship Id="rId3" Type="http://schemas.microsoft.com/office/2011/relationships/chartStyle" Target="style28.xml"/><Relationship Id="rId2" Type="http://schemas.microsoft.com/office/2011/relationships/chartColorStyle" Target="colors28.xml"/><Relationship Id="rId1" Type="http://schemas.openxmlformats.org/officeDocument/2006/relationships/package" Target="../embeddings/_____Microsoft_Excel46.xlsx"/></Relationships>
</file>

<file path=ppt/charts/_rels/chart4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47.xlsx"/></Relationships>
</file>

<file path=ppt/charts/_rels/chart4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Excel48.xlsx"/></Relationships>
</file>

<file path=ppt/charts/_rels/chart4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_____Microsoft_Excel49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5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_____Microsoft_Excel50.xlsx"/></Relationships>
</file>

<file path=ppt/charts/_rels/chart5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_____Microsoft_Excel51.xlsx"/></Relationships>
</file>

<file path=ppt/charts/_rels/chart5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_____Microsoft_Excel52.xlsx"/></Relationships>
</file>

<file path=ppt/charts/_rels/chart5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_____Microsoft_Excel53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Утверждено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Доходы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1858831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929-4683-9B33-1B977671BE6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Уточнено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929-4683-9B33-1B977671BE61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Доходы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2085564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929-4683-9B33-1B977671BE6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Доходы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1108902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929-4683-9B33-1B977671BE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155520"/>
        <c:axId val="76173696"/>
      </c:barChart>
      <c:catAx>
        <c:axId val="761555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high"/>
        <c:crossAx val="76173696"/>
        <c:crosses val="autoZero"/>
        <c:auto val="1"/>
        <c:lblAlgn val="ctr"/>
        <c:lblOffset val="100"/>
        <c:noMultiLvlLbl val="0"/>
      </c:catAx>
      <c:valAx>
        <c:axId val="76173696"/>
        <c:scaling>
          <c:orientation val="minMax"/>
          <c:max val="2100000"/>
          <c:min val="0"/>
        </c:scaling>
        <c:delete val="0"/>
        <c:axPos val="l"/>
        <c:majorGridlines/>
        <c:numFmt formatCode="General" sourceLinked="1"/>
        <c:majorTickMark val="out"/>
        <c:minorTickMark val="out"/>
        <c:tickLblPos val="low"/>
        <c:crossAx val="76155520"/>
        <c:crosses val="autoZero"/>
        <c:crossBetween val="between"/>
        <c:majorUnit val="500000"/>
        <c:minorUnit val="100000"/>
      </c:valAx>
    </c:plotArea>
    <c:plotVisOnly val="1"/>
    <c:dispBlanksAs val="gap"/>
    <c:showDLblsOverMax val="0"/>
  </c:chart>
  <c:txPr>
    <a:bodyPr/>
    <a:lstStyle/>
    <a:p>
      <a:pPr>
        <a:defRPr sz="1400" baseline="0"/>
      </a:pPr>
      <a:endParaRPr lang="ru-RU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algn="ctr" defTabSz="914400" rtl="0" eaLnBrk="1" latinLnBrk="0" hangingPunct="1">
              <a:defRPr lang="ru-RU" sz="2800" b="1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dirty="0"/>
              <a:t>Администрация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8793588760912659E-2"/>
          <c:y val="0.14093027362039137"/>
          <c:w val="0.88897498783981987"/>
          <c:h val="0.783913394543463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Администрация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8"/>
              <c:layout>
                <c:manualLayout>
                  <c:x val="-4.446284679853499E-3"/>
                  <c:y val="1.574725824114792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E09-40A7-A3F3-196C0B1E56BA}"/>
                </c:ext>
              </c:extLst>
            </c:dLbl>
            <c:dLbl>
              <c:idx val="9"/>
              <c:layout>
                <c:manualLayout>
                  <c:x val="4.446284679853499E-3"/>
                  <c:y val="9.448354944688685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E09-40A7-A3F3-196C0B1E56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КАИГ</c:v>
                </c:pt>
                <c:pt idx="1">
                  <c:v>Администрация</c:v>
                </c:pt>
                <c:pt idx="2">
                  <c:v>Спортивная школа</c:v>
                </c:pt>
                <c:pt idx="3">
                  <c:v>СДС</c:v>
                </c:pt>
                <c:pt idx="4">
                  <c:v>ЦБ</c:v>
                </c:pt>
                <c:pt idx="5">
                  <c:v>УОСС</c:v>
                </c:pt>
                <c:pt idx="6">
                  <c:v>СПиОГД</c:v>
                </c:pt>
                <c:pt idx="7">
                  <c:v>КУМИ</c:v>
                </c:pt>
                <c:pt idx="8">
                  <c:v>Служба закупок</c:v>
                </c:pt>
                <c:pt idx="9">
                  <c:v>ЕДДС</c:v>
                </c:pt>
                <c:pt idx="10">
                  <c:v>Дума</c:v>
                </c:pt>
                <c:pt idx="11">
                  <c:v>МАУ "РГ "Саянские Зори"</c:v>
                </c:pt>
              </c:strCache>
            </c:strRef>
          </c:cat>
          <c:val>
            <c:numRef>
              <c:f>Лист1!$B$2:$B$13</c:f>
              <c:numCache>
                <c:formatCode>#,##0</c:formatCode>
                <c:ptCount val="12"/>
                <c:pt idx="0">
                  <c:v>292428</c:v>
                </c:pt>
                <c:pt idx="1">
                  <c:v>92421</c:v>
                </c:pt>
                <c:pt idx="2">
                  <c:v>49251</c:v>
                </c:pt>
                <c:pt idx="3">
                  <c:v>16234</c:v>
                </c:pt>
                <c:pt idx="4">
                  <c:v>17380</c:v>
                </c:pt>
                <c:pt idx="5">
                  <c:v>17743</c:v>
                </c:pt>
                <c:pt idx="6">
                  <c:v>10126</c:v>
                </c:pt>
                <c:pt idx="7">
                  <c:v>5949</c:v>
                </c:pt>
                <c:pt idx="8">
                  <c:v>2920</c:v>
                </c:pt>
                <c:pt idx="9">
                  <c:v>2459</c:v>
                </c:pt>
                <c:pt idx="10">
                  <c:v>1844</c:v>
                </c:pt>
                <c:pt idx="11">
                  <c:v>2156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E09-40A7-A3F3-196C0B1E56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66639360"/>
        <c:axId val="128328064"/>
      </c:barChart>
      <c:catAx>
        <c:axId val="66639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600" baseline="0"/>
            </a:pPr>
            <a:endParaRPr lang="ru-RU"/>
          </a:p>
        </c:txPr>
        <c:crossAx val="128328064"/>
        <c:crosses val="autoZero"/>
        <c:auto val="1"/>
        <c:lblAlgn val="ctr"/>
        <c:lblOffset val="100"/>
        <c:noMultiLvlLbl val="0"/>
      </c:catAx>
      <c:valAx>
        <c:axId val="128328064"/>
        <c:scaling>
          <c:orientation val="minMax"/>
          <c:max val="295000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66639360"/>
        <c:crosses val="autoZero"/>
        <c:crossBetween val="between"/>
        <c:majorUnit val="50000"/>
        <c:minorUnit val="10000"/>
      </c:valAx>
    </c:plotArea>
    <c:plotVisOnly val="1"/>
    <c:dispBlanksAs val="gap"/>
    <c:showDLblsOverMax val="0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на 01.07.2019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Увеличение стоимости основных средств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36635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D0A-42B5-912D-57F093251E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01.07.2020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Увеличение стоимости основных средств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16901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D0A-42B5-912D-57F093251E5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на 01.07.2021</c:v>
                </c:pt>
              </c:strCache>
            </c:strRef>
          </c:tx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0A-42B5-912D-57F093251E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Увеличение стоимости основных средств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246352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D0A-42B5-912D-57F093251E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4"/>
        <c:axId val="72855552"/>
        <c:axId val="72858624"/>
      </c:barChart>
      <c:catAx>
        <c:axId val="72855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2858624"/>
        <c:crosses val="autoZero"/>
        <c:auto val="1"/>
        <c:lblAlgn val="ctr"/>
        <c:lblOffset val="100"/>
        <c:noMultiLvlLbl val="0"/>
      </c:catAx>
      <c:valAx>
        <c:axId val="72858624"/>
        <c:scaling>
          <c:orientation val="minMax"/>
          <c:max val="250000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28555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на 01.07.2019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Безвозмездные перечисления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95248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80A-4E94-9B5D-3A1C6960485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01.07.2020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Безвозмездные перечисления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136565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80A-4E94-9B5D-3A1C6960485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на 01.07.2021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Безвозмездные перечисления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114852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80A-4E94-9B5D-3A1C696048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154911872"/>
        <c:axId val="154913408"/>
      </c:barChart>
      <c:catAx>
        <c:axId val="1549118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4913408"/>
        <c:crosses val="autoZero"/>
        <c:auto val="1"/>
        <c:lblAlgn val="ctr"/>
        <c:lblOffset val="100"/>
        <c:noMultiLvlLbl val="0"/>
      </c:catAx>
      <c:valAx>
        <c:axId val="154913408"/>
        <c:scaling>
          <c:orientation val="minMax"/>
          <c:max val="140000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49118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8585491763541426"/>
          <c:y val="7.1346051639907884E-2"/>
          <c:w val="0.71414508236458574"/>
          <c:h val="0.781282184862342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на 01.07.2019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Работы по содержанию имущества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6686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F46-4BB3-94B7-32731FDD256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01.07.2020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Работы по содержанию имущества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22487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F46-4BB3-94B7-32731FDD256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на 01.07.2021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Работы по содержанию имущества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100470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F46-4BB3-94B7-32731FDD25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171752064"/>
        <c:axId val="172310912"/>
      </c:barChart>
      <c:catAx>
        <c:axId val="171752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2310912"/>
        <c:crosses val="autoZero"/>
        <c:auto val="1"/>
        <c:lblAlgn val="ctr"/>
        <c:lblOffset val="100"/>
        <c:noMultiLvlLbl val="0"/>
      </c:catAx>
      <c:valAx>
        <c:axId val="172310912"/>
        <c:scaling>
          <c:orientation val="minMax"/>
          <c:max val="100500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17520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на 01.07.2019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Оплата труда и начисления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378621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80A-4E94-9B5D-3A1C6960485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01.07.2020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Оплата труда и начисления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396712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80A-4E94-9B5D-3A1C6960485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на 01.07.2021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linear"/>
            <c:dispRSqr val="0"/>
            <c:dispEq val="0"/>
          </c:trendline>
          <c:trendline>
            <c:trendlineType val="linear"/>
            <c:dispRSqr val="0"/>
            <c:dispEq val="0"/>
          </c:trendline>
          <c:cat>
            <c:strRef>
              <c:f>Лист1!$A$2</c:f>
              <c:strCache>
                <c:ptCount val="1"/>
                <c:pt idx="0">
                  <c:v>Оплата труда и начисления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464174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80A-4E94-9B5D-3A1C696048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172377984"/>
        <c:axId val="172379520"/>
      </c:barChart>
      <c:catAx>
        <c:axId val="172377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2379520"/>
        <c:crosses val="autoZero"/>
        <c:auto val="1"/>
        <c:lblAlgn val="ctr"/>
        <c:lblOffset val="100"/>
        <c:noMultiLvlLbl val="0"/>
      </c:catAx>
      <c:valAx>
        <c:axId val="17237952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23779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389540420564337"/>
          <c:y val="6.1951602181238394E-2"/>
          <c:w val="0.46587712476391513"/>
          <c:h val="0.786341344451774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на 01.07.2019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Коммунальные услуги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14369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1A8-44BF-BA2F-CBFC22A4082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01.07.2020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Коммунальные услуги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6165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1A8-44BF-BA2F-CBFC22A4082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на 01.07.2021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Коммунальные услуги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49391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1A8-44BF-BA2F-CBFC22A408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axId val="172630400"/>
        <c:axId val="172631936"/>
      </c:barChart>
      <c:catAx>
        <c:axId val="172630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2631936"/>
        <c:crosses val="autoZero"/>
        <c:auto val="1"/>
        <c:lblAlgn val="ctr"/>
        <c:lblOffset val="100"/>
        <c:noMultiLvlLbl val="0"/>
      </c:catAx>
      <c:valAx>
        <c:axId val="17263193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26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на 01.07.2019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Социальное обеспечение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29342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98C-4C7C-A446-D6FF68E50E8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01.07.2020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Социальное обеспечение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35884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98C-4C7C-A446-D6FF68E50E8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на 01.07.2021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Социальное обеспечение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37711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98C-4C7C-A446-D6FF68E50E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172758144"/>
        <c:axId val="172759680"/>
      </c:barChart>
      <c:catAx>
        <c:axId val="172758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2759680"/>
        <c:crosses val="autoZero"/>
        <c:auto val="1"/>
        <c:lblAlgn val="ctr"/>
        <c:lblOffset val="100"/>
        <c:noMultiLvlLbl val="0"/>
      </c:catAx>
      <c:valAx>
        <c:axId val="17275968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27581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на 01.07.2019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Увеличение стоимости материальных запасов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28956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475-415B-943D-88608F7E180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01.07.2020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Увеличение стоимости материальных запасов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29021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475-415B-943D-88608F7E180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на 01.07.2021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Увеличение стоимости материальных запасов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36544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475-415B-943D-88608F7E18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axId val="172791680"/>
        <c:axId val="172793216"/>
      </c:barChart>
      <c:catAx>
        <c:axId val="1727916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2793216"/>
        <c:crosses val="autoZero"/>
        <c:auto val="1"/>
        <c:lblAlgn val="ctr"/>
        <c:lblOffset val="100"/>
        <c:noMultiLvlLbl val="0"/>
      </c:catAx>
      <c:valAx>
        <c:axId val="17279321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27916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на 01.07.2019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Прочее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62990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BD7-4090-AB72-0144E6E6B8E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01.07.2020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Прочее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96428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BD7-4090-AB72-0144E6E6B8E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на 01.07.2021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Прочее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66074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BD7-4090-AB72-0144E6E6B8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79305088"/>
        <c:axId val="171856256"/>
      </c:barChart>
      <c:catAx>
        <c:axId val="179305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1856256"/>
        <c:crosses val="autoZero"/>
        <c:auto val="1"/>
        <c:lblAlgn val="ctr"/>
        <c:lblOffset val="100"/>
        <c:noMultiLvlLbl val="0"/>
      </c:catAx>
      <c:valAx>
        <c:axId val="171856256"/>
        <c:scaling>
          <c:orientation val="minMax"/>
          <c:max val="97000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9305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38699.9</c:v>
                </c:pt>
                <c:pt idx="1">
                  <c:v>63132.67</c:v>
                </c:pt>
                <c:pt idx="2">
                  <c:v>140512.37</c:v>
                </c:pt>
                <c:pt idx="3">
                  <c:v>43601.16</c:v>
                </c:pt>
                <c:pt idx="4">
                  <c:v>122352.99</c:v>
                </c:pt>
                <c:pt idx="5">
                  <c:v>159285.18</c:v>
                </c:pt>
                <c:pt idx="6">
                  <c:v>93678.69</c:v>
                </c:pt>
                <c:pt idx="7">
                  <c:v>225939.8</c:v>
                </c:pt>
                <c:pt idx="8">
                  <c:v>66377.59</c:v>
                </c:pt>
                <c:pt idx="9">
                  <c:v>120741.9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80612480"/>
        <c:axId val="180614272"/>
      </c:barChart>
      <c:catAx>
        <c:axId val="180612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0614272"/>
        <c:crosses val="autoZero"/>
        <c:auto val="1"/>
        <c:lblAlgn val="ctr"/>
        <c:lblOffset val="100"/>
        <c:noMultiLvlLbl val="0"/>
      </c:catAx>
      <c:valAx>
        <c:axId val="180614272"/>
        <c:scaling>
          <c:orientation val="minMax"/>
          <c:max val="3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0612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Утверждено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Расходы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1881160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A8-4343-B1DF-89B7FEE4F1A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Уточнено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Расходы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2110186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1A8-4343-B1DF-89B7FEE4F1A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</c:v>
                </c:pt>
              </c:strCache>
            </c:strRef>
          </c:tx>
          <c:invertIfNegative val="0"/>
          <c:dLbls>
            <c:numFmt formatCode="#,##0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Расходы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1115568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1A8-4343-B1DF-89B7FEE4F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266240"/>
        <c:axId val="128267776"/>
      </c:barChart>
      <c:catAx>
        <c:axId val="1282662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high"/>
        <c:txPr>
          <a:bodyPr/>
          <a:lstStyle/>
          <a:p>
            <a:pPr>
              <a:defRPr sz="1400" baseline="0"/>
            </a:pPr>
            <a:endParaRPr lang="ru-RU"/>
          </a:p>
        </c:txPr>
        <c:crossAx val="128267776"/>
        <c:crosses val="autoZero"/>
        <c:auto val="1"/>
        <c:lblAlgn val="ctr"/>
        <c:lblOffset val="100"/>
        <c:noMultiLvlLbl val="0"/>
      </c:catAx>
      <c:valAx>
        <c:axId val="128267776"/>
        <c:scaling>
          <c:orientation val="minMax"/>
          <c:max val="2200000"/>
          <c:min val="0"/>
        </c:scaling>
        <c:delete val="0"/>
        <c:axPos val="l"/>
        <c:majorGridlines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 baseline="0"/>
            </a:pPr>
            <a:endParaRPr lang="ru-RU"/>
          </a:p>
        </c:txPr>
        <c:crossAx val="1282662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ДПО ЦРО</c:v>
                </c:pt>
                <c:pt idx="8">
                  <c:v>МУ ДО ДДТ "Созвездие"</c:v>
                </c:pt>
                <c:pt idx="9">
                  <c:v>Управление образования 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76260.33</c:v>
                </c:pt>
                <c:pt idx="1">
                  <c:v>96520.26</c:v>
                </c:pt>
                <c:pt idx="2">
                  <c:v>59166.52</c:v>
                </c:pt>
                <c:pt idx="3">
                  <c:v>57175.71</c:v>
                </c:pt>
                <c:pt idx="4">
                  <c:v>94624.03</c:v>
                </c:pt>
                <c:pt idx="5">
                  <c:v>118783.58</c:v>
                </c:pt>
                <c:pt idx="6">
                  <c:v>76476.67</c:v>
                </c:pt>
                <c:pt idx="7">
                  <c:v>1335</c:v>
                </c:pt>
                <c:pt idx="8">
                  <c:v>453420.73</c:v>
                </c:pt>
                <c:pt idx="9">
                  <c:v>29188.68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80704768"/>
        <c:axId val="180706304"/>
      </c:barChart>
      <c:catAx>
        <c:axId val="180704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0706304"/>
        <c:crosses val="autoZero"/>
        <c:auto val="1"/>
        <c:lblAlgn val="ctr"/>
        <c:lblOffset val="100"/>
        <c:noMultiLvlLbl val="0"/>
      </c:catAx>
      <c:valAx>
        <c:axId val="180706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0704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981322793343195"/>
          <c:y val="6.2469697073750281E-2"/>
          <c:w val="0.86324299726037235"/>
          <c:h val="0.757731795924814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-1.2128686320984683E-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МБУК ДК "Юность"</c:v>
                </c:pt>
                <c:pt idx="1">
                  <c:v>МБУ ДО ДШИ</c:v>
                </c:pt>
                <c:pt idx="2">
                  <c:v>ЦБС</c:v>
                </c:pt>
                <c:pt idx="3">
                  <c:v>Администрация </c:v>
                </c:pt>
                <c:pt idx="4">
                  <c:v>Спортивная школа </c:v>
                </c:pt>
              </c:strCache>
            </c:strRef>
          </c:cat>
          <c:val>
            <c:numRef>
              <c:f>Лист1!$B$2:$B$6</c:f>
              <c:numCache>
                <c:formatCode>#,##0.00</c:formatCode>
                <c:ptCount val="5"/>
                <c:pt idx="0">
                  <c:v>100420.88</c:v>
                </c:pt>
                <c:pt idx="1">
                  <c:v>385846.44</c:v>
                </c:pt>
                <c:pt idx="2">
                  <c:v>91107.6</c:v>
                </c:pt>
                <c:pt idx="3">
                  <c:v>282111.01</c:v>
                </c:pt>
                <c:pt idx="4">
                  <c:v>461953.19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A9-4BD5-8095-2EBE65BE7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180736768"/>
        <c:axId val="180738304"/>
      </c:barChart>
      <c:catAx>
        <c:axId val="180736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80738304"/>
        <c:crosses val="autoZero"/>
        <c:auto val="1"/>
        <c:lblAlgn val="ctr"/>
        <c:lblOffset val="100"/>
        <c:noMultiLvlLbl val="0"/>
      </c:catAx>
      <c:valAx>
        <c:axId val="180738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80736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0"/>
                  <c:y val="1.6406445795428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МАУ "РГ "Саянские зори"</c:v>
                </c:pt>
                <c:pt idx="1">
                  <c:v>ЦБ</c:v>
                </c:pt>
                <c:pt idx="2">
                  <c:v>СДС</c:v>
                </c:pt>
                <c:pt idx="3">
                  <c:v>УО СС</c:v>
                </c:pt>
                <c:pt idx="4">
                  <c:v>КАИГ</c:v>
                </c:pt>
                <c:pt idx="5">
                  <c:v>КУИ</c:v>
                </c:pt>
              </c:strCache>
            </c:strRef>
          </c:cat>
          <c:val>
            <c:numRef>
              <c:f>Лист1!$B$2:$B$7</c:f>
              <c:numCache>
                <c:formatCode>#,##0.00</c:formatCode>
                <c:ptCount val="6"/>
                <c:pt idx="0">
                  <c:v>411050.82</c:v>
                </c:pt>
                <c:pt idx="1">
                  <c:v>281.02</c:v>
                </c:pt>
                <c:pt idx="2">
                  <c:v>77838.5</c:v>
                </c:pt>
                <c:pt idx="3">
                  <c:v>539373.11</c:v>
                </c:pt>
                <c:pt idx="4">
                  <c:v>116445.2</c:v>
                </c:pt>
                <c:pt idx="5">
                  <c:v>6517018.5700000003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FE-4588-9C38-37FD90CA5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27"/>
        <c:axId val="181066368"/>
        <c:axId val="181076352"/>
      </c:barChart>
      <c:catAx>
        <c:axId val="181066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076352"/>
        <c:crosses val="autoZero"/>
        <c:auto val="1"/>
        <c:lblAlgn val="ctr"/>
        <c:lblOffset val="100"/>
        <c:noMultiLvlLbl val="0"/>
      </c:catAx>
      <c:valAx>
        <c:axId val="181076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066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3568243.24</c:v>
                </c:pt>
                <c:pt idx="1">
                  <c:v>2958717.97</c:v>
                </c:pt>
                <c:pt idx="2">
                  <c:v>2083634.98</c:v>
                </c:pt>
                <c:pt idx="3">
                  <c:v>2607996.83</c:v>
                </c:pt>
                <c:pt idx="4">
                  <c:v>2292764.7999999998</c:v>
                </c:pt>
                <c:pt idx="5">
                  <c:v>2716054.89</c:v>
                </c:pt>
                <c:pt idx="6">
                  <c:v>2634198.2999999998</c:v>
                </c:pt>
                <c:pt idx="7">
                  <c:v>2608893.59</c:v>
                </c:pt>
                <c:pt idx="8">
                  <c:v>2338660.67</c:v>
                </c:pt>
                <c:pt idx="9">
                  <c:v>2425614.33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81106560"/>
        <c:axId val="181108096"/>
      </c:barChart>
      <c:catAx>
        <c:axId val="181106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108096"/>
        <c:crosses val="autoZero"/>
        <c:auto val="1"/>
        <c:lblAlgn val="ctr"/>
        <c:lblOffset val="100"/>
        <c:noMultiLvlLbl val="0"/>
      </c:catAx>
      <c:valAx>
        <c:axId val="181108096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106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СОШ № 8</c:v>
                </c:pt>
                <c:pt idx="8">
                  <c:v>МОУ ДПО ЦРО</c:v>
                </c:pt>
                <c:pt idx="9">
                  <c:v>МУ ДО ДДТ "Созвездие"</c:v>
                </c:pt>
                <c:pt idx="10">
                  <c:v>Управление образования </c:v>
                </c:pt>
              </c:strCache>
            </c:strRef>
          </c:cat>
          <c:val>
            <c:numRef>
              <c:f>Лист1!$B$2:$B$12</c:f>
              <c:numCache>
                <c:formatCode>#,##0.00</c:formatCode>
                <c:ptCount val="11"/>
                <c:pt idx="0">
                  <c:v>4811433.13</c:v>
                </c:pt>
                <c:pt idx="1">
                  <c:v>3740849.92</c:v>
                </c:pt>
                <c:pt idx="2">
                  <c:v>2451531.91</c:v>
                </c:pt>
                <c:pt idx="3">
                  <c:v>7140696.1299999999</c:v>
                </c:pt>
                <c:pt idx="4">
                  <c:v>5942472.0300000003</c:v>
                </c:pt>
                <c:pt idx="5">
                  <c:v>2416929.04</c:v>
                </c:pt>
                <c:pt idx="6">
                  <c:v>3189657.2</c:v>
                </c:pt>
                <c:pt idx="7">
                  <c:v>108061.84</c:v>
                </c:pt>
                <c:pt idx="8">
                  <c:v>1242446.48</c:v>
                </c:pt>
                <c:pt idx="9">
                  <c:v>2862498.1</c:v>
                </c:pt>
                <c:pt idx="10">
                  <c:v>775146.63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80781056"/>
        <c:axId val="180782592"/>
      </c:barChart>
      <c:catAx>
        <c:axId val="180781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0782592"/>
        <c:crosses val="autoZero"/>
        <c:auto val="1"/>
        <c:lblAlgn val="ctr"/>
        <c:lblOffset val="100"/>
        <c:noMultiLvlLbl val="0"/>
      </c:catAx>
      <c:valAx>
        <c:axId val="180782592"/>
        <c:scaling>
          <c:orientation val="minMax"/>
          <c:max val="75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0781056"/>
        <c:crosses val="autoZero"/>
        <c:crossBetween val="between"/>
        <c:majorUnit val="1000000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МБУК ДК "Юность"</c:v>
                </c:pt>
                <c:pt idx="1">
                  <c:v>МБУ ДО ДШИ</c:v>
                </c:pt>
                <c:pt idx="2">
                  <c:v>ЦБС</c:v>
                </c:pt>
                <c:pt idx="3">
                  <c:v>Управление культуры </c:v>
                </c:pt>
                <c:pt idx="4">
                  <c:v>Администрация </c:v>
                </c:pt>
                <c:pt idx="5">
                  <c:v>Спортивная школа </c:v>
                </c:pt>
              </c:strCache>
            </c:strRef>
          </c:cat>
          <c:val>
            <c:numRef>
              <c:f>Лист1!$B$2:$B$7</c:f>
              <c:numCache>
                <c:formatCode>#,##0.00</c:formatCode>
                <c:ptCount val="6"/>
                <c:pt idx="0">
                  <c:v>2230354.35</c:v>
                </c:pt>
                <c:pt idx="1">
                  <c:v>2358830.81</c:v>
                </c:pt>
                <c:pt idx="2">
                  <c:v>1441245.26</c:v>
                </c:pt>
                <c:pt idx="3">
                  <c:v>163735.20000000001</c:v>
                </c:pt>
                <c:pt idx="4">
                  <c:v>12580449.210000001</c:v>
                </c:pt>
                <c:pt idx="5">
                  <c:v>8717510.9900000002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A9-4BD5-8095-2EBE65BE7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180821376"/>
        <c:axId val="180835456"/>
      </c:barChart>
      <c:catAx>
        <c:axId val="180821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0835456"/>
        <c:crosses val="autoZero"/>
        <c:auto val="1"/>
        <c:lblAlgn val="ctr"/>
        <c:lblOffset val="100"/>
        <c:noMultiLvlLbl val="0"/>
      </c:catAx>
      <c:valAx>
        <c:axId val="180835456"/>
        <c:scaling>
          <c:orientation val="minMax"/>
          <c:max val="13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0821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МАУ "РГ "Саянские зори"</c:v>
                </c:pt>
                <c:pt idx="1">
                  <c:v>СПиОГД</c:v>
                </c:pt>
                <c:pt idx="2">
                  <c:v>ЕДДС</c:v>
                </c:pt>
                <c:pt idx="3">
                  <c:v>Служба закупок </c:v>
                </c:pt>
                <c:pt idx="4">
                  <c:v>ЦБ</c:v>
                </c:pt>
                <c:pt idx="5">
                  <c:v>СДС</c:v>
                </c:pt>
                <c:pt idx="6">
                  <c:v>УО СС</c:v>
                </c:pt>
                <c:pt idx="7">
                  <c:v>КАИГ</c:v>
                </c:pt>
                <c:pt idx="8">
                  <c:v>КУИ</c:v>
                </c:pt>
                <c:pt idx="9">
                  <c:v>Дума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503241.11</c:v>
                </c:pt>
                <c:pt idx="1">
                  <c:v>1446790.74</c:v>
                </c:pt>
                <c:pt idx="2">
                  <c:v>332261.90999999997</c:v>
                </c:pt>
                <c:pt idx="3">
                  <c:v>371250.23</c:v>
                </c:pt>
                <c:pt idx="4">
                  <c:v>1978686.97</c:v>
                </c:pt>
                <c:pt idx="5">
                  <c:v>1255564.5</c:v>
                </c:pt>
                <c:pt idx="6">
                  <c:v>2144752.65</c:v>
                </c:pt>
                <c:pt idx="7">
                  <c:v>10908599.6</c:v>
                </c:pt>
                <c:pt idx="8">
                  <c:v>1874266.23</c:v>
                </c:pt>
                <c:pt idx="9">
                  <c:v>230520.48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FE-4588-9C38-37FD90CA5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27"/>
        <c:axId val="180909568"/>
        <c:axId val="180911104"/>
      </c:barChart>
      <c:catAx>
        <c:axId val="180909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0911104"/>
        <c:crosses val="autoZero"/>
        <c:auto val="1"/>
        <c:lblAlgn val="ctr"/>
        <c:lblOffset val="100"/>
        <c:noMultiLvlLbl val="0"/>
      </c:catAx>
      <c:valAx>
        <c:axId val="180911104"/>
        <c:scaling>
          <c:orientation val="minMax"/>
          <c:max val="11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0909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МДОУ № 1</c:v>
                </c:pt>
                <c:pt idx="1">
                  <c:v>МДОУ № 10</c:v>
                </c:pt>
                <c:pt idx="2">
                  <c:v>МДОУ № 21</c:v>
                </c:pt>
                <c:pt idx="3">
                  <c:v>МДОУ № 22</c:v>
                </c:pt>
                <c:pt idx="4">
                  <c:v>МДОУ № 23</c:v>
                </c:pt>
                <c:pt idx="5">
                  <c:v>МДОУ № 25</c:v>
                </c:pt>
                <c:pt idx="6">
                  <c:v>МДОУ № 27</c:v>
                </c:pt>
                <c:pt idx="7">
                  <c:v>МДОУ  № 35</c:v>
                </c:pt>
                <c:pt idx="8">
                  <c:v>МДОУ № 36</c:v>
                </c:pt>
              </c:strCache>
            </c:strRef>
          </c:cat>
          <c:val>
            <c:numRef>
              <c:f>Лист1!$B$2:$B$10</c:f>
              <c:numCache>
                <c:formatCode>#,##0.00</c:formatCode>
                <c:ptCount val="9"/>
                <c:pt idx="0">
                  <c:v>30504.1</c:v>
                </c:pt>
                <c:pt idx="1">
                  <c:v>29860.69</c:v>
                </c:pt>
                <c:pt idx="2">
                  <c:v>31497.98</c:v>
                </c:pt>
                <c:pt idx="3">
                  <c:v>27912.43</c:v>
                </c:pt>
                <c:pt idx="4">
                  <c:v>28478.09</c:v>
                </c:pt>
                <c:pt idx="5">
                  <c:v>29304.53</c:v>
                </c:pt>
                <c:pt idx="6">
                  <c:v>29365.31</c:v>
                </c:pt>
                <c:pt idx="7">
                  <c:v>29109.68</c:v>
                </c:pt>
                <c:pt idx="8">
                  <c:v>30734.68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81404416"/>
        <c:axId val="181405952"/>
      </c:barChart>
      <c:catAx>
        <c:axId val="181404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405952"/>
        <c:crosses val="autoZero"/>
        <c:auto val="1"/>
        <c:lblAlgn val="ctr"/>
        <c:lblOffset val="100"/>
        <c:noMultiLvlLbl val="0"/>
      </c:catAx>
      <c:valAx>
        <c:axId val="181405952"/>
        <c:scaling>
          <c:orientation val="minMax"/>
          <c:max val="4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404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ДПО ЦРО</c:v>
                </c:pt>
                <c:pt idx="8">
                  <c:v>МУ ДО ДДТ "Созвездие"</c:v>
                </c:pt>
              </c:strCache>
            </c:strRef>
          </c:cat>
          <c:val>
            <c:numRef>
              <c:f>Лист1!$B$2:$B$10</c:f>
              <c:numCache>
                <c:formatCode>#,##0.00</c:formatCode>
                <c:ptCount val="9"/>
                <c:pt idx="0">
                  <c:v>39469.550000000003</c:v>
                </c:pt>
                <c:pt idx="1">
                  <c:v>47725.18</c:v>
                </c:pt>
                <c:pt idx="2">
                  <c:v>44507.34</c:v>
                </c:pt>
                <c:pt idx="3">
                  <c:v>41126.89</c:v>
                </c:pt>
                <c:pt idx="4">
                  <c:v>47859.86</c:v>
                </c:pt>
                <c:pt idx="5">
                  <c:v>39312.58</c:v>
                </c:pt>
                <c:pt idx="6">
                  <c:v>43225.95</c:v>
                </c:pt>
                <c:pt idx="7">
                  <c:v>45988.33</c:v>
                </c:pt>
                <c:pt idx="8">
                  <c:v>34230.76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81148288"/>
        <c:axId val="181150080"/>
      </c:barChart>
      <c:catAx>
        <c:axId val="181148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150080"/>
        <c:crosses val="autoZero"/>
        <c:auto val="1"/>
        <c:lblAlgn val="ctr"/>
        <c:lblOffset val="100"/>
        <c:noMultiLvlLbl val="0"/>
      </c:catAx>
      <c:valAx>
        <c:axId val="181150080"/>
        <c:scaling>
          <c:orientation val="minMax"/>
          <c:max val="6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148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МБУК ДК "Юность"</c:v>
                </c:pt>
                <c:pt idx="1">
                  <c:v>МБУ ДО ДШИ</c:v>
                </c:pt>
                <c:pt idx="2">
                  <c:v>ЦБС</c:v>
                </c:pt>
                <c:pt idx="3">
                  <c:v>Спортивная школа </c:v>
                </c:pt>
                <c:pt idx="4">
                  <c:v>МАУ "РГ "Саянские зори"</c:v>
                </c:pt>
              </c:strCache>
            </c:strRef>
          </c:cat>
          <c:val>
            <c:numRef>
              <c:f>Лист1!$B$2:$B$6</c:f>
              <c:numCache>
                <c:formatCode>#,##0.00</c:formatCode>
                <c:ptCount val="5"/>
                <c:pt idx="0">
                  <c:v>38346.61</c:v>
                </c:pt>
                <c:pt idx="1">
                  <c:v>41440.81</c:v>
                </c:pt>
                <c:pt idx="2">
                  <c:v>38329.870000000003</c:v>
                </c:pt>
                <c:pt idx="3">
                  <c:v>31849.67</c:v>
                </c:pt>
                <c:pt idx="4">
                  <c:v>39997.43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A9-4BD5-8095-2EBE65BE7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181188480"/>
        <c:axId val="181190016"/>
      </c:barChart>
      <c:catAx>
        <c:axId val="18118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190016"/>
        <c:crosses val="autoZero"/>
        <c:auto val="1"/>
        <c:lblAlgn val="ctr"/>
        <c:lblOffset val="100"/>
        <c:noMultiLvlLbl val="0"/>
      </c:catAx>
      <c:valAx>
        <c:axId val="181190016"/>
        <c:scaling>
          <c:orientation val="minMax"/>
          <c:max val="5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188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766102367744007"/>
          <c:y val="8.3224163364564424E-2"/>
          <c:w val="0.45500000000000002"/>
          <c:h val="0.812177564316215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Утверждено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Lbls>
            <c:numFmt formatCode="#,##0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Дефицит/профицит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-22329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BED-4346-92D9-4D8BA4D8124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Уточнение</c:v>
                </c:pt>
              </c:strCache>
            </c:strRef>
          </c:tx>
          <c:spPr>
            <a:ln>
              <a:solidFill>
                <a:schemeClr val="accent2">
                  <a:lumMod val="40000"/>
                  <a:lumOff val="60000"/>
                </a:schemeClr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c:spPr>
          </c:dPt>
          <c:dLbls>
            <c:numFmt formatCode="#,##0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Дефицит/профицит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-24622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BED-4346-92D9-4D8BA4D8124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Исполнение</c:v>
                </c:pt>
              </c:strCache>
            </c:strRef>
          </c:tx>
          <c:invertIfNegative val="0"/>
          <c:dLbls>
            <c:numFmt formatCode="#,##0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Дефицит/профицит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-6666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BED-4346-92D9-4D8BA4D812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316928"/>
        <c:axId val="128318464"/>
      </c:barChart>
      <c:catAx>
        <c:axId val="128316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high"/>
        <c:txPr>
          <a:bodyPr/>
          <a:lstStyle/>
          <a:p>
            <a:pPr>
              <a:defRPr sz="1400" baseline="0"/>
            </a:pPr>
            <a:endParaRPr lang="ru-RU"/>
          </a:p>
        </c:txPr>
        <c:crossAx val="128318464"/>
        <c:crosses val="autoZero"/>
        <c:auto val="1"/>
        <c:lblAlgn val="ctr"/>
        <c:lblOffset val="100"/>
        <c:noMultiLvlLbl val="0"/>
      </c:catAx>
      <c:valAx>
        <c:axId val="128318464"/>
        <c:scaling>
          <c:orientation val="minMax"/>
          <c:max val="0"/>
          <c:min val="-25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28316928"/>
        <c:crosses val="autoZero"/>
        <c:crossBetween val="between"/>
        <c:majorUnit val="5000"/>
        <c:minorUnit val="1000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Управление образования </c:v>
                </c:pt>
                <c:pt idx="1">
                  <c:v>Управление культуры</c:v>
                </c:pt>
                <c:pt idx="2">
                  <c:v>Администрация</c:v>
                </c:pt>
                <c:pt idx="3">
                  <c:v>СПиОГД</c:v>
                </c:pt>
                <c:pt idx="4">
                  <c:v>ЕДДС</c:v>
                </c:pt>
                <c:pt idx="5">
                  <c:v>Служба закупок </c:v>
                </c:pt>
                <c:pt idx="6">
                  <c:v>ЦБ</c:v>
                </c:pt>
                <c:pt idx="7">
                  <c:v>СДС</c:v>
                </c:pt>
                <c:pt idx="8">
                  <c:v>УО СС</c:v>
                </c:pt>
                <c:pt idx="9">
                  <c:v>КАИГ</c:v>
                </c:pt>
                <c:pt idx="10">
                  <c:v>КУИ</c:v>
                </c:pt>
                <c:pt idx="11">
                  <c:v>Дума</c:v>
                </c:pt>
              </c:strCache>
            </c:strRef>
          </c:cat>
          <c:val>
            <c:numRef>
              <c:f>Лист1!$B$2:$B$13</c:f>
              <c:numCache>
                <c:formatCode>#,##0.00</c:formatCode>
                <c:ptCount val="12"/>
                <c:pt idx="0">
                  <c:v>65369.11</c:v>
                </c:pt>
                <c:pt idx="1">
                  <c:v>88091.63</c:v>
                </c:pt>
                <c:pt idx="2">
                  <c:v>48452.55</c:v>
                </c:pt>
                <c:pt idx="3">
                  <c:v>43638.81</c:v>
                </c:pt>
                <c:pt idx="4">
                  <c:v>34732.99</c:v>
                </c:pt>
                <c:pt idx="5">
                  <c:v>38250.839999999997</c:v>
                </c:pt>
                <c:pt idx="6">
                  <c:v>42517.05</c:v>
                </c:pt>
                <c:pt idx="7">
                  <c:v>34547.839999999997</c:v>
                </c:pt>
                <c:pt idx="8">
                  <c:v>25117.16</c:v>
                </c:pt>
                <c:pt idx="9">
                  <c:v>50557.35</c:v>
                </c:pt>
                <c:pt idx="10">
                  <c:v>54357.33</c:v>
                </c:pt>
                <c:pt idx="11">
                  <c:v>110577.08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FE-4588-9C38-37FD90CA5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27"/>
        <c:axId val="181260288"/>
        <c:axId val="181261824"/>
      </c:barChart>
      <c:catAx>
        <c:axId val="181260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261824"/>
        <c:crosses val="autoZero"/>
        <c:auto val="1"/>
        <c:lblAlgn val="ctr"/>
        <c:lblOffset val="100"/>
        <c:noMultiLvlLbl val="0"/>
      </c:catAx>
      <c:valAx>
        <c:axId val="181261824"/>
        <c:scaling>
          <c:orientation val="minMax"/>
          <c:max val="11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260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МДОУ № 1</c:v>
                </c:pt>
                <c:pt idx="1">
                  <c:v>МДОУ № 10</c:v>
                </c:pt>
                <c:pt idx="2">
                  <c:v>МДОУ № 21</c:v>
                </c:pt>
                <c:pt idx="3">
                  <c:v>МДОУ № 22</c:v>
                </c:pt>
                <c:pt idx="4">
                  <c:v>МДОУ № 23</c:v>
                </c:pt>
                <c:pt idx="5">
                  <c:v>МДОУ № 25</c:v>
                </c:pt>
                <c:pt idx="6">
                  <c:v>МДОУ № 27</c:v>
                </c:pt>
                <c:pt idx="7">
                  <c:v>МДОУ  № 35</c:v>
                </c:pt>
                <c:pt idx="8">
                  <c:v>МДОУ № 36</c:v>
                </c:pt>
              </c:strCache>
            </c:strRef>
          </c:cat>
          <c:val>
            <c:numRef>
              <c:f>Лист1!$B$2:$B$10</c:f>
              <c:numCache>
                <c:formatCode>#,##0.00</c:formatCode>
                <c:ptCount val="9"/>
                <c:pt idx="0">
                  <c:v>39.799999999999997</c:v>
                </c:pt>
                <c:pt idx="1">
                  <c:v>70.400000000000006</c:v>
                </c:pt>
                <c:pt idx="2">
                  <c:v>69.400000000000006</c:v>
                </c:pt>
                <c:pt idx="3">
                  <c:v>69.7</c:v>
                </c:pt>
                <c:pt idx="4">
                  <c:v>65.8</c:v>
                </c:pt>
                <c:pt idx="5">
                  <c:v>73.900000000000006</c:v>
                </c:pt>
                <c:pt idx="6">
                  <c:v>63.5</c:v>
                </c:pt>
                <c:pt idx="7">
                  <c:v>67.5</c:v>
                </c:pt>
                <c:pt idx="8">
                  <c:v>67.2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81316608"/>
        <c:axId val="181318400"/>
      </c:barChart>
      <c:catAx>
        <c:axId val="181316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318400"/>
        <c:crosses val="autoZero"/>
        <c:auto val="1"/>
        <c:lblAlgn val="ctr"/>
        <c:lblOffset val="100"/>
        <c:noMultiLvlLbl val="0"/>
      </c:catAx>
      <c:valAx>
        <c:axId val="181318400"/>
        <c:scaling>
          <c:orientation val="minMax"/>
          <c:max val="75.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316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ДПО ЦРО</c:v>
                </c:pt>
                <c:pt idx="8">
                  <c:v>МУ ДО ДДТ "Созвездие"</c:v>
                </c:pt>
              </c:strCache>
            </c:strRef>
          </c:cat>
          <c:val>
            <c:numRef>
              <c:f>Лист1!$B$2:$B$10</c:f>
              <c:numCache>
                <c:formatCode>#,##0.00</c:formatCode>
                <c:ptCount val="9"/>
                <c:pt idx="0">
                  <c:v>77.400000000000006</c:v>
                </c:pt>
                <c:pt idx="1">
                  <c:v>88.9</c:v>
                </c:pt>
                <c:pt idx="2">
                  <c:v>68.3</c:v>
                </c:pt>
                <c:pt idx="3">
                  <c:v>93.6</c:v>
                </c:pt>
                <c:pt idx="4">
                  <c:v>92.4</c:v>
                </c:pt>
                <c:pt idx="5">
                  <c:v>49.2</c:v>
                </c:pt>
                <c:pt idx="6">
                  <c:v>72</c:v>
                </c:pt>
                <c:pt idx="7">
                  <c:v>19.899999999999999</c:v>
                </c:pt>
                <c:pt idx="8">
                  <c:v>42.3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81376128"/>
        <c:axId val="181377664"/>
      </c:barChart>
      <c:catAx>
        <c:axId val="18137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377664"/>
        <c:crosses val="autoZero"/>
        <c:auto val="1"/>
        <c:lblAlgn val="ctr"/>
        <c:lblOffset val="100"/>
        <c:noMultiLvlLbl val="0"/>
      </c:catAx>
      <c:valAx>
        <c:axId val="181377664"/>
        <c:scaling>
          <c:orientation val="minMax"/>
          <c:max val="9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376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МБУК ДК "Юность"</c:v>
                </c:pt>
                <c:pt idx="1">
                  <c:v>МБУ ДО ДШИ</c:v>
                </c:pt>
                <c:pt idx="2">
                  <c:v>ЦБС</c:v>
                </c:pt>
                <c:pt idx="3">
                  <c:v>Спортивная школа </c:v>
                </c:pt>
                <c:pt idx="4">
                  <c:v>МАУ "РГ "Саянские зори"</c:v>
                </c:pt>
              </c:strCache>
            </c:strRef>
          </c:cat>
          <c:val>
            <c:numRef>
              <c:f>Лист1!$B$2:$B$6</c:f>
              <c:numCache>
                <c:formatCode>#,##0.00</c:formatCode>
                <c:ptCount val="5"/>
                <c:pt idx="0">
                  <c:v>38</c:v>
                </c:pt>
                <c:pt idx="1">
                  <c:v>59.9</c:v>
                </c:pt>
                <c:pt idx="2">
                  <c:v>24.1</c:v>
                </c:pt>
                <c:pt idx="3">
                  <c:v>160.1</c:v>
                </c:pt>
                <c:pt idx="4">
                  <c:v>5.6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A9-4BD5-8095-2EBE65BE7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183911168"/>
        <c:axId val="183912704"/>
      </c:barChart>
      <c:catAx>
        <c:axId val="18391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3912704"/>
        <c:crosses val="autoZero"/>
        <c:auto val="1"/>
        <c:lblAlgn val="ctr"/>
        <c:lblOffset val="100"/>
        <c:noMultiLvlLbl val="0"/>
      </c:catAx>
      <c:valAx>
        <c:axId val="183912704"/>
        <c:scaling>
          <c:orientation val="minMax"/>
          <c:max val="160.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3911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Управление образования</c:v>
                </c:pt>
                <c:pt idx="1">
                  <c:v>Управление культуры</c:v>
                </c:pt>
                <c:pt idx="2">
                  <c:v>Администрация</c:v>
                </c:pt>
                <c:pt idx="3">
                  <c:v>СПиОГД</c:v>
                </c:pt>
                <c:pt idx="4">
                  <c:v>ЕДДС</c:v>
                </c:pt>
                <c:pt idx="5">
                  <c:v>Служба закупок </c:v>
                </c:pt>
                <c:pt idx="6">
                  <c:v>ЦБ</c:v>
                </c:pt>
                <c:pt idx="7">
                  <c:v>СДС</c:v>
                </c:pt>
                <c:pt idx="8">
                  <c:v>УО СС</c:v>
                </c:pt>
                <c:pt idx="9">
                  <c:v>КАИГ</c:v>
                </c:pt>
                <c:pt idx="10">
                  <c:v>КУИ</c:v>
                </c:pt>
                <c:pt idx="11">
                  <c:v>Дума</c:v>
                </c:pt>
              </c:strCache>
            </c:strRef>
          </c:cat>
          <c:val>
            <c:numRef>
              <c:f>Лист1!$B$2:$B$13</c:f>
              <c:numCache>
                <c:formatCode>#,##0.00</c:formatCode>
                <c:ptCount val="12"/>
                <c:pt idx="0">
                  <c:v>5</c:v>
                </c:pt>
                <c:pt idx="1">
                  <c:v>2</c:v>
                </c:pt>
                <c:pt idx="2">
                  <c:v>63.75</c:v>
                </c:pt>
                <c:pt idx="3">
                  <c:v>28</c:v>
                </c:pt>
                <c:pt idx="4">
                  <c:v>7.8</c:v>
                </c:pt>
                <c:pt idx="5">
                  <c:v>9.1999999999999993</c:v>
                </c:pt>
                <c:pt idx="6">
                  <c:v>47.9</c:v>
                </c:pt>
                <c:pt idx="7">
                  <c:v>40.4</c:v>
                </c:pt>
                <c:pt idx="8">
                  <c:v>77.5</c:v>
                </c:pt>
                <c:pt idx="9">
                  <c:v>10.7</c:v>
                </c:pt>
                <c:pt idx="10">
                  <c:v>8.9</c:v>
                </c:pt>
                <c:pt idx="11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FE-4588-9C38-37FD90CA5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27"/>
        <c:axId val="183847552"/>
        <c:axId val="183853440"/>
      </c:barChart>
      <c:catAx>
        <c:axId val="183847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3853440"/>
        <c:crosses val="autoZero"/>
        <c:auto val="1"/>
        <c:lblAlgn val="ctr"/>
        <c:lblOffset val="100"/>
        <c:noMultiLvlLbl val="0"/>
      </c:catAx>
      <c:valAx>
        <c:axId val="183853440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3847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МДОУ № 1</c:v>
                </c:pt>
                <c:pt idx="1">
                  <c:v>МДОУ № 10</c:v>
                </c:pt>
                <c:pt idx="2">
                  <c:v>МДОУ № 21</c:v>
                </c:pt>
                <c:pt idx="3">
                  <c:v>МДОУ № 22</c:v>
                </c:pt>
                <c:pt idx="4">
                  <c:v>МДОУ № 23</c:v>
                </c:pt>
                <c:pt idx="5">
                  <c:v>МДОУ № 25</c:v>
                </c:pt>
                <c:pt idx="6">
                  <c:v>МДОУ № 27</c:v>
                </c:pt>
                <c:pt idx="7">
                  <c:v>МДОУ  № 35</c:v>
                </c:pt>
                <c:pt idx="8">
                  <c:v>МДОУ № 36</c:v>
                </c:pt>
              </c:strCache>
            </c:strRef>
          </c:cat>
          <c:val>
            <c:numRef>
              <c:f>Лист1!$B$2:$B$10</c:f>
              <c:numCache>
                <c:formatCode>#,##0.00</c:formatCode>
                <c:ptCount val="9"/>
                <c:pt idx="0">
                  <c:v>16.2</c:v>
                </c:pt>
                <c:pt idx="1">
                  <c:v>35.299999999999997</c:v>
                </c:pt>
                <c:pt idx="2">
                  <c:v>33.200000000000003</c:v>
                </c:pt>
                <c:pt idx="3">
                  <c:v>31.8</c:v>
                </c:pt>
                <c:pt idx="4">
                  <c:v>30.1</c:v>
                </c:pt>
                <c:pt idx="5">
                  <c:v>33.4</c:v>
                </c:pt>
                <c:pt idx="6">
                  <c:v>29.8</c:v>
                </c:pt>
                <c:pt idx="7">
                  <c:v>30.3</c:v>
                </c:pt>
                <c:pt idx="8">
                  <c:v>31.5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83871360"/>
        <c:axId val="183872896"/>
      </c:barChart>
      <c:catAx>
        <c:axId val="183871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3872896"/>
        <c:crosses val="autoZero"/>
        <c:auto val="1"/>
        <c:lblAlgn val="ctr"/>
        <c:lblOffset val="100"/>
        <c:noMultiLvlLbl val="0"/>
      </c:catAx>
      <c:valAx>
        <c:axId val="183872896"/>
        <c:scaling>
          <c:orientation val="minMax"/>
          <c:max val="36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3871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МУ ДО ДДТ "Созвездие"</c:v>
                </c:pt>
                <c:pt idx="8">
                  <c:v>МБУК ДК "Юность"</c:v>
                </c:pt>
                <c:pt idx="9">
                  <c:v>МБУ ДО ДШИ</c:v>
                </c:pt>
                <c:pt idx="10">
                  <c:v>МКУ ЦБС</c:v>
                </c:pt>
                <c:pt idx="11">
                  <c:v>Спортивная школа </c:v>
                </c:pt>
              </c:strCache>
            </c:strRef>
          </c:cat>
          <c:val>
            <c:numRef>
              <c:f>Лист1!$B$2:$B$13</c:f>
              <c:numCache>
                <c:formatCode>#,##0.00</c:formatCode>
                <c:ptCount val="12"/>
                <c:pt idx="0">
                  <c:v>46</c:v>
                </c:pt>
                <c:pt idx="1">
                  <c:v>57.7</c:v>
                </c:pt>
                <c:pt idx="2">
                  <c:v>44.9</c:v>
                </c:pt>
                <c:pt idx="3">
                  <c:v>59.9</c:v>
                </c:pt>
                <c:pt idx="4">
                  <c:v>61.6</c:v>
                </c:pt>
                <c:pt idx="5">
                  <c:v>27.6</c:v>
                </c:pt>
                <c:pt idx="6">
                  <c:v>42</c:v>
                </c:pt>
                <c:pt idx="7">
                  <c:v>20.3</c:v>
                </c:pt>
                <c:pt idx="8">
                  <c:v>25.9</c:v>
                </c:pt>
                <c:pt idx="9" formatCode="#,##0.0">
                  <c:v>41.6</c:v>
                </c:pt>
                <c:pt idx="10" formatCode="#,##0.0">
                  <c:v>21.1</c:v>
                </c:pt>
                <c:pt idx="11" formatCode="#,##0.0">
                  <c:v>30.2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83578624"/>
        <c:axId val="183580160"/>
      </c:barChart>
      <c:catAx>
        <c:axId val="183578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3580160"/>
        <c:crosses val="autoZero"/>
        <c:auto val="1"/>
        <c:lblAlgn val="ctr"/>
        <c:lblOffset val="100"/>
        <c:noMultiLvlLbl val="0"/>
      </c:catAx>
      <c:valAx>
        <c:axId val="183580160"/>
        <c:scaling>
          <c:orientation val="minMax"/>
          <c:max val="6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3578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2459049.13</c:v>
                </c:pt>
                <c:pt idx="1">
                  <c:v>4895651.8600000003</c:v>
                </c:pt>
                <c:pt idx="2">
                  <c:v>148751.45000000001</c:v>
                </c:pt>
                <c:pt idx="3">
                  <c:v>4899208.6500000004</c:v>
                </c:pt>
                <c:pt idx="4">
                  <c:v>4799842.68</c:v>
                </c:pt>
                <c:pt idx="5">
                  <c:v>4537632.6900000004</c:v>
                </c:pt>
                <c:pt idx="6">
                  <c:v>5112123.83</c:v>
                </c:pt>
                <c:pt idx="7">
                  <c:v>4445525.4800000004</c:v>
                </c:pt>
                <c:pt idx="8">
                  <c:v>4885045.55</c:v>
                </c:pt>
                <c:pt idx="9">
                  <c:v>5024945.4000000004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83708672"/>
        <c:axId val="183718656"/>
      </c:barChart>
      <c:catAx>
        <c:axId val="183708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3718656"/>
        <c:crosses val="autoZero"/>
        <c:auto val="1"/>
        <c:lblAlgn val="ctr"/>
        <c:lblOffset val="100"/>
        <c:noMultiLvlLbl val="0"/>
      </c:catAx>
      <c:valAx>
        <c:axId val="183718656"/>
        <c:scaling>
          <c:orientation val="minMax"/>
          <c:max val="515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3708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ДПО ЦРО</c:v>
                </c:pt>
                <c:pt idx="8">
                  <c:v>МУ ДО ДДТ "Созвездие"</c:v>
                </c:pt>
                <c:pt idx="9">
                  <c:v>Управление образования 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8660674.75</c:v>
                </c:pt>
                <c:pt idx="1">
                  <c:v>11913680.130000001</c:v>
                </c:pt>
                <c:pt idx="2">
                  <c:v>8503286.5600000005</c:v>
                </c:pt>
                <c:pt idx="3">
                  <c:v>10758343.439999999</c:v>
                </c:pt>
                <c:pt idx="4">
                  <c:v>12707040.24</c:v>
                </c:pt>
                <c:pt idx="5">
                  <c:v>5502040.9299999997</c:v>
                </c:pt>
                <c:pt idx="6">
                  <c:v>8999130.5500000007</c:v>
                </c:pt>
                <c:pt idx="7">
                  <c:v>2405400.38</c:v>
                </c:pt>
                <c:pt idx="8">
                  <c:v>4734352.7</c:v>
                </c:pt>
                <c:pt idx="9">
                  <c:v>800836.16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83784576"/>
        <c:axId val="183786112"/>
      </c:barChart>
      <c:catAx>
        <c:axId val="183784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3786112"/>
        <c:crosses val="autoZero"/>
        <c:auto val="1"/>
        <c:lblAlgn val="ctr"/>
        <c:lblOffset val="100"/>
        <c:noMultiLvlLbl val="0"/>
      </c:catAx>
      <c:valAx>
        <c:axId val="183786112"/>
        <c:scaling>
          <c:orientation val="minMax"/>
          <c:max val="128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3784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МБУК ДК "Юность"</c:v>
                </c:pt>
                <c:pt idx="1">
                  <c:v>МБУ ДО ДШИ</c:v>
                </c:pt>
                <c:pt idx="2">
                  <c:v>ЦБС</c:v>
                </c:pt>
                <c:pt idx="3">
                  <c:v>Управление культуры </c:v>
                </c:pt>
                <c:pt idx="4">
                  <c:v>Администрация </c:v>
                </c:pt>
                <c:pt idx="5">
                  <c:v>Спортивная школа </c:v>
                </c:pt>
              </c:strCache>
            </c:strRef>
          </c:cat>
          <c:val>
            <c:numRef>
              <c:f>Лист1!$B$2:$B$7</c:f>
              <c:numCache>
                <c:formatCode>#,##0.00</c:formatCode>
                <c:ptCount val="6"/>
                <c:pt idx="0">
                  <c:v>4495120.66</c:v>
                </c:pt>
                <c:pt idx="1">
                  <c:v>6633209.5</c:v>
                </c:pt>
                <c:pt idx="2">
                  <c:v>2376234.12</c:v>
                </c:pt>
                <c:pt idx="3">
                  <c:v>418942.67</c:v>
                </c:pt>
                <c:pt idx="4">
                  <c:v>8682329.1799999997</c:v>
                </c:pt>
                <c:pt idx="5">
                  <c:v>12757818.27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A9-4BD5-8095-2EBE65BE7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183820672"/>
        <c:axId val="183822208"/>
      </c:barChart>
      <c:catAx>
        <c:axId val="183820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3822208"/>
        <c:crosses val="autoZero"/>
        <c:auto val="1"/>
        <c:lblAlgn val="ctr"/>
        <c:lblOffset val="100"/>
        <c:noMultiLvlLbl val="0"/>
      </c:catAx>
      <c:valAx>
        <c:axId val="183822208"/>
        <c:scaling>
          <c:orientation val="minMax"/>
          <c:max val="13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3820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140846456692913"/>
          <c:y val="5.6210875984251958E-2"/>
          <c:w val="0.53607524711188193"/>
          <c:h val="0.7955799355627152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План на 2021 год</c:v>
                </c:pt>
                <c:pt idx="1">
                  <c:v>Исполнение на 01.07.2021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506863</c:v>
                </c:pt>
                <c:pt idx="1">
                  <c:v>293586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056-4CA1-BF5A-1EAD83B1867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План на 2021 год</c:v>
                </c:pt>
                <c:pt idx="1">
                  <c:v>Исполнение на 01.07.2021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1578701</c:v>
                </c:pt>
                <c:pt idx="1">
                  <c:v>815316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056-4CA1-BF5A-1EAD83B186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0298752"/>
        <c:axId val="60300288"/>
      </c:barChart>
      <c:catAx>
        <c:axId val="602987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0300288"/>
        <c:crosses val="autoZero"/>
        <c:auto val="1"/>
        <c:lblAlgn val="ctr"/>
        <c:lblOffset val="100"/>
        <c:noMultiLvlLbl val="0"/>
      </c:catAx>
      <c:valAx>
        <c:axId val="60300288"/>
        <c:scaling>
          <c:orientation val="minMax"/>
          <c:max val="21000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0298752"/>
        <c:crosses val="autoZero"/>
        <c:crossBetween val="between"/>
        <c:majorUnit val="500000"/>
        <c:minorUnit val="100000"/>
      </c:valAx>
    </c:plotArea>
    <c:legend>
      <c:legendPos val="r"/>
      <c:layout>
        <c:manualLayout>
          <c:xMode val="edge"/>
          <c:yMode val="edge"/>
          <c:x val="0.6517865768537795"/>
          <c:y val="0.14126541495389403"/>
          <c:w val="0.2966314200382964"/>
          <c:h val="0.25890901010998779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МАУ "РГ "Саянские зори"</c:v>
                </c:pt>
                <c:pt idx="1">
                  <c:v>СПиОГД</c:v>
                </c:pt>
                <c:pt idx="2">
                  <c:v>ЕДДС</c:v>
                </c:pt>
                <c:pt idx="3">
                  <c:v>Служба закупок </c:v>
                </c:pt>
                <c:pt idx="4">
                  <c:v>ЦБ</c:v>
                </c:pt>
                <c:pt idx="5">
                  <c:v>СДС</c:v>
                </c:pt>
                <c:pt idx="6">
                  <c:v>УО СС</c:v>
                </c:pt>
                <c:pt idx="7">
                  <c:v>КАИГ</c:v>
                </c:pt>
                <c:pt idx="8">
                  <c:v>КУИ</c:v>
                </c:pt>
                <c:pt idx="9">
                  <c:v>Дума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658624.37</c:v>
                </c:pt>
                <c:pt idx="1">
                  <c:v>3119467.4</c:v>
                </c:pt>
                <c:pt idx="2">
                  <c:v>704281.95</c:v>
                </c:pt>
                <c:pt idx="3">
                  <c:v>907661.59</c:v>
                </c:pt>
                <c:pt idx="4">
                  <c:v>5372827.4900000002</c:v>
                </c:pt>
                <c:pt idx="5">
                  <c:v>3754527.96</c:v>
                </c:pt>
                <c:pt idx="6">
                  <c:v>5097951.8600000003</c:v>
                </c:pt>
                <c:pt idx="7">
                  <c:v>1452465.59</c:v>
                </c:pt>
                <c:pt idx="8">
                  <c:v>1215306.82</c:v>
                </c:pt>
                <c:pt idx="9">
                  <c:v>565854.62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FE-4588-9C38-37FD90CA5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27"/>
        <c:axId val="184359168"/>
        <c:axId val="184365056"/>
      </c:barChart>
      <c:catAx>
        <c:axId val="184359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4365056"/>
        <c:crosses val="autoZero"/>
        <c:auto val="1"/>
        <c:lblAlgn val="ctr"/>
        <c:lblOffset val="100"/>
        <c:noMultiLvlLbl val="0"/>
      </c:catAx>
      <c:valAx>
        <c:axId val="184365056"/>
        <c:scaling>
          <c:orientation val="minMax"/>
          <c:max val="54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4359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МДОУ № 1</c:v>
                </c:pt>
                <c:pt idx="1">
                  <c:v>МДОУ № 10</c:v>
                </c:pt>
                <c:pt idx="2">
                  <c:v>МДОУ № 21</c:v>
                </c:pt>
                <c:pt idx="3">
                  <c:v>МДОУ № 22</c:v>
                </c:pt>
                <c:pt idx="4">
                  <c:v>МДОУ № 23</c:v>
                </c:pt>
                <c:pt idx="5">
                  <c:v>МДОУ № 25</c:v>
                </c:pt>
                <c:pt idx="6">
                  <c:v>МДОУ № 27</c:v>
                </c:pt>
                <c:pt idx="7">
                  <c:v>МДОУ  № 35</c:v>
                </c:pt>
                <c:pt idx="8">
                  <c:v>МДОУ № 36</c:v>
                </c:pt>
              </c:strCache>
            </c:strRef>
          </c:cat>
          <c:val>
            <c:numRef>
              <c:f>Лист1!$B$2:$B$10</c:f>
              <c:numCache>
                <c:formatCode>#,##0.00</c:formatCode>
                <c:ptCount val="9"/>
                <c:pt idx="0">
                  <c:v>152</c:v>
                </c:pt>
                <c:pt idx="1">
                  <c:v>312</c:v>
                </c:pt>
                <c:pt idx="2">
                  <c:v>222</c:v>
                </c:pt>
                <c:pt idx="3">
                  <c:v>226</c:v>
                </c:pt>
                <c:pt idx="4">
                  <c:v>281</c:v>
                </c:pt>
                <c:pt idx="5">
                  <c:v>282</c:v>
                </c:pt>
                <c:pt idx="6">
                  <c:v>251</c:v>
                </c:pt>
                <c:pt idx="7">
                  <c:v>226</c:v>
                </c:pt>
                <c:pt idx="8">
                  <c:v>254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84399360"/>
        <c:axId val="184400896"/>
      </c:barChart>
      <c:catAx>
        <c:axId val="18439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4400896"/>
        <c:crosses val="autoZero"/>
        <c:auto val="1"/>
        <c:lblAlgn val="ctr"/>
        <c:lblOffset val="100"/>
        <c:noMultiLvlLbl val="0"/>
      </c:catAx>
      <c:valAx>
        <c:axId val="184400896"/>
        <c:scaling>
          <c:orientation val="minMax"/>
          <c:max val="31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4399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МУ ДО ДДТ "Созвездие"</c:v>
                </c:pt>
                <c:pt idx="8">
                  <c:v>МБУК ДК "Юность"</c:v>
                </c:pt>
                <c:pt idx="9">
                  <c:v>МБУ ДО ДШИ</c:v>
                </c:pt>
                <c:pt idx="10">
                  <c:v>Спортивная школа </c:v>
                </c:pt>
              </c:strCache>
            </c:strRef>
          </c:cat>
          <c:val>
            <c:numRef>
              <c:f>Лист1!$B$2:$B$12</c:f>
              <c:numCache>
                <c:formatCode>#,##0.00</c:formatCode>
                <c:ptCount val="11"/>
                <c:pt idx="0">
                  <c:v>625</c:v>
                </c:pt>
                <c:pt idx="1">
                  <c:v>901</c:v>
                </c:pt>
                <c:pt idx="2">
                  <c:v>652</c:v>
                </c:pt>
                <c:pt idx="3">
                  <c:v>942</c:v>
                </c:pt>
                <c:pt idx="4">
                  <c:v>1173</c:v>
                </c:pt>
                <c:pt idx="5">
                  <c:v>336</c:v>
                </c:pt>
                <c:pt idx="6">
                  <c:v>645</c:v>
                </c:pt>
                <c:pt idx="7">
                  <c:v>1257</c:v>
                </c:pt>
                <c:pt idx="8">
                  <c:v>126</c:v>
                </c:pt>
                <c:pt idx="9" formatCode="#,##0">
                  <c:v>1078</c:v>
                </c:pt>
                <c:pt idx="10" formatCode="#,##0">
                  <c:v>1845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84216960"/>
        <c:axId val="184218752"/>
      </c:barChart>
      <c:catAx>
        <c:axId val="18421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4218752"/>
        <c:crosses val="autoZero"/>
        <c:auto val="1"/>
        <c:lblAlgn val="ctr"/>
        <c:lblOffset val="100"/>
        <c:noMultiLvlLbl val="0"/>
      </c:catAx>
      <c:valAx>
        <c:axId val="184218752"/>
        <c:scaling>
          <c:orientation val="minMax"/>
          <c:max val="19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4216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Родительская плата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FBB-453B-9A02-E73B9FA665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1070422.02</c:v>
                </c:pt>
                <c:pt idx="1">
                  <c:v>2652075.7200000002</c:v>
                </c:pt>
                <c:pt idx="2">
                  <c:v>0</c:v>
                </c:pt>
                <c:pt idx="3">
                  <c:v>1991647.4</c:v>
                </c:pt>
                <c:pt idx="4">
                  <c:v>2313951.92</c:v>
                </c:pt>
                <c:pt idx="5">
                  <c:v>2853242.89</c:v>
                </c:pt>
                <c:pt idx="6">
                  <c:v>2500622.23</c:v>
                </c:pt>
                <c:pt idx="7">
                  <c:v>2035565.74</c:v>
                </c:pt>
                <c:pt idx="8">
                  <c:v>2270012.17</c:v>
                </c:pt>
                <c:pt idx="9">
                  <c:v>2455656.73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FBB-453B-9A02-E73B9FA665A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Платные услуги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9641897865689995E-3"/>
                  <c:y val="-2.952948718213289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4820948932844997E-3"/>
                  <c:y val="-2.104483903726089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4820948932844997E-3"/>
                  <c:y val="-2.938259204443699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FBB-453B-9A02-E73B9FA665A6}"/>
                </c:ext>
              </c:extLst>
            </c:dLbl>
            <c:dLbl>
              <c:idx val="5"/>
              <c:layout>
                <c:manualLayout>
                  <c:x val="4.446284679853499E-3"/>
                  <c:y val="-2.37103385473290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-2.13204315752880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9641897865689995E-3"/>
                  <c:y val="-2.863029382967255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0868570329434433E-16"/>
                  <c:y val="-2.022781691125111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FBB-453B-9A02-E73B9FA665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Лист1!$C$2:$C$11</c:f>
              <c:numCache>
                <c:formatCode>#,##0.00</c:formatCode>
                <c:ptCount val="10"/>
                <c:pt idx="0">
                  <c:v>80155.399999999994</c:v>
                </c:pt>
                <c:pt idx="1">
                  <c:v>18690</c:v>
                </c:pt>
                <c:pt idx="2">
                  <c:v>938965.01</c:v>
                </c:pt>
                <c:pt idx="3">
                  <c:v>10050</c:v>
                </c:pt>
                <c:pt idx="4">
                  <c:v>0</c:v>
                </c:pt>
                <c:pt idx="5">
                  <c:v>89780</c:v>
                </c:pt>
                <c:pt idx="6">
                  <c:v>20685</c:v>
                </c:pt>
                <c:pt idx="7">
                  <c:v>21860</c:v>
                </c:pt>
                <c:pt idx="8">
                  <c:v>12770</c:v>
                </c:pt>
                <c:pt idx="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FBB-453B-9A02-E73B9FA665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overlap val="100"/>
        <c:axId val="184752768"/>
        <c:axId val="184762752"/>
      </c:barChart>
      <c:catAx>
        <c:axId val="18475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4762752"/>
        <c:crosses val="autoZero"/>
        <c:auto val="1"/>
        <c:lblAlgn val="ctr"/>
        <c:lblOffset val="100"/>
        <c:noMultiLvlLbl val="0"/>
      </c:catAx>
      <c:valAx>
        <c:axId val="184762752"/>
        <c:scaling>
          <c:orientation val="minMax"/>
          <c:max val="3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4752768"/>
        <c:crosses val="autoZero"/>
        <c:crossBetween val="between"/>
        <c:majorUnit val="500000"/>
        <c:minorUnit val="500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Родительская плата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7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22D-44E2-9D3F-4A813812841B}"/>
                </c:ext>
              </c:extLst>
            </c:dLbl>
            <c:dLbl>
              <c:idx val="8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22D-44E2-9D3F-4A81381284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</c:strCache>
            </c:strRef>
          </c:cat>
          <c:val>
            <c:numRef>
              <c:f>Лист1!$B$2:$B$8</c:f>
              <c:numCache>
                <c:formatCode>#,##0.00</c:formatCode>
                <c:ptCount val="7"/>
                <c:pt idx="0">
                  <c:v>1330875.01</c:v>
                </c:pt>
                <c:pt idx="1">
                  <c:v>740152.92</c:v>
                </c:pt>
                <c:pt idx="2">
                  <c:v>687911</c:v>
                </c:pt>
                <c:pt idx="3">
                  <c:v>1288524.4099999999</c:v>
                </c:pt>
                <c:pt idx="4">
                  <c:v>931628.82</c:v>
                </c:pt>
                <c:pt idx="5">
                  <c:v>352303.78</c:v>
                </c:pt>
                <c:pt idx="6">
                  <c:v>536061.9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22D-44E2-9D3F-4A813812841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Платные услуги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</c:strCache>
            </c:strRef>
          </c:cat>
          <c:val>
            <c:numRef>
              <c:f>Лист1!$C$2:$C$8</c:f>
              <c:numCache>
                <c:formatCode>#,##0.00</c:formatCode>
                <c:ptCount val="7"/>
                <c:pt idx="0">
                  <c:v>293278.3</c:v>
                </c:pt>
                <c:pt idx="1">
                  <c:v>350261.37</c:v>
                </c:pt>
                <c:pt idx="2">
                  <c:v>183306.7</c:v>
                </c:pt>
                <c:pt idx="3">
                  <c:v>302699.87</c:v>
                </c:pt>
                <c:pt idx="4">
                  <c:v>535923.44999999995</c:v>
                </c:pt>
                <c:pt idx="5">
                  <c:v>396442.09</c:v>
                </c:pt>
                <c:pt idx="6">
                  <c:v>263669.98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22D-44E2-9D3F-4A813812841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</c:strCache>
            </c:strRef>
          </c:cat>
          <c:val>
            <c:numRef>
              <c:f>Лист1!$D$2:$D$8</c:f>
              <c:numCache>
                <c:formatCode>#,##0.00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40000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22D-44E2-9D3F-4A81381284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185174272"/>
        <c:axId val="185192448"/>
      </c:barChart>
      <c:catAx>
        <c:axId val="185174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5192448"/>
        <c:crosses val="autoZero"/>
        <c:auto val="1"/>
        <c:lblAlgn val="ctr"/>
        <c:lblOffset val="100"/>
        <c:noMultiLvlLbl val="0"/>
      </c:catAx>
      <c:valAx>
        <c:axId val="185192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5174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638708246976391"/>
          <c:y val="0.88696439166333763"/>
          <c:w val="0.66277801029770633"/>
          <c:h val="7.17576888619940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Родительская плата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5115403844017584E-3"/>
                  <c:y val="-8.690452595546269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0" sourceLinked="0"/>
            <c:txPr>
              <a:bodyPr/>
              <a:lstStyle/>
              <a:p>
                <a:pPr>
                  <a:defRPr sz="8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Спортивная школа</c:v>
                </c:pt>
                <c:pt idx="1">
                  <c:v>МБУК ДК "Юность"</c:v>
                </c:pt>
                <c:pt idx="2">
                  <c:v>МБУ ДО ДШИ</c:v>
                </c:pt>
                <c:pt idx="3">
                  <c:v>МУ ДО ДДТ "Созвездие"</c:v>
                </c:pt>
                <c:pt idx="4">
                  <c:v>СДС</c:v>
                </c:pt>
                <c:pt idx="5">
                  <c:v>УОСС</c:v>
                </c:pt>
                <c:pt idx="6">
                  <c:v>СПиОГД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182400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1A0-4D59-91B5-8C9675FF029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Платные услуги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5260934945365189E-17"/>
                  <c:y val="-0.102390798265268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5115403844017835E-3"/>
                  <c:y val="-3.4130266088422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7557701922008666E-3"/>
                  <c:y val="-9.8124515004215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 baseline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Спортивная школа</c:v>
                </c:pt>
                <c:pt idx="1">
                  <c:v>МБУК ДК "Юность"</c:v>
                </c:pt>
                <c:pt idx="2">
                  <c:v>МБУ ДО ДШИ</c:v>
                </c:pt>
                <c:pt idx="3">
                  <c:v>МУ ДО ДДТ "Созвездие"</c:v>
                </c:pt>
                <c:pt idx="4">
                  <c:v>СДС</c:v>
                </c:pt>
                <c:pt idx="5">
                  <c:v>УОСС</c:v>
                </c:pt>
                <c:pt idx="6">
                  <c:v>СПиОГД</c:v>
                </c:pt>
              </c:strCache>
            </c:strRef>
          </c:cat>
          <c:val>
            <c:numRef>
              <c:f>Лист1!$C$2:$C$8</c:f>
              <c:numCache>
                <c:formatCode>#,##0.00</c:formatCode>
                <c:ptCount val="7"/>
                <c:pt idx="0">
                  <c:v>6151557.2599999998</c:v>
                </c:pt>
                <c:pt idx="1">
                  <c:v>5952174.3099999996</c:v>
                </c:pt>
                <c:pt idx="2">
                  <c:v>3659641.01</c:v>
                </c:pt>
                <c:pt idx="3">
                  <c:v>2186745.2200000002</c:v>
                </c:pt>
                <c:pt idx="4">
                  <c:v>2169425.7999999998</c:v>
                </c:pt>
                <c:pt idx="5">
                  <c:v>1528532.7</c:v>
                </c:pt>
                <c:pt idx="6">
                  <c:v>1276816.4099999999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1A0-4D59-91B5-8C9675FF029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Спортивная школа</c:v>
                </c:pt>
                <c:pt idx="1">
                  <c:v>МБУК ДК "Юность"</c:v>
                </c:pt>
                <c:pt idx="2">
                  <c:v>МБУ ДО ДШИ</c:v>
                </c:pt>
                <c:pt idx="3">
                  <c:v>МУ ДО ДДТ "Созвездие"</c:v>
                </c:pt>
                <c:pt idx="4">
                  <c:v>СДС</c:v>
                </c:pt>
                <c:pt idx="5">
                  <c:v>УОСС</c:v>
                </c:pt>
                <c:pt idx="6">
                  <c:v>СПиОГД</c:v>
                </c:pt>
              </c:strCache>
            </c:strRef>
          </c:cat>
          <c:val>
            <c:numRef>
              <c:f>Лист1!$D$2:$D$8</c:f>
              <c:numCache>
                <c:formatCode>#,##0.00</c:formatCode>
                <c:ptCount val="7"/>
                <c:pt idx="0">
                  <c:v>101474.03</c:v>
                </c:pt>
                <c:pt idx="1">
                  <c:v>80000</c:v>
                </c:pt>
                <c:pt idx="2">
                  <c:v>15000</c:v>
                </c:pt>
                <c:pt idx="5">
                  <c:v>12500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184839552"/>
        <c:axId val="184849536"/>
      </c:barChart>
      <c:catAx>
        <c:axId val="184839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4849536"/>
        <c:crosses val="autoZero"/>
        <c:auto val="1"/>
        <c:lblAlgn val="ctr"/>
        <c:lblOffset val="100"/>
        <c:noMultiLvlLbl val="0"/>
      </c:catAx>
      <c:valAx>
        <c:axId val="184849536"/>
        <c:scaling>
          <c:orientation val="minMax"/>
          <c:max val="65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4839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Платные услуги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МОУ ДПО ЦРО</c:v>
                </c:pt>
                <c:pt idx="1">
                  <c:v>МАУ "РГ "Саянские зори"</c:v>
                </c:pt>
                <c:pt idx="2">
                  <c:v>ЦБС</c:v>
                </c:pt>
              </c:strCache>
            </c:strRef>
          </c:cat>
          <c:val>
            <c:numRef>
              <c:f>Лист1!$B$2:$B$4</c:f>
              <c:numCache>
                <c:formatCode>#,##0.00</c:formatCode>
                <c:ptCount val="3"/>
                <c:pt idx="0">
                  <c:v>580854</c:v>
                </c:pt>
                <c:pt idx="1">
                  <c:v>519011.15</c:v>
                </c:pt>
                <c:pt idx="2">
                  <c:v>108833.55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B8E-4C1F-9132-713FFD3AE23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9641897865689995E-3"/>
                  <c:y val="-2.70418360625951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B8E-4C1F-9132-713FFD3AE23D}"/>
                </c:ext>
              </c:extLst>
            </c:dLbl>
            <c:dLbl>
              <c:idx val="2"/>
              <c:layout>
                <c:manualLayout>
                  <c:x val="0"/>
                  <c:y val="-3.41359920582300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B8E-4C1F-9132-713FFD3AE23D}"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B8E-4C1F-9132-713FFD3AE2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7030A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МОУ ДПО ЦРО</c:v>
                </c:pt>
                <c:pt idx="1">
                  <c:v>МАУ "РГ "Саянские зори"</c:v>
                </c:pt>
                <c:pt idx="2">
                  <c:v>ЦБС</c:v>
                </c:pt>
              </c:strCache>
            </c:strRef>
          </c:cat>
          <c:val>
            <c:numRef>
              <c:f>Лист1!$C$2:$C$4</c:f>
              <c:numCache>
                <c:formatCode>#,##0.00</c:formatCode>
                <c:ptCount val="3"/>
                <c:pt idx="0">
                  <c:v>27000</c:v>
                </c:pt>
                <c:pt idx="1">
                  <c:v>0</c:v>
                </c:pt>
                <c:pt idx="2">
                  <c:v>9000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B8E-4C1F-9132-713FFD3AE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185340288"/>
        <c:axId val="185341824"/>
      </c:barChart>
      <c:catAx>
        <c:axId val="185340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5341824"/>
        <c:crosses val="autoZero"/>
        <c:auto val="1"/>
        <c:lblAlgn val="ctr"/>
        <c:lblOffset val="100"/>
        <c:noMultiLvlLbl val="0"/>
      </c:catAx>
      <c:valAx>
        <c:axId val="185341824"/>
        <c:scaling>
          <c:orientation val="minMax"/>
          <c:max val="6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5340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прямых контрактов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43</c:v>
                </c:pt>
                <c:pt idx="1">
                  <c:v>30</c:v>
                </c:pt>
                <c:pt idx="2">
                  <c:v>11</c:v>
                </c:pt>
                <c:pt idx="3">
                  <c:v>38</c:v>
                </c:pt>
                <c:pt idx="4">
                  <c:v>50</c:v>
                </c:pt>
                <c:pt idx="5">
                  <c:v>52</c:v>
                </c:pt>
                <c:pt idx="6">
                  <c:v>43</c:v>
                </c:pt>
                <c:pt idx="7">
                  <c:v>36</c:v>
                </c:pt>
                <c:pt idx="8">
                  <c:v>38</c:v>
                </c:pt>
                <c:pt idx="9">
                  <c:v>40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контрактов, заключенных конкурентным способом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15</c:v>
                </c:pt>
                <c:pt idx="1">
                  <c:v>15</c:v>
                </c:pt>
                <c:pt idx="2">
                  <c:v>1</c:v>
                </c:pt>
                <c:pt idx="3">
                  <c:v>15</c:v>
                </c:pt>
                <c:pt idx="4">
                  <c:v>15</c:v>
                </c:pt>
                <c:pt idx="5">
                  <c:v>16</c:v>
                </c:pt>
                <c:pt idx="6">
                  <c:v>15</c:v>
                </c:pt>
                <c:pt idx="7">
                  <c:v>15</c:v>
                </c:pt>
                <c:pt idx="8">
                  <c:v>15</c:v>
                </c:pt>
                <c:pt idx="9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overlap val="100"/>
        <c:axId val="185377920"/>
        <c:axId val="185379456"/>
      </c:barChart>
      <c:catAx>
        <c:axId val="185377920"/>
        <c:scaling>
          <c:orientation val="minMax"/>
        </c:scaling>
        <c:delete val="0"/>
        <c:axPos val="b"/>
        <c:majorTickMark val="out"/>
        <c:minorTickMark val="none"/>
        <c:tickLblPos val="nextTo"/>
        <c:crossAx val="185379456"/>
        <c:crosses val="autoZero"/>
        <c:auto val="1"/>
        <c:lblAlgn val="ctr"/>
        <c:lblOffset val="100"/>
        <c:noMultiLvlLbl val="0"/>
      </c:catAx>
      <c:valAx>
        <c:axId val="185379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537792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Экономия в результате торгов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301748.45</c:v>
                </c:pt>
                <c:pt idx="1">
                  <c:v>729933.13</c:v>
                </c:pt>
                <c:pt idx="3">
                  <c:v>632381.09</c:v>
                </c:pt>
                <c:pt idx="4">
                  <c:v>433628.63</c:v>
                </c:pt>
                <c:pt idx="5">
                  <c:v>407628.22</c:v>
                </c:pt>
                <c:pt idx="6">
                  <c:v>146574.93</c:v>
                </c:pt>
                <c:pt idx="7">
                  <c:v>432730.06</c:v>
                </c:pt>
                <c:pt idx="8">
                  <c:v>337547.63</c:v>
                </c:pt>
                <c:pt idx="9">
                  <c:v>364571.63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184978432"/>
        <c:axId val="184988416"/>
      </c:barChart>
      <c:catAx>
        <c:axId val="184978432"/>
        <c:scaling>
          <c:orientation val="minMax"/>
        </c:scaling>
        <c:delete val="0"/>
        <c:axPos val="b"/>
        <c:majorTickMark val="out"/>
        <c:minorTickMark val="none"/>
        <c:tickLblPos val="nextTo"/>
        <c:crossAx val="184988416"/>
        <c:crosses val="autoZero"/>
        <c:auto val="1"/>
        <c:lblAlgn val="ctr"/>
        <c:lblOffset val="100"/>
        <c:noMultiLvlLbl val="0"/>
      </c:catAx>
      <c:valAx>
        <c:axId val="184988416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18497843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прямых контрактов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46</c:v>
                </c:pt>
                <c:pt idx="1">
                  <c:v>45</c:v>
                </c:pt>
                <c:pt idx="2">
                  <c:v>40</c:v>
                </c:pt>
                <c:pt idx="3">
                  <c:v>54</c:v>
                </c:pt>
                <c:pt idx="4">
                  <c:v>38</c:v>
                </c:pt>
                <c:pt idx="5">
                  <c:v>41</c:v>
                </c:pt>
                <c:pt idx="6">
                  <c:v>44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контрактов, заключенных конкурентным способом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overlap val="100"/>
        <c:axId val="184901632"/>
        <c:axId val="184903168"/>
      </c:barChart>
      <c:catAx>
        <c:axId val="184901632"/>
        <c:scaling>
          <c:orientation val="minMax"/>
        </c:scaling>
        <c:delete val="0"/>
        <c:axPos val="b"/>
        <c:majorTickMark val="out"/>
        <c:minorTickMark val="none"/>
        <c:tickLblPos val="nextTo"/>
        <c:crossAx val="184903168"/>
        <c:crosses val="autoZero"/>
        <c:auto val="1"/>
        <c:lblAlgn val="ctr"/>
        <c:lblOffset val="100"/>
        <c:noMultiLvlLbl val="0"/>
      </c:catAx>
      <c:valAx>
        <c:axId val="184903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490163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defTabSz="914400" rtl="0" eaLnBrk="1" latinLnBrk="0" hangingPunct="1">
              <a:spcBef>
                <a:spcPct val="0"/>
              </a:spcBef>
              <a:buNone/>
              <a:defRPr lang="ru-RU" sz="2000" b="1" kern="120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pPr>
            <a:r>
              <a:rPr lang="ru-RU" sz="1600" b="1" kern="120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Дефицит/профицит</a:t>
            </a:r>
            <a:endParaRPr lang="ru-RU" sz="1600" b="1" kern="120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6894139644861264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Дефицит/профицит, тыс.руб.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5CE-497D-8906-60FEBF25696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5CE-497D-8906-60FEBF256968}"/>
              </c:ext>
            </c:extLst>
          </c:dPt>
          <c:dLbls>
            <c:numFmt formatCode="#,##0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План на 2021 год</c:v>
                </c:pt>
                <c:pt idx="1">
                  <c:v>Исполнено на 01.07.2021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-24622</c:v>
                </c:pt>
                <c:pt idx="1">
                  <c:v>-6666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5CE-497D-8906-60FEBF2569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787200"/>
        <c:axId val="66788736"/>
      </c:barChart>
      <c:catAx>
        <c:axId val="66787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2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6788736"/>
        <c:crosses val="autoZero"/>
        <c:auto val="1"/>
        <c:lblAlgn val="ctr"/>
        <c:lblOffset val="100"/>
        <c:noMultiLvlLbl val="0"/>
      </c:catAx>
      <c:valAx>
        <c:axId val="66788736"/>
        <c:scaling>
          <c:orientation val="minMax"/>
          <c:max val="0"/>
          <c:min val="-25000"/>
        </c:scaling>
        <c:delete val="0"/>
        <c:axPos val="l"/>
        <c:majorGridlines/>
        <c:numFmt formatCode="General" sourceLinked="1"/>
        <c:majorTickMark val="out"/>
        <c:minorTickMark val="out"/>
        <c:tickLblPos val="low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6787200"/>
        <c:crosses val="autoZero"/>
        <c:crossBetween val="between"/>
        <c:majorUnit val="5000"/>
        <c:minorUnit val="1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Экономия в результате торгов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4.1016114488571223E-3"/>
                  <c:y val="-5.480550470237606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5.069334083652540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2032228977142081E-3"/>
                  <c:y val="-5.34979809006728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0.3288943136752921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0508057244286271E-3"/>
                  <c:y val="-4.32883665100013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</c:strCache>
            </c:strRef>
          </c:cat>
          <c:val>
            <c:numRef>
              <c:f>Лист1!$B$2:$B$8</c:f>
              <c:numCache>
                <c:formatCode>#,##0.00</c:formatCode>
                <c:ptCount val="7"/>
                <c:pt idx="0">
                  <c:v>34747.75</c:v>
                </c:pt>
                <c:pt idx="1">
                  <c:v>335385.82</c:v>
                </c:pt>
                <c:pt idx="2">
                  <c:v>286594.57</c:v>
                </c:pt>
                <c:pt idx="3">
                  <c:v>5367214.8899999997</c:v>
                </c:pt>
                <c:pt idx="4">
                  <c:v>468209.63</c:v>
                </c:pt>
                <c:pt idx="5">
                  <c:v>145882.87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184924032"/>
        <c:axId val="184925568"/>
      </c:barChart>
      <c:catAx>
        <c:axId val="184924032"/>
        <c:scaling>
          <c:orientation val="minMax"/>
        </c:scaling>
        <c:delete val="0"/>
        <c:axPos val="b"/>
        <c:majorTickMark val="out"/>
        <c:minorTickMark val="none"/>
        <c:tickLblPos val="nextTo"/>
        <c:crossAx val="184925568"/>
        <c:crosses val="autoZero"/>
        <c:auto val="1"/>
        <c:lblAlgn val="ctr"/>
        <c:lblOffset val="100"/>
        <c:noMultiLvlLbl val="0"/>
      </c:catAx>
      <c:valAx>
        <c:axId val="184925568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18492403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прямых контрактов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МОУ ДПО ЦРО</c:v>
                </c:pt>
                <c:pt idx="1">
                  <c:v>МУ ДО ДДТ "Созвездие"</c:v>
                </c:pt>
                <c:pt idx="2">
                  <c:v>ЦБС</c:v>
                </c:pt>
                <c:pt idx="3">
                  <c:v>МБУК ДК "Юность"</c:v>
                </c:pt>
                <c:pt idx="4">
                  <c:v>МБУ ДО ДШИ</c:v>
                </c:pt>
                <c:pt idx="5">
                  <c:v>УОСС</c:v>
                </c:pt>
                <c:pt idx="6">
                  <c:v>Управление образования </c:v>
                </c:pt>
                <c:pt idx="7">
                  <c:v>Управление культуры 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15</c:v>
                </c:pt>
                <c:pt idx="1">
                  <c:v>63</c:v>
                </c:pt>
                <c:pt idx="2">
                  <c:v>42</c:v>
                </c:pt>
                <c:pt idx="3">
                  <c:v>81</c:v>
                </c:pt>
                <c:pt idx="4">
                  <c:v>25</c:v>
                </c:pt>
                <c:pt idx="5">
                  <c:v>32</c:v>
                </c:pt>
                <c:pt idx="6">
                  <c:v>12</c:v>
                </c:pt>
                <c:pt idx="7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85017856"/>
        <c:axId val="185019392"/>
      </c:barChart>
      <c:catAx>
        <c:axId val="185017856"/>
        <c:scaling>
          <c:orientation val="minMax"/>
        </c:scaling>
        <c:delete val="0"/>
        <c:axPos val="b"/>
        <c:majorTickMark val="out"/>
        <c:minorTickMark val="none"/>
        <c:tickLblPos val="nextTo"/>
        <c:crossAx val="185019392"/>
        <c:crosses val="autoZero"/>
        <c:auto val="1"/>
        <c:lblAlgn val="ctr"/>
        <c:lblOffset val="100"/>
        <c:noMultiLvlLbl val="0"/>
      </c:catAx>
      <c:valAx>
        <c:axId val="1850193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501785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прямых контрактов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Лист1!$A$2:$A$12</c:f>
              <c:strCache>
                <c:ptCount val="11"/>
                <c:pt idx="0">
                  <c:v>Администрация </c:v>
                </c:pt>
                <c:pt idx="1">
                  <c:v>Спортивная школа</c:v>
                </c:pt>
                <c:pt idx="2">
                  <c:v>ЕДДС</c:v>
                </c:pt>
                <c:pt idx="3">
                  <c:v>КУМИ</c:v>
                </c:pt>
                <c:pt idx="4">
                  <c:v>Служба закупок </c:v>
                </c:pt>
                <c:pt idx="5">
                  <c:v>КАИГ</c:v>
                </c:pt>
                <c:pt idx="6">
                  <c:v>СДС</c:v>
                </c:pt>
                <c:pt idx="7">
                  <c:v>МАУ "РГ "Саянские зори"</c:v>
                </c:pt>
                <c:pt idx="8">
                  <c:v>ЦБ</c:v>
                </c:pt>
                <c:pt idx="9">
                  <c:v>СПиОГД</c:v>
                </c:pt>
                <c:pt idx="10">
                  <c:v>УОСС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44</c:v>
                </c:pt>
                <c:pt idx="1">
                  <c:v>76</c:v>
                </c:pt>
                <c:pt idx="2">
                  <c:v>6</c:v>
                </c:pt>
                <c:pt idx="3">
                  <c:v>38</c:v>
                </c:pt>
                <c:pt idx="4">
                  <c:v>10</c:v>
                </c:pt>
                <c:pt idx="5">
                  <c:v>28</c:v>
                </c:pt>
                <c:pt idx="6">
                  <c:v>24</c:v>
                </c:pt>
                <c:pt idx="7">
                  <c:v>8</c:v>
                </c:pt>
                <c:pt idx="8">
                  <c:v>6</c:v>
                </c:pt>
                <c:pt idx="9">
                  <c:v>20</c:v>
                </c:pt>
                <c:pt idx="10">
                  <c:v>32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контрактов, заключенных конкурентным способом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Лист1!$A$2:$A$12</c:f>
              <c:strCache>
                <c:ptCount val="11"/>
                <c:pt idx="0">
                  <c:v>Администрация </c:v>
                </c:pt>
                <c:pt idx="1">
                  <c:v>Спортивная школа</c:v>
                </c:pt>
                <c:pt idx="2">
                  <c:v>ЕДДС</c:v>
                </c:pt>
                <c:pt idx="3">
                  <c:v>КУМИ</c:v>
                </c:pt>
                <c:pt idx="4">
                  <c:v>Служба закупок </c:v>
                </c:pt>
                <c:pt idx="5">
                  <c:v>КАИГ</c:v>
                </c:pt>
                <c:pt idx="6">
                  <c:v>СДС</c:v>
                </c:pt>
                <c:pt idx="7">
                  <c:v>МАУ "РГ "Саянские зори"</c:v>
                </c:pt>
                <c:pt idx="8">
                  <c:v>ЦБ</c:v>
                </c:pt>
                <c:pt idx="9">
                  <c:v>СПиОГД</c:v>
                </c:pt>
                <c:pt idx="10">
                  <c:v>УОСС</c:v>
                </c:pt>
              </c:strCache>
            </c:str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15</c:v>
                </c:pt>
                <c:pt idx="1">
                  <c:v>2</c:v>
                </c:pt>
                <c:pt idx="5">
                  <c:v>4</c:v>
                </c:pt>
                <c:pt idx="6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85063680"/>
        <c:axId val="185405440"/>
      </c:barChart>
      <c:catAx>
        <c:axId val="1850636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85405440"/>
        <c:crosses val="autoZero"/>
        <c:auto val="1"/>
        <c:lblAlgn val="ctr"/>
        <c:lblOffset val="100"/>
        <c:noMultiLvlLbl val="0"/>
      </c:catAx>
      <c:valAx>
        <c:axId val="185405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506368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Экономия в результате торгов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Администрация </c:v>
                </c:pt>
                <c:pt idx="1">
                  <c:v>КАИГ</c:v>
                </c:pt>
                <c:pt idx="2">
                  <c:v>Спортивная школа</c:v>
                </c:pt>
                <c:pt idx="3">
                  <c:v>СДС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4506801.62</c:v>
                </c:pt>
                <c:pt idx="1">
                  <c:v>10856050.970000001</c:v>
                </c:pt>
                <c:pt idx="2">
                  <c:v>424760.74</c:v>
                </c:pt>
                <c:pt idx="3">
                  <c:v>75730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85438592"/>
        <c:axId val="185440128"/>
      </c:barChart>
      <c:catAx>
        <c:axId val="185438592"/>
        <c:scaling>
          <c:orientation val="minMax"/>
        </c:scaling>
        <c:delete val="0"/>
        <c:axPos val="b"/>
        <c:majorTickMark val="out"/>
        <c:minorTickMark val="none"/>
        <c:tickLblPos val="nextTo"/>
        <c:crossAx val="185440128"/>
        <c:crosses val="autoZero"/>
        <c:auto val="1"/>
        <c:lblAlgn val="ctr"/>
        <c:lblOffset val="100"/>
        <c:noMultiLvlLbl val="0"/>
      </c:catAx>
      <c:valAx>
        <c:axId val="185440128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18543859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исполнение на 01.07.2021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3.0002979466927916E-2"/>
                  <c:y val="-2.1527052549716697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общегосударственные вопросы</a:t>
                    </a:r>
                    <a:r>
                      <a:rPr lang="ru-RU" sz="1200" dirty="0"/>
                      <a:t>
7%</a:t>
                    </a:r>
                    <a:endParaRPr lang="ru-RU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8.8623486279302416E-2"/>
                  <c:y val="-1.0189608562011629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699-4919-A2FD-A3F9EF02605E}"/>
                </c:ext>
              </c:extLst>
            </c:dLbl>
            <c:dLbl>
              <c:idx val="2"/>
              <c:layout>
                <c:manualLayout>
                  <c:x val="7.7300754461625473E-3"/>
                  <c:y val="0.1588140206643705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699-4919-A2FD-A3F9EF02605E}"/>
                </c:ext>
              </c:extLst>
            </c:dLbl>
            <c:dLbl>
              <c:idx val="3"/>
              <c:layout>
                <c:manualLayout>
                  <c:x val="-2.3950123337945974E-2"/>
                  <c:y val="1.30784582711421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699-4919-A2FD-A3F9EF02605E}"/>
                </c:ext>
              </c:extLst>
            </c:dLbl>
            <c:dLbl>
              <c:idx val="6"/>
              <c:layout>
                <c:manualLayout>
                  <c:x val="7.0892059973134303E-2"/>
                  <c:y val="-2.556919601525756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699-4919-A2FD-A3F9EF02605E}"/>
                </c:ext>
              </c:extLst>
            </c:dLbl>
            <c:dLbl>
              <c:idx val="7"/>
              <c:layout>
                <c:manualLayout>
                  <c:x val="6.0550847885588531E-2"/>
                  <c:y val="-2.965263118912713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699-4919-A2FD-A3F9EF0260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общегосударственные вопросы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образование</c:v>
                </c:pt>
                <c:pt idx="4">
                  <c:v>культура, кинематография</c:v>
                </c:pt>
                <c:pt idx="5">
                  <c:v>социальная политика</c:v>
                </c:pt>
                <c:pt idx="6">
                  <c:v>физическая культура и спорт</c:v>
                </c:pt>
                <c:pt idx="7">
                  <c:v>прочие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82606</c:v>
                </c:pt>
                <c:pt idx="1">
                  <c:v>79222</c:v>
                </c:pt>
                <c:pt idx="2">
                  <c:v>44949</c:v>
                </c:pt>
                <c:pt idx="3">
                  <c:v>789671</c:v>
                </c:pt>
                <c:pt idx="4">
                  <c:v>26421</c:v>
                </c:pt>
                <c:pt idx="5">
                  <c:v>37492</c:v>
                </c:pt>
                <c:pt idx="6">
                  <c:v>49214</c:v>
                </c:pt>
                <c:pt idx="7">
                  <c:v>5993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1699-4919-A2FD-A3F9EF0260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МДОУ №1</c:v>
                </c:pt>
                <c:pt idx="1">
                  <c:v>МДОУ №10</c:v>
                </c:pt>
                <c:pt idx="2">
                  <c:v>МДОУ №19</c:v>
                </c:pt>
                <c:pt idx="3">
                  <c:v>МДОУ №21</c:v>
                </c:pt>
                <c:pt idx="4">
                  <c:v>МДОУ №22</c:v>
                </c:pt>
                <c:pt idx="5">
                  <c:v>МДОУ №23</c:v>
                </c:pt>
                <c:pt idx="6">
                  <c:v>МДОУ №25</c:v>
                </c:pt>
                <c:pt idx="7">
                  <c:v>МДОУ №27</c:v>
                </c:pt>
                <c:pt idx="8">
                  <c:v>МДОУ №35</c:v>
                </c:pt>
                <c:pt idx="9">
                  <c:v>МДОУ № 36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17696</c:v>
                </c:pt>
                <c:pt idx="1">
                  <c:v>21604</c:v>
                </c:pt>
                <c:pt idx="2">
                  <c:v>54174</c:v>
                </c:pt>
                <c:pt idx="3">
                  <c:v>23450</c:v>
                </c:pt>
                <c:pt idx="4">
                  <c:v>20266</c:v>
                </c:pt>
                <c:pt idx="5">
                  <c:v>19565</c:v>
                </c:pt>
                <c:pt idx="6">
                  <c:v>22512</c:v>
                </c:pt>
                <c:pt idx="7">
                  <c:v>19827</c:v>
                </c:pt>
                <c:pt idx="8">
                  <c:v>21172</c:v>
                </c:pt>
                <c:pt idx="9">
                  <c:v>21753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AAE-499A-8619-B0F3993FEF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"/>
        <c:axId val="66726912"/>
        <c:axId val="66745088"/>
      </c:barChart>
      <c:catAx>
        <c:axId val="66726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000" baseline="0">
                <a:latin typeface="Times New Roman" pitchFamily="18" charset="0"/>
              </a:defRPr>
            </a:pPr>
            <a:endParaRPr lang="ru-RU"/>
          </a:p>
        </c:txPr>
        <c:crossAx val="66745088"/>
        <c:crosses val="autoZero"/>
        <c:auto val="1"/>
        <c:lblAlgn val="ctr"/>
        <c:lblOffset val="100"/>
        <c:noMultiLvlLbl val="0"/>
      </c:catAx>
      <c:valAx>
        <c:axId val="66745088"/>
        <c:scaling>
          <c:orientation val="minMax"/>
          <c:max val="55000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67269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Гимназия им. В.А.Надькина</c:v>
                </c:pt>
                <c:pt idx="1">
                  <c:v>МОУ СОШ №2</c:v>
                </c:pt>
                <c:pt idx="2">
                  <c:v>МОУ СОШ №3</c:v>
                </c:pt>
                <c:pt idx="3">
                  <c:v>МОУ СОШ №4</c:v>
                </c:pt>
                <c:pt idx="4">
                  <c:v>МОУ СОШ №5</c:v>
                </c:pt>
                <c:pt idx="5">
                  <c:v>МОУ СОШ №6</c:v>
                </c:pt>
                <c:pt idx="6">
                  <c:v>МОУ СОШ №7</c:v>
                </c:pt>
                <c:pt idx="7">
                  <c:v>МУ ДПО ЦРО</c:v>
                </c:pt>
                <c:pt idx="8">
                  <c:v>МУ ДО ДДТ "Созвездие"</c:v>
                </c:pt>
                <c:pt idx="9">
                  <c:v>Управление образования</c:v>
                </c:pt>
              </c:strCache>
            </c:strRef>
          </c:cat>
          <c:val>
            <c:numRef>
              <c:f>Лист1!$B$2:$B$11</c:f>
              <c:numCache>
                <c:formatCode>#,##0</c:formatCode>
                <c:ptCount val="10"/>
                <c:pt idx="0">
                  <c:v>35742</c:v>
                </c:pt>
                <c:pt idx="1">
                  <c:v>45510</c:v>
                </c:pt>
                <c:pt idx="2">
                  <c:v>33202</c:v>
                </c:pt>
                <c:pt idx="3">
                  <c:v>51333</c:v>
                </c:pt>
                <c:pt idx="4">
                  <c:v>51442</c:v>
                </c:pt>
                <c:pt idx="5">
                  <c:v>23344</c:v>
                </c:pt>
                <c:pt idx="6">
                  <c:v>37589</c:v>
                </c:pt>
                <c:pt idx="7">
                  <c:v>7874</c:v>
                </c:pt>
                <c:pt idx="8">
                  <c:v>14439</c:v>
                </c:pt>
                <c:pt idx="9">
                  <c:v>2614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E66-4DEC-AB90-31C6A2B1BA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"/>
        <c:axId val="60130816"/>
        <c:axId val="60132352"/>
      </c:barChart>
      <c:catAx>
        <c:axId val="60130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0132352"/>
        <c:crosses val="autoZero"/>
        <c:auto val="1"/>
        <c:lblAlgn val="ctr"/>
        <c:lblOffset val="100"/>
        <c:noMultiLvlLbl val="0"/>
      </c:catAx>
      <c:valAx>
        <c:axId val="60132352"/>
        <c:scaling>
          <c:orientation val="minMax"/>
          <c:max val="52000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0130816"/>
        <c:crosses val="autoZero"/>
        <c:crossBetween val="between"/>
        <c:majorUnit val="10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algn="ctr" defTabSz="914400" rtl="0" eaLnBrk="1" latinLnBrk="0" hangingPunct="1">
              <a:defRPr lang="ru-RU" sz="2800" b="1" kern="120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dirty="0"/>
              <a:t>Культура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Культура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МБУК ДК "Юность"</c:v>
                </c:pt>
                <c:pt idx="1">
                  <c:v>МБУ ДО ДШИ</c:v>
                </c:pt>
                <c:pt idx="2">
                  <c:v>ЦБС</c:v>
                </c:pt>
                <c:pt idx="3">
                  <c:v>Управление культуры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15260</c:v>
                </c:pt>
                <c:pt idx="1">
                  <c:v>22501</c:v>
                </c:pt>
                <c:pt idx="2">
                  <c:v>10101</c:v>
                </c:pt>
                <c:pt idx="3">
                  <c:v>1550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D53-4814-B443-26F74A95B8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66806528"/>
        <c:axId val="59941248"/>
      </c:barChart>
      <c:catAx>
        <c:axId val="66806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59941248"/>
        <c:crosses val="autoZero"/>
        <c:auto val="1"/>
        <c:lblAlgn val="ctr"/>
        <c:lblOffset val="100"/>
        <c:noMultiLvlLbl val="0"/>
      </c:catAx>
      <c:valAx>
        <c:axId val="5994124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668065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0.72727</cdr:x>
      <cdr:y>0.63889</cdr:y>
    </cdr:from>
    <cdr:to>
      <cdr:x>0.87273</cdr:x>
      <cdr:y>0.73684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80309" y="1656187"/>
          <a:ext cx="576075" cy="2539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 smtClean="0"/>
            <a:t>53,2%</a:t>
          </a:r>
          <a:endParaRPr lang="ru-RU" sz="1100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0.49013</cdr:x>
      <cdr:y>0.12821</cdr:y>
    </cdr:from>
    <cdr:to>
      <cdr:x>0.57925</cdr:x>
      <cdr:y>0.17949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76264" y="360040"/>
          <a:ext cx="432048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0.64706</cdr:x>
      <cdr:y>0.48</cdr:y>
    </cdr:from>
    <cdr:to>
      <cdr:x>0.74118</cdr:x>
      <cdr:y>0.54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960440" y="1728192"/>
          <a:ext cx="576064" cy="2160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 smtClean="0"/>
            <a:t>51,6</a:t>
          </a:r>
          <a:r>
            <a:rPr lang="ru-RU" sz="1100" dirty="0" smtClean="0"/>
            <a:t>%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0.64706</cdr:x>
      <cdr:y>0.66</cdr:y>
    </cdr:from>
    <cdr:to>
      <cdr:x>0.74156</cdr:x>
      <cdr:y>0.71316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960440" y="2376264"/>
          <a:ext cx="578404" cy="1913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57,9%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0.25882</cdr:x>
      <cdr:y>0</cdr:y>
    </cdr:from>
    <cdr:to>
      <cdr:x>0.38824</cdr:x>
      <cdr:y>0.08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584176" y="0"/>
          <a:ext cx="79208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 dirty="0" smtClean="0"/>
            <a:t>2 085 564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0.51765</cdr:x>
      <cdr:y>0.32</cdr:y>
    </cdr:from>
    <cdr:to>
      <cdr:x>0.64706</cdr:x>
      <cdr:y>0.38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168352" y="1152128"/>
          <a:ext cx="792088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100" b="1" dirty="0" smtClean="0"/>
            <a:t>1 108 902</a:t>
          </a:r>
          <a:endParaRPr lang="ru-RU" sz="11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0.08824</cdr:y>
    </cdr:from>
    <cdr:to>
      <cdr:x>0.2</cdr:x>
      <cdr:y>0.21395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0" y="216024"/>
          <a:ext cx="100811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14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0.01786</cdr:y>
    </cdr:from>
    <cdr:to>
      <cdr:x>0.11765</cdr:x>
      <cdr:y>0.09418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0" y="72008"/>
          <a:ext cx="100811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14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B76208-B92F-499C-830D-1F8F6DE0AB2B}" type="datetimeFigureOut">
              <a:rPr lang="ru-RU" smtClean="0"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4FC67A-35F2-420E-93F9-37D9DEABCD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861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FC67A-35F2-420E-93F9-37D9DEABCD0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416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FC67A-35F2-420E-93F9-37D9DEABCD02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81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239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500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188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653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15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3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603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608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22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679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10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E2CCC-0CA7-4D13-AC6C-7A96A02DA28B}" type="datetimeFigureOut">
              <a:rPr lang="ru-RU" smtClean="0"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08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2.xml"/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6.xml"/><Relationship Id="rId4" Type="http://schemas.openxmlformats.org/officeDocument/2006/relationships/chart" Target="../charts/chart4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8.xml"/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0.xml"/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3.xml"/><Relationship Id="rId2" Type="http://schemas.openxmlformats.org/officeDocument/2006/relationships/chart" Target="../charts/chart5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:\Кате\герб саянска v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4158"/>
            <a:ext cx="2286193" cy="286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848270"/>
              </p:ext>
            </p:extLst>
          </p:nvPr>
        </p:nvGraphicFramePr>
        <p:xfrm>
          <a:off x="2627784" y="2420888"/>
          <a:ext cx="60960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752"/>
                <a:gridCol w="5280248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Бюджетная статистика</a:t>
                      </a:r>
                      <a:b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муниципального образования «город Саянск» по состоянию на 01.07.2021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16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806176419"/>
              </p:ext>
            </p:extLst>
          </p:nvPr>
        </p:nvGraphicFramePr>
        <p:xfrm>
          <a:off x="481286" y="692696"/>
          <a:ext cx="4176464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98832115"/>
              </p:ext>
            </p:extLst>
          </p:nvPr>
        </p:nvGraphicFramePr>
        <p:xfrm>
          <a:off x="5148064" y="692696"/>
          <a:ext cx="3995936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10193143"/>
              </p:ext>
            </p:extLst>
          </p:nvPr>
        </p:nvGraphicFramePr>
        <p:xfrm>
          <a:off x="395536" y="3212976"/>
          <a:ext cx="3312368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77877228"/>
              </p:ext>
            </p:extLst>
          </p:nvPr>
        </p:nvGraphicFramePr>
        <p:xfrm>
          <a:off x="5148064" y="3284984"/>
          <a:ext cx="3672408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44624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Динамика расходов по экономическому содержанию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03648" y="5759678"/>
            <a:ext cx="5976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</a:t>
            </a:r>
            <a:r>
              <a:rPr lang="ru-RU" sz="1400" dirty="0" smtClean="0"/>
              <a:t> на </a:t>
            </a:r>
            <a:r>
              <a:rPr lang="ru-RU" sz="1200" dirty="0" smtClean="0"/>
              <a:t>01.07.2019</a:t>
            </a:r>
            <a:r>
              <a:rPr lang="ru-RU" sz="1400" dirty="0" smtClean="0"/>
              <a:t>;   </a:t>
            </a:r>
            <a:r>
              <a:rPr lang="ru-RU" sz="5400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ru-RU" sz="1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400" dirty="0" smtClean="0"/>
              <a:t>на 01.07.2020;   </a:t>
            </a:r>
            <a:r>
              <a:rPr lang="ru-RU" sz="5400" dirty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ru-RU" sz="1400" dirty="0" smtClean="0"/>
              <a:t> на 01.07.2021</a:t>
            </a:r>
            <a:endParaRPr lang="ru-RU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8027312" y="90790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446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332656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Реализация национальных проектов </a:t>
            </a:r>
            <a:endParaRPr lang="ru-RU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муниципальном образовании «город Саянск»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703102"/>
              </p:ext>
            </p:extLst>
          </p:nvPr>
        </p:nvGraphicFramePr>
        <p:xfrm>
          <a:off x="467544" y="1556792"/>
          <a:ext cx="8064896" cy="2223988"/>
        </p:xfrm>
        <a:graphic>
          <a:graphicData uri="http://schemas.openxmlformats.org/drawingml/2006/table">
            <a:tbl>
              <a:tblPr/>
              <a:tblGrid>
                <a:gridCol w="3685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016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17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8261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509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7381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02530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47132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57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Национальный проект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Региональный проект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на 2021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год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 на 01.07.2021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Исполнение, 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4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НП «Жилье и городская среда» 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РП «Формирование комфортной городской среды в Иркутской области» 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Оказание содействия муниципальным образованиям Иркутской области на поддержку мероприятий по благоустройству дворовых и общественных территорий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5 568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4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НП «Демография» 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РП «Содействие занятости» 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МДОУ детский сад комбинированного вида на 150 мест в микрорайоне Мирный, г. Саянск, Иркутской области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198 023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37 840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740352" y="1312430"/>
            <a:ext cx="866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718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16632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Бюджетные инвестиции в объекты муниципальной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собственности 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799661"/>
              </p:ext>
            </p:extLst>
          </p:nvPr>
        </p:nvGraphicFramePr>
        <p:xfrm>
          <a:off x="323528" y="764704"/>
          <a:ext cx="8568952" cy="5400599"/>
        </p:xfrm>
        <a:graphic>
          <a:graphicData uri="http://schemas.openxmlformats.org/drawingml/2006/table">
            <a:tbl>
              <a:tblPr/>
              <a:tblGrid>
                <a:gridCol w="4181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865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887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проекта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на 2021 год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 на 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01.07.2021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Исполнение, %</a:t>
                      </a:r>
                    </a:p>
                  </a:txBody>
                  <a:tcPr marL="3836" marR="3836" marT="3836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55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КАИГ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160 185 053,97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64 869 732,75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40,50 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92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Капитальный ремонт автомобильной дороги общего пользования местного значения: улица Советская (от улицы Ленина до улицы  Советской Армии (левая сторона), от улицы Советской армии до ул. Г.Т. Бабаева) в городе Саянске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16 853 933,00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92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Капитальный ремонт магистральной улицы - улица Советская (от улицы Ленина до улицы Школьная, от улицы Школьная до улицы Комсомольская, от улицы Комсомольская до улицы Таежная)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28 884 270,00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3 377 882,00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11,69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51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Капитальный ремонт автомобильной дороги общего пользования местного значения </a:t>
                      </a:r>
                      <a:r>
                        <a:rPr lang="ru-RU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проспект Ленинградский,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период реализации 2019-2020 </a:t>
                      </a:r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гг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31 550 674,00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31 550 674,00 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51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Строительство сетей водопровода и электроснабжения индивидуальной жилой застройки микрорайона Таежный муниципального образования "город Саянск" (в части сетей водопровода)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43 424 174,03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16 849 579,47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38,80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5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Капительный ремонт канализационного коллектора в городе Саянске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23 978 451,30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2 712 757,74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11,31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65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Капитальный ремонт напорного канализационного коллектора в городе Саянске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12 721 551,64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10 378 839,54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72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81,58 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751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Строительство полигона для размещения твердых коммунальных отходов с мусоросортировочной линией и комплексом сжигания, площадкой мембранного компостирования (ПСД)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2 772 000,00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72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654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II</a:t>
                      </a:r>
                    </a:p>
                  </a:txBody>
                  <a:tcPr marL="3598" marR="3598" marT="3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ОБРАЗОВАНИЕ</a:t>
                      </a:r>
                    </a:p>
                  </a:txBody>
                  <a:tcPr marL="3598" marR="3598" marT="3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528 041 144,38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276 924 865,15 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52,44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251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3598" marR="3598" marT="3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Выборочный капитальный ремонт здания  МОУ «Средняя общеобразовательная школа № 4» (замена оконных блоков)</a:t>
                      </a:r>
                    </a:p>
                  </a:txBody>
                  <a:tcPr marL="3598" marR="3598" marT="35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6 229 495,38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5 276 240,00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84,70 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3598" marR="3598" marT="3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Строительство объекта «Общеобразовательная школа на 550 мест с бассейном»</a:t>
                      </a:r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249 686 000,00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182 211 008,92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72,98 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51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3598" marR="3598" marT="3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Строительству «МДОУ детский сад комбинированного вида на 150 мест в микрорайоне «Мирный», город Саянск, Иркутской области» </a:t>
                      </a:r>
                    </a:p>
                  </a:txBody>
                  <a:tcPr marL="3598" marR="3598" marT="35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198 022 500,00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37 839 741,74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19,11 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3598" marR="3598" marT="3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Капитальный ремонт МДОУ «Детский сад комбинированного вида № 19 «Росинка» </a:t>
                      </a:r>
                    </a:p>
                  </a:txBody>
                  <a:tcPr marL="3598" marR="3598" marT="35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63 490 000,00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51 597 874,49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81,27 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130883" y="362853"/>
            <a:ext cx="866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038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42196" y="147409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Реализация мероприятий перечня проектов народных инициатив </a:t>
            </a: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4514DDD6-1904-4283-803C-E434009B3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657453"/>
              </p:ext>
            </p:extLst>
          </p:nvPr>
        </p:nvGraphicFramePr>
        <p:xfrm>
          <a:off x="166132" y="522353"/>
          <a:ext cx="8856984" cy="5847461"/>
        </p:xfrm>
        <a:graphic>
          <a:graphicData uri="http://schemas.openxmlformats.org/drawingml/2006/table">
            <a:tbl>
              <a:tblPr/>
              <a:tblGrid>
                <a:gridCol w="300447">
                  <a:extLst>
                    <a:ext uri="{9D8B030D-6E8A-4147-A177-3AD203B41FA5}">
                      <a16:colId xmlns:a16="http://schemas.microsoft.com/office/drawing/2014/main" xmlns="" val="3218220789"/>
                    </a:ext>
                  </a:extLst>
                </a:gridCol>
                <a:gridCol w="5676217">
                  <a:extLst>
                    <a:ext uri="{9D8B030D-6E8A-4147-A177-3AD203B41FA5}">
                      <a16:colId xmlns:a16="http://schemas.microsoft.com/office/drawing/2014/main" xmlns="" val="20369767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316799731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417635853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3947466978"/>
                    </a:ext>
                  </a:extLst>
                </a:gridCol>
              </a:tblGrid>
              <a:tr h="1304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мероприятия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на 2021 год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 на 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01.07.2021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Исполнение, %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4137000650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Приобретение детского игрового комплекса (мкр. Строителей, 1) (установка собственными силами)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249 710,00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40662659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Приобретение детского игрового комплекса для детей от 7 до 13 лет (малые формы) (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мкр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Олимпийский, 5) (установка собственными силами)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248 600,00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18801712"/>
                  </a:ext>
                </a:extLst>
              </a:tr>
              <a:tr h="376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Приобретение 6 спортивных игровых площадок (мкр. Юбилейный, 23; мкр. Юбилейный, 39, 34; мкр. Строителей, 9; мкр. Промбаза, 2; мкр. Строителей, 15; мкр. Центральный, 8) (установка собственными силами)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1 340 600,06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45822581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Приобретение спортивной игровой площадки (тренажеры) (мкр. Ленинградский, 9) (установка собственными силами)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159 386,00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74034379"/>
                  </a:ext>
                </a:extLst>
              </a:tr>
              <a:tr h="1304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Благоустройство сквера «Комсомолец», мкр. Центральный 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4 962 423,20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68601303"/>
                  </a:ext>
                </a:extLst>
              </a:tr>
              <a:tr h="1304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Приобретение детского комплекса (мкр. Юбилейный, 17) (установка собственными силами) 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597 530,00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3764384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установке столбов для веревочного комплекса в парке «Таежные бульвары»,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мкр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Юбилейный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39 712,00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0203667"/>
                  </a:ext>
                </a:extLst>
              </a:tr>
              <a:tr h="376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текущему ремонту лестницы,  ведущей от нежилого здания по адресу: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мкр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Юбилейный, 38 к нежилому зданию по адресу: 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мкр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Юбилейный, 11 и лестницы, расположенной возле нежилого здания  по адресу: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мкр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Юбилейный, 10, с установкой поручней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154 405,00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154 405,00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17390445"/>
                  </a:ext>
                </a:extLst>
              </a:tr>
              <a:tr h="4988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текущему ремонту автомобильных дорог (дорожное полотно):  улица Таежная; улица Бабаева; улица Комсомольская; улица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Гришкевича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; улица Молодежная; автомобильная дорога  от города Саянска до здания  по адресу: город Саянск подъезд в город Саянск №1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1 000 000,00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1 000 000,00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73434809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текущему ремонту ливневой канализации по периметру здания МОУ «Средняя общеобразовательная школа №5»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58 927,00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04402149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текущему ремонту крыши здания МОУ «Средняя общеобразовательная школа №5»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90 079,20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6259935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текущему ремонту крыльца столовой МОУ «Средняя общеобразовательная школа №4 имени Д.М. Перова»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70 277,00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70 277,00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37724768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текущему ремонту скатной кровли МОУ «Средняя общеобразовательная школа №4 имени Д.М. Перова»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577 732,80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39123807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замене системы внешнего освещения на энергосберегающее  в МДОУ «Детский сад комбинированного вида №22 «Солнышко»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202 508,00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202 508,00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872788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текущему ремонту входа спортивного зала  МДОУ «Детский сад комбинированного вида № 27 «Петушок»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33 241,00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33 241,00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11615404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Приобретение пылесосов (10 шт.) для МДОУ «Детский сад комбинированного вида №1 «Журавленок»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00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80858173"/>
                  </a:ext>
                </a:extLst>
              </a:tr>
              <a:tr h="1304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обустройству пешеходного перехода в районе МОУ «Средняя общеобразовательная школа № 7», </a:t>
                      </a:r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мкр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Октябрьский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1 380 868,74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11 236 000,00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1 530 431,00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13,6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0397446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631902" y="223531"/>
            <a:ext cx="6175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678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1094350" y="116631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Дебиторская задолженность учреждений на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01.07.2021 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5344194"/>
              </p:ext>
            </p:extLst>
          </p:nvPr>
        </p:nvGraphicFramePr>
        <p:xfrm>
          <a:off x="251520" y="692696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8304696"/>
              </p:ext>
            </p:extLst>
          </p:nvPr>
        </p:nvGraphicFramePr>
        <p:xfrm>
          <a:off x="251520" y="3635732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16416" y="449442"/>
            <a:ext cx="545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893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79027CC5-8ACA-4873-8493-10CA04E30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6002687"/>
              </p:ext>
            </p:extLst>
          </p:nvPr>
        </p:nvGraphicFramePr>
        <p:xfrm>
          <a:off x="395536" y="516740"/>
          <a:ext cx="8244916" cy="2912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4A3BD0E2-41C3-49DA-A812-D6FD8764F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3037389"/>
              </p:ext>
            </p:extLst>
          </p:nvPr>
        </p:nvGraphicFramePr>
        <p:xfrm>
          <a:off x="467544" y="3573016"/>
          <a:ext cx="828092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611560" y="116630"/>
            <a:ext cx="6768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Дебиторская задолженность учреждений на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01.07.2021 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04881" y="162797"/>
            <a:ext cx="545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006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827584" y="169298"/>
            <a:ext cx="6840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Кредиторская задолженность учреждений на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01.07.2021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2796012"/>
              </p:ext>
            </p:extLst>
          </p:nvPr>
        </p:nvGraphicFramePr>
        <p:xfrm>
          <a:off x="251520" y="692696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6338962"/>
              </p:ext>
            </p:extLst>
          </p:nvPr>
        </p:nvGraphicFramePr>
        <p:xfrm>
          <a:off x="251520" y="3635732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04881" y="215465"/>
            <a:ext cx="545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289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79027CC5-8ACA-4873-8493-10CA04E30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1083649"/>
              </p:ext>
            </p:extLst>
          </p:nvPr>
        </p:nvGraphicFramePr>
        <p:xfrm>
          <a:off x="467544" y="548680"/>
          <a:ext cx="8244916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4A3BD0E2-41C3-49DA-A812-D6FD8764F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4266942"/>
              </p:ext>
            </p:extLst>
          </p:nvPr>
        </p:nvGraphicFramePr>
        <p:xfrm>
          <a:off x="467544" y="3645024"/>
          <a:ext cx="828092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1043608" y="44624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Кредиторская задолженность учреждений на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01.07.2021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04881" y="75401"/>
            <a:ext cx="545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654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109565" y="116632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средней заработной платы по учреждениям </a:t>
            </a: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1 полугодие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7953111"/>
              </p:ext>
            </p:extLst>
          </p:nvPr>
        </p:nvGraphicFramePr>
        <p:xfrm>
          <a:off x="251520" y="670629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2098853"/>
              </p:ext>
            </p:extLst>
          </p:nvPr>
        </p:nvGraphicFramePr>
        <p:xfrm>
          <a:off x="235605" y="3717032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00210" y="516741"/>
            <a:ext cx="545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787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79027CC5-8ACA-4873-8493-10CA04E30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1626547"/>
              </p:ext>
            </p:extLst>
          </p:nvPr>
        </p:nvGraphicFramePr>
        <p:xfrm>
          <a:off x="395536" y="692696"/>
          <a:ext cx="824491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4A3BD0E2-41C3-49DA-A812-D6FD8764F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9391693"/>
              </p:ext>
            </p:extLst>
          </p:nvPr>
        </p:nvGraphicFramePr>
        <p:xfrm>
          <a:off x="467544" y="3573016"/>
          <a:ext cx="828092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107504" y="116632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средней заработной платы по учреждениям </a:t>
            </a: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полугодие 2021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73052" y="469471"/>
            <a:ext cx="545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396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496" y="116632"/>
            <a:ext cx="6624736" cy="648072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Изменение параметров бюджета на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01.07.2021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80036141"/>
              </p:ext>
            </p:extLst>
          </p:nvPr>
        </p:nvGraphicFramePr>
        <p:xfrm>
          <a:off x="323528" y="1340768"/>
          <a:ext cx="3960440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973911522"/>
              </p:ext>
            </p:extLst>
          </p:nvPr>
        </p:nvGraphicFramePr>
        <p:xfrm>
          <a:off x="4355976" y="1340768"/>
          <a:ext cx="4583832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819076253"/>
              </p:ext>
            </p:extLst>
          </p:nvPr>
        </p:nvGraphicFramePr>
        <p:xfrm>
          <a:off x="2411760" y="4005064"/>
          <a:ext cx="484820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740352" y="3123910"/>
            <a:ext cx="64807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52,9%</a:t>
            </a:r>
            <a:endParaRPr lang="ru-RU" sz="1050" dirty="0"/>
          </a:p>
        </p:txBody>
      </p:sp>
      <p:sp>
        <p:nvSpPr>
          <p:cNvPr id="7" name="TextBox 6"/>
          <p:cNvSpPr txBox="1"/>
          <p:nvPr/>
        </p:nvSpPr>
        <p:spPr>
          <a:xfrm>
            <a:off x="7452320" y="332026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45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107504" y="116631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средней численности работающих по учреждениям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1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2021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5778952"/>
              </p:ext>
            </p:extLst>
          </p:nvPr>
        </p:nvGraphicFramePr>
        <p:xfrm>
          <a:off x="239260" y="980728"/>
          <a:ext cx="8640960" cy="2646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438700"/>
              </p:ext>
            </p:extLst>
          </p:nvPr>
        </p:nvGraphicFramePr>
        <p:xfrm>
          <a:off x="251520" y="3933056"/>
          <a:ext cx="8640960" cy="2510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244408" y="564282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чел.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3819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79027CC5-8ACA-4873-8493-10CA04E30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3552443"/>
              </p:ext>
            </p:extLst>
          </p:nvPr>
        </p:nvGraphicFramePr>
        <p:xfrm>
          <a:off x="467544" y="764704"/>
          <a:ext cx="8244916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4A3BD0E2-41C3-49DA-A812-D6FD8764F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6454506"/>
              </p:ext>
            </p:extLst>
          </p:nvPr>
        </p:nvGraphicFramePr>
        <p:xfrm>
          <a:off x="467544" y="3573016"/>
          <a:ext cx="828092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323528" y="87985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средней численности работающих по учреждениям </a:t>
            </a: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1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2021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16875" y="548680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чел.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5658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467544" y="116632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Среднесписочная численность педагогов на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01.07.2021 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456941"/>
              </p:ext>
            </p:extLst>
          </p:nvPr>
        </p:nvGraphicFramePr>
        <p:xfrm>
          <a:off x="239260" y="818658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5201980"/>
              </p:ext>
            </p:extLst>
          </p:nvPr>
        </p:nvGraphicFramePr>
        <p:xfrm>
          <a:off x="251520" y="3635732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116875" y="548680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чел.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5227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1115616" y="188640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уплаченных налогов за 1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2021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9910470"/>
              </p:ext>
            </p:extLst>
          </p:nvPr>
        </p:nvGraphicFramePr>
        <p:xfrm>
          <a:off x="239260" y="818658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8131536"/>
              </p:ext>
            </p:extLst>
          </p:nvPr>
        </p:nvGraphicFramePr>
        <p:xfrm>
          <a:off x="251520" y="3635732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129158" y="242652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6386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79027CC5-8ACA-4873-8493-10CA04E30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1595537"/>
              </p:ext>
            </p:extLst>
          </p:nvPr>
        </p:nvGraphicFramePr>
        <p:xfrm>
          <a:off x="413915" y="557972"/>
          <a:ext cx="8244916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4A3BD0E2-41C3-49DA-A812-D6FD8764F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6942869"/>
              </p:ext>
            </p:extLst>
          </p:nvPr>
        </p:nvGraphicFramePr>
        <p:xfrm>
          <a:off x="425253" y="3573016"/>
          <a:ext cx="828092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539552" y="116632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уплаченных налогов за 1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49987" y="162798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9230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1115616" y="116631"/>
            <a:ext cx="5832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детей на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01.07.2021 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2499163"/>
              </p:ext>
            </p:extLst>
          </p:nvPr>
        </p:nvGraphicFramePr>
        <p:xfrm>
          <a:off x="239260" y="818658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5948767"/>
              </p:ext>
            </p:extLst>
          </p:nvPr>
        </p:nvGraphicFramePr>
        <p:xfrm>
          <a:off x="251520" y="3635732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149987" y="162798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чел.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2364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2238589-F79C-489F-9591-6A249C10E5FE}"/>
              </a:ext>
            </a:extLst>
          </p:cNvPr>
          <p:cNvSpPr txBox="1"/>
          <p:nvPr/>
        </p:nvSpPr>
        <p:spPr>
          <a:xfrm>
            <a:off x="395536" y="188640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по реализации Указов Президента Российской Федерации </a:t>
            </a:r>
          </a:p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01.07.2021 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C4AD17C4-0E0B-4A87-B3E5-3881DF3744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511691"/>
              </p:ext>
            </p:extLst>
          </p:nvPr>
        </p:nvGraphicFramePr>
        <p:xfrm>
          <a:off x="611559" y="834971"/>
          <a:ext cx="7920881" cy="5131472"/>
        </p:xfrm>
        <a:graphic>
          <a:graphicData uri="http://schemas.openxmlformats.org/drawingml/2006/table">
            <a:tbl>
              <a:tblPr/>
              <a:tblGrid>
                <a:gridCol w="2489828">
                  <a:extLst>
                    <a:ext uri="{9D8B030D-6E8A-4147-A177-3AD203B41FA5}">
                      <a16:colId xmlns:a16="http://schemas.microsoft.com/office/drawing/2014/main" xmlns="" val="894266281"/>
                    </a:ext>
                  </a:extLst>
                </a:gridCol>
                <a:gridCol w="1810351">
                  <a:extLst>
                    <a:ext uri="{9D8B030D-6E8A-4147-A177-3AD203B41FA5}">
                      <a16:colId xmlns:a16="http://schemas.microsoft.com/office/drawing/2014/main" xmlns="" val="2819758121"/>
                    </a:ext>
                  </a:extLst>
                </a:gridCol>
                <a:gridCol w="1810351">
                  <a:extLst>
                    <a:ext uri="{9D8B030D-6E8A-4147-A177-3AD203B41FA5}">
                      <a16:colId xmlns:a16="http://schemas.microsoft.com/office/drawing/2014/main" xmlns="" val="1563836963"/>
                    </a:ext>
                  </a:extLst>
                </a:gridCol>
                <a:gridCol w="1810351">
                  <a:extLst>
                    <a:ext uri="{9D8B030D-6E8A-4147-A177-3AD203B41FA5}">
                      <a16:colId xmlns:a16="http://schemas.microsoft.com/office/drawing/2014/main" xmlns="" val="3545140530"/>
                    </a:ext>
                  </a:extLst>
                </a:gridCol>
              </a:tblGrid>
              <a:tr h="152472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23516677"/>
                  </a:ext>
                </a:extLst>
              </a:tr>
              <a:tr h="6098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учреждений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показатель средней заработной платы  по Указам Президента РФ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Фактическая средняя заработная плата по Указам Президента РФ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 "ЛИНЕЙКИ" по Указам Президента РФ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00716629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8053" marR="8053" marT="805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79411333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1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186,97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35 640,50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101,3%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29807327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10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lang="ru-RU" sz="11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186,97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34 502,81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98,1%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22019165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21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lang="ru-RU" sz="11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186,97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37 121,13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105,5%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14926379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22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lang="ru-RU" sz="11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186,97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33 965,56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96,5%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4074476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23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lang="ru-RU" sz="11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186,97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33 438,43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93552829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25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lang="ru-RU" sz="11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186,97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35 209,67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100,1%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12592501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27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lang="ru-RU" sz="11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186,97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610,84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95275772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 № 35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lang="ru-RU" sz="11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186,97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540,41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37834066"/>
                  </a:ext>
                </a:extLst>
              </a:tr>
              <a:tr h="16144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36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186,97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36 834,38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104,7%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55671989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МДОУ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35 186,97</a:t>
                      </a:r>
                      <a:endParaRPr lang="ru-RU" sz="11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35 195,00</a:t>
                      </a:r>
                      <a:endParaRPr lang="ru-RU" sz="11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1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45227488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Гимназия им. В. А. Надькина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40 624,66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44 463,03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109,4%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9082981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СОШ № 2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40 624,66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51 356,36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126,4%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14563044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СОШ № 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40 624,66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45 948,78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113,1%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24418416"/>
                  </a:ext>
                </a:extLst>
              </a:tr>
              <a:tr h="30494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СОШ № 4 им. Д.М. Перова"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40 624,66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44 638,82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109,9%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17509835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СОШ № 5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40 624,66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51 216,31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126,1%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90693487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СОШ № 6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40 624,66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42 741,62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105,2%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82859247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СОШ № 7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40 624,66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47 707,46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117,4%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15327870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СОШ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40 624,66</a:t>
                      </a:r>
                      <a:endParaRPr lang="ru-RU" sz="11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47 347,17</a:t>
                      </a:r>
                      <a:endParaRPr lang="ru-RU" sz="11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116,5%</a:t>
                      </a:r>
                      <a:endParaRPr lang="ru-RU" sz="11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44611748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 ДО ДДТ "Созвездие"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41 843,00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41 843,00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67564203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38107959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МБУК ДК "Юность"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38 329,80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346,61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58007837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ДО ДШИ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41 843,00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849,55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87284090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ЦБС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38 329,80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329,87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6699489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08404" y="557029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3496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F95FC04-E796-4283-9AEF-145D9352A343}"/>
              </a:ext>
            </a:extLst>
          </p:cNvPr>
          <p:cNvSpPr txBox="1"/>
          <p:nvPr/>
        </p:nvSpPr>
        <p:spPr>
          <a:xfrm>
            <a:off x="251520" y="188640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внебюджетных средств по муниципальным учреждениям </a:t>
            </a: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01.07.2021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47A3A80A-C8AE-4EF9-A0B2-31A91691DA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1084437"/>
              </p:ext>
            </p:extLst>
          </p:nvPr>
        </p:nvGraphicFramePr>
        <p:xfrm>
          <a:off x="323528" y="978987"/>
          <a:ext cx="8568952" cy="5330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316416" y="742637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358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56A7112F-DD3D-435A-A507-ED3FF3B24A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0569260"/>
              </p:ext>
            </p:extLst>
          </p:nvPr>
        </p:nvGraphicFramePr>
        <p:xfrm>
          <a:off x="467544" y="3717032"/>
          <a:ext cx="8352928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xmlns="" id="{F488FDBE-47C7-463A-B99C-D1DBE421CB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0257906"/>
              </p:ext>
            </p:extLst>
          </p:nvPr>
        </p:nvGraphicFramePr>
        <p:xfrm>
          <a:off x="179512" y="620688"/>
          <a:ext cx="5832648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xmlns="" id="{6D300906-CB2F-4B3B-BCBC-B68521FAB9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6769499"/>
              </p:ext>
            </p:extLst>
          </p:nvPr>
        </p:nvGraphicFramePr>
        <p:xfrm>
          <a:off x="5868144" y="980728"/>
          <a:ext cx="327585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F95FC04-E796-4283-9AEF-145D9352A343}"/>
              </a:ext>
            </a:extLst>
          </p:cNvPr>
          <p:cNvSpPr txBox="1"/>
          <p:nvPr/>
        </p:nvSpPr>
        <p:spPr>
          <a:xfrm>
            <a:off x="323528" y="44624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внебюджетных средств по муниципальным учреждениям </a:t>
            </a: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01.07.2021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60432" y="588748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8618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F95FC04-E796-4283-9AEF-145D9352A343}"/>
              </a:ext>
            </a:extLst>
          </p:cNvPr>
          <p:cNvSpPr txBox="1"/>
          <p:nvPr/>
        </p:nvSpPr>
        <p:spPr>
          <a:xfrm>
            <a:off x="251520" y="96531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заключенных контрактах по муниципальным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учреждениям 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01.07.2021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11645115"/>
              </p:ext>
            </p:extLst>
          </p:nvPr>
        </p:nvGraphicFramePr>
        <p:xfrm>
          <a:off x="166646" y="764704"/>
          <a:ext cx="6192688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97191292"/>
              </p:ext>
            </p:extLst>
          </p:nvPr>
        </p:nvGraphicFramePr>
        <p:xfrm>
          <a:off x="1619672" y="3645024"/>
          <a:ext cx="712879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740352" y="3429000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8144" y="650528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ед.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768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5760640" cy="504056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Структура доходов бюджета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158927724"/>
              </p:ext>
            </p:extLst>
          </p:nvPr>
        </p:nvGraphicFramePr>
        <p:xfrm>
          <a:off x="323528" y="836712"/>
          <a:ext cx="612068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516291417"/>
              </p:ext>
            </p:extLst>
          </p:nvPr>
        </p:nvGraphicFramePr>
        <p:xfrm>
          <a:off x="5004048" y="3861048"/>
          <a:ext cx="3816424" cy="2892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452320" y="260648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9949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F95FC04-E796-4283-9AEF-145D9352A343}"/>
              </a:ext>
            </a:extLst>
          </p:cNvPr>
          <p:cNvSpPr txBox="1"/>
          <p:nvPr/>
        </p:nvSpPr>
        <p:spPr>
          <a:xfrm>
            <a:off x="179512" y="116632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заключенных контрактах по муниципальным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учреждениям 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01.07.2021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383718586"/>
              </p:ext>
            </p:extLst>
          </p:nvPr>
        </p:nvGraphicFramePr>
        <p:xfrm>
          <a:off x="166646" y="824518"/>
          <a:ext cx="6709610" cy="2532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911531408"/>
              </p:ext>
            </p:extLst>
          </p:nvPr>
        </p:nvGraphicFramePr>
        <p:xfrm>
          <a:off x="1547664" y="3429000"/>
          <a:ext cx="7272808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23983" y="670629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ед.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47616" y="3140968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61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F95FC04-E796-4283-9AEF-145D9352A343}"/>
              </a:ext>
            </a:extLst>
          </p:cNvPr>
          <p:cNvSpPr txBox="1"/>
          <p:nvPr/>
        </p:nvSpPr>
        <p:spPr>
          <a:xfrm>
            <a:off x="213987" y="260648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заключенных контрактах по муниципальным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учреждениям 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01.07.2021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237823522"/>
              </p:ext>
            </p:extLst>
          </p:nvPr>
        </p:nvGraphicFramePr>
        <p:xfrm>
          <a:off x="755576" y="1052736"/>
          <a:ext cx="748883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740352" y="814645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ед.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995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F95FC04-E796-4283-9AEF-145D9352A343}"/>
              </a:ext>
            </a:extLst>
          </p:cNvPr>
          <p:cNvSpPr txBox="1"/>
          <p:nvPr/>
        </p:nvSpPr>
        <p:spPr>
          <a:xfrm>
            <a:off x="107504" y="106188"/>
            <a:ext cx="892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заключенных контрактах по муниципальным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учреждениям  </a:t>
            </a: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01.07.2021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134034064"/>
              </p:ext>
            </p:extLst>
          </p:nvPr>
        </p:nvGraphicFramePr>
        <p:xfrm>
          <a:off x="251520" y="885335"/>
          <a:ext cx="8496944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84387286"/>
              </p:ext>
            </p:extLst>
          </p:nvPr>
        </p:nvGraphicFramePr>
        <p:xfrm>
          <a:off x="2627784" y="4077072"/>
          <a:ext cx="6192688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100392" y="660185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ед.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56376" y="3965634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32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560721931"/>
              </p:ext>
            </p:extLst>
          </p:nvPr>
        </p:nvGraphicFramePr>
        <p:xfrm>
          <a:off x="647564" y="1268760"/>
          <a:ext cx="792088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9552" y="260648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расходов местного бюджета по функциональной классификации на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01.07.2021 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015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58614"/>
            <a:ext cx="5983414" cy="490066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Структура расходов города в разрезе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ГРБС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3848" y="548680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Образование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69505966"/>
              </p:ext>
            </p:extLst>
          </p:nvPr>
        </p:nvGraphicFramePr>
        <p:xfrm>
          <a:off x="179512" y="1032111"/>
          <a:ext cx="8496944" cy="2612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711661"/>
              </p:ext>
            </p:extLst>
          </p:nvPr>
        </p:nvGraphicFramePr>
        <p:xfrm>
          <a:off x="251520" y="3789040"/>
          <a:ext cx="8664624" cy="2824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028384" y="116632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575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032477618"/>
              </p:ext>
            </p:extLst>
          </p:nvPr>
        </p:nvGraphicFramePr>
        <p:xfrm>
          <a:off x="2123728" y="404664"/>
          <a:ext cx="5040560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87465065"/>
              </p:ext>
            </p:extLst>
          </p:nvPr>
        </p:nvGraphicFramePr>
        <p:xfrm>
          <a:off x="359532" y="2636912"/>
          <a:ext cx="856895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90066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Структура расходов города в разрезе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ГРБС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28384" y="116632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лево 7"/>
          <p:cNvSpPr/>
          <p:nvPr/>
        </p:nvSpPr>
        <p:spPr>
          <a:xfrm>
            <a:off x="1720644" y="2996953"/>
            <a:ext cx="2203284" cy="720080"/>
          </a:xfrm>
          <a:prstGeom prst="lef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учетом </a:t>
            </a:r>
            <a:r>
              <a:rPr lang="ru-RU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расходов на реализацию </a:t>
            </a:r>
            <a:r>
              <a:rPr lang="ru-RU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региональных и национальных проектов</a:t>
            </a:r>
          </a:p>
        </p:txBody>
      </p:sp>
    </p:spTree>
    <p:extLst>
      <p:ext uri="{BB962C8B-B14F-4D97-AF65-F5344CB8AC3E}">
        <p14:creationId xmlns:p14="http://schemas.microsoft.com/office/powerpoint/2010/main" val="2447275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1992" y="116632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Информация об исполнении муниципальных программ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611637"/>
              </p:ext>
            </p:extLst>
          </p:nvPr>
        </p:nvGraphicFramePr>
        <p:xfrm>
          <a:off x="251520" y="620688"/>
          <a:ext cx="8576662" cy="5871218"/>
        </p:xfrm>
        <a:graphic>
          <a:graphicData uri="http://schemas.openxmlformats.org/drawingml/2006/table">
            <a:tbl>
              <a:tblPr/>
              <a:tblGrid>
                <a:gridCol w="58929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868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229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396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56236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17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программы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на 2021 год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 на 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01.07.2021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Исполнение, %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17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Развитие образования" города Саянска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1 337 823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764 557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"Развитие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культуры муниципального образования "горд Саянск" на 2020-2025 годы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88 879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49 412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Социальная поддержка населения муниципального образования "город Саянск" на 2020-2025 годы 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737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18 979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Молодым семьям-доступное жилье  муниципального образования "города Саянска"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23 424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14 640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Физическая культура и спорт в муниципальном образовании "город Саянск" на 2020-2025 годы" 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86 334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49 234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Организация  отдыха, оздоровления и занятости детей и подростков  города Саянска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2 659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1 730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Профилактика социально-негативных явлений в муниципальном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образовании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"город Саянск"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775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427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34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Профилактика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терроризма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 экстремизма, а также минимизации и ликвидации последствий проявлений терроризма и экстремизма в муниципальном образовании "город Саянск"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Поддержка и развитие  субъектов малого и среднего предпринимательства в муниципальном образовании  "город Саянск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Управление  имуществом  муниципального образования "город Саянск" на 2020-2025 годы 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46 185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24 606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543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"Защита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населения  и территории муниципального образования  "город Саянск" от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чрезвычайных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ситуаций, обеспечение пожарной безопасности и безопасности людей на водных объектах  на 2020-2025 годы" 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4 353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2 592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634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"Развитие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архитектуры, градостроительства и жилищно-коммунального хозяйства муниципального образования "город Саянск"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43 449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16 742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Развитие, содержание дорожного хозяйства и благоустройство муниципального образования "город Саянск"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183 199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68 888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"Строительство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 капитальный ремонт объектов водоснабжения и водоотведения муниципального образования "город Саянск" 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91 389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29 941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"Формирование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современной городской среды на территории муниципального образования "город Саянск" 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21 283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5 568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"Молодежная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политика в муниципальном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образовании 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город Саянск"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453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"Охрана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окружающей среды территории муниципального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образования 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город Саянск"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5 595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908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972 627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1 047 775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53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908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том числе за счет средств местного бюджета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681 622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394 459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028384" y="162798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33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33265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Структура непрограммных расходов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564658"/>
              </p:ext>
            </p:extLst>
          </p:nvPr>
        </p:nvGraphicFramePr>
        <p:xfrm>
          <a:off x="899592" y="702175"/>
          <a:ext cx="7416824" cy="4701695"/>
        </p:xfrm>
        <a:graphic>
          <a:graphicData uri="http://schemas.openxmlformats.org/drawingml/2006/table">
            <a:tbl>
              <a:tblPr/>
              <a:tblGrid>
                <a:gridCol w="5346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130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570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34931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33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Непрограммные расходы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 на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01.07.2021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Доля, %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335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Обеспечение деятельности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МКУ «Управление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 финансам и налогам»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7 020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667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Обеспечение деятельности Думы городского округа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1 844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641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Обеспечение деятельности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МКУ «администрация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городского округа муниципального образования «город Саянск»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31 213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335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Обеспечение деятельности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МКУ "Централизованная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бухгалтерия"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17 380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9335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Освещение деятельности администрации городского округа в средствах массовой информации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2 157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345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Обеспечение деятельности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МКУ "Служба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закупок муниципального образования "город Саянск"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2 920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Обеспечение деятельности Контрольно-счетной палаты городского округа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3 117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0541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Непрограммные расходы за счет средств местного бюджета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65 651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96,8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8667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Непрограммные расходы за счет межбюджетных трансфертов (Осуществление отдельных областных государственных полномочий)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2 142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4667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67 793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52320" y="376084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599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59791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Динамика расходов по 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экономическому содержанию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25407101"/>
              </p:ext>
            </p:extLst>
          </p:nvPr>
        </p:nvGraphicFramePr>
        <p:xfrm>
          <a:off x="5508104" y="821267"/>
          <a:ext cx="3024336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886786450"/>
              </p:ext>
            </p:extLst>
          </p:nvPr>
        </p:nvGraphicFramePr>
        <p:xfrm>
          <a:off x="395536" y="3214780"/>
          <a:ext cx="3888432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854826363"/>
              </p:ext>
            </p:extLst>
          </p:nvPr>
        </p:nvGraphicFramePr>
        <p:xfrm>
          <a:off x="5436096" y="3455422"/>
          <a:ext cx="3384376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487640499"/>
              </p:ext>
            </p:extLst>
          </p:nvPr>
        </p:nvGraphicFramePr>
        <p:xfrm>
          <a:off x="323528" y="963847"/>
          <a:ext cx="3528392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403648" y="5759678"/>
            <a:ext cx="5976664" cy="923330"/>
          </a:xfrm>
          <a:prstGeom prst="rect">
            <a:avLst/>
          </a:prstGeom>
          <a:noFill/>
          <a:effectLst>
            <a:glow rad="127000">
              <a:schemeClr val="bg1"/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</a:t>
            </a:r>
            <a:r>
              <a:rPr lang="ru-RU" sz="1400" dirty="0" smtClean="0"/>
              <a:t> на 01.07.2019;   </a:t>
            </a:r>
            <a:r>
              <a:rPr lang="ru-RU" sz="5400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ru-RU" sz="1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400" dirty="0" smtClean="0"/>
              <a:t>на 01.07.2020;   </a:t>
            </a:r>
            <a:r>
              <a:rPr lang="ru-RU" sz="5400" dirty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ru-RU" sz="1400" dirty="0" smtClean="0"/>
              <a:t> на 01.07.2021</a:t>
            </a:r>
            <a:endParaRPr lang="ru-RU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8012650" y="205957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37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3206</TotalTime>
  <Words>2083</Words>
  <Application>Microsoft Office PowerPoint</Application>
  <PresentationFormat>Экран (4:3)</PresentationFormat>
  <Paragraphs>522</Paragraphs>
  <Slides>32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Презентация PowerPoint</vt:lpstr>
      <vt:lpstr>Изменение параметров бюджета на 01.07.2021</vt:lpstr>
      <vt:lpstr>Структура доходов бюджета</vt:lpstr>
      <vt:lpstr>Презентация PowerPoint</vt:lpstr>
      <vt:lpstr>Структура расходов города в разрезе ГРБС</vt:lpstr>
      <vt:lpstr>Структура расходов города в разрезе ГРБС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Изменение параметров бюджета на 01.04.2021</dc:title>
  <dc:creator>Грайвер Ольга Ивановна</dc:creator>
  <cp:lastModifiedBy>Зайцева Евгения Николаевна</cp:lastModifiedBy>
  <cp:revision>158</cp:revision>
  <dcterms:created xsi:type="dcterms:W3CDTF">2021-04-22T06:12:13Z</dcterms:created>
  <dcterms:modified xsi:type="dcterms:W3CDTF">2021-08-03T00:49:22Z</dcterms:modified>
</cp:coreProperties>
</file>