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A0A5616-F887-4C45-B385-FF8501A062D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CA2220-C512-422B-878F-C5190CC131A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069211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Приказ Минтруда России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16.11.2020 N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782н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"Об утверждении Правил по охране труда при работе на высоте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Правила по охране труда при работе на высоте</a:t>
            </a:r>
            <a:endParaRPr lang="ru-RU" dirty="0"/>
          </a:p>
        </p:txBody>
      </p:sp>
      <p:sp>
        <p:nvSpPr>
          <p:cNvPr id="4" name="AutoShape 2" descr="Кому присваивается группа работ на высоте? – учебный центр СТБ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ому присваивается группа работ на высоте? – учебный центр СТБШ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689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4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Обязанности работодателя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18720" cy="2766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 smtClean="0"/>
              <a:t>Работодатели </a:t>
            </a:r>
            <a:r>
              <a:rPr lang="ru-RU" sz="2000" dirty="0"/>
              <a:t>обязаны минимизировать объем работ, выполняемых на высоте.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Если </a:t>
            </a:r>
            <a:r>
              <a:rPr lang="ru-RU" sz="2000" dirty="0"/>
              <a:t>же это невозможно, вести работы можно при условии выполнения одного из следующих пунктов:</a:t>
            </a:r>
          </a:p>
          <a:p>
            <a:pPr lvl="0"/>
            <a:r>
              <a:rPr lang="ru-RU" sz="2000" dirty="0"/>
              <a:t>обустроены защитные ограждения высотой не менее 1,1 метра;</a:t>
            </a:r>
          </a:p>
          <a:p>
            <a:pPr lvl="0"/>
            <a:r>
              <a:rPr lang="ru-RU" sz="2000" dirty="0"/>
              <a:t>предусмотрены леса или подмости;</a:t>
            </a:r>
          </a:p>
          <a:p>
            <a:pPr lvl="0"/>
            <a:r>
              <a:rPr lang="ru-RU" sz="2000" dirty="0"/>
              <a:t>работник обеспечен средствами индивидуальной или коллективной защиты.</a:t>
            </a:r>
          </a:p>
          <a:p>
            <a:endParaRPr lang="ru-RU" dirty="0"/>
          </a:p>
        </p:txBody>
      </p:sp>
      <p:pic>
        <p:nvPicPr>
          <p:cNvPr id="1026" name="Picture 2" descr="Монтажные и строительные ПОДМОСТИ (разборные, передвижные) - цены в  Санкт-Петербург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еса строительные 6х4 м каркас сталь рабочая высота 4 м 24 кв.м — купить в  Великом Новгороде в Петровиче: цена за комплект, характеристики,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4" y="350100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ие бывают средства защиты для работы на высоте, принцип работы СИЗ для  высотных работ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7" y="4629676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траховочный комплект для работы на высоте СК24 | СИЗконтракт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4" t="58832" r="36927"/>
          <a:stretch/>
        </p:blipFill>
        <p:spPr bwMode="auto">
          <a:xfrm>
            <a:off x="3114725" y="4237022"/>
            <a:ext cx="1799635" cy="13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граждение парапетное D-bork длина 3м, высота 0,6м - Парапетное ограждение  - D-bork системы безопасности кровли - Элементы безопасности кровли -  Санкт-Петербург - Прайс - Цены - Интернет-магазин - Прайс лист OnLine -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97693"/>
            <a:ext cx="1307887" cy="13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9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Высотные работы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Работодателям </a:t>
            </a:r>
            <a:r>
              <a:rPr lang="ru-RU" sz="2300" dirty="0"/>
              <a:t>следует внимательно отнестись трактовке понятия «работы на высоте». В эту категорию по обновленным Правилам охраны труда включены работы, если их предстоит выполнять в следующих условиях:</a:t>
            </a:r>
          </a:p>
          <a:p>
            <a:pPr lvl="0"/>
            <a:r>
              <a:rPr lang="ru-RU" sz="2300" dirty="0"/>
              <a:t>расстояние до земли – не менее 1,8 метра. Есть риск падения с этой высоты;</a:t>
            </a:r>
          </a:p>
          <a:p>
            <a:pPr lvl="0"/>
            <a:r>
              <a:rPr lang="ru-RU" sz="2300" dirty="0"/>
              <a:t>для выполнения работы приходится подниматься на высоту от 5 метров. При этом лестница расположена так, что угол между ней и землей (перекрытием) составляет не менее 750;</a:t>
            </a:r>
          </a:p>
          <a:p>
            <a:pPr lvl="0"/>
            <a:r>
              <a:rPr lang="ru-RU" sz="2300" dirty="0"/>
              <a:t>выполнять работу приходится на площадке, которая находится на расстоянии не более 2-х метров от не огражденного перепада на высоте от 1,8 метра. </a:t>
            </a:r>
            <a:endParaRPr lang="ru-RU" sz="2300" dirty="0" smtClean="0"/>
          </a:p>
          <a:p>
            <a:pPr marL="0" lvl="0" indent="0">
              <a:buNone/>
            </a:pPr>
            <a:r>
              <a:rPr lang="ru-RU" sz="2300" dirty="0" smtClean="0"/>
              <a:t>     Как </a:t>
            </a:r>
            <a:r>
              <a:rPr lang="ru-RU" sz="2300" dirty="0"/>
              <a:t>вариант, площадка может иметь ограждение, но его высота не </a:t>
            </a:r>
            <a:r>
              <a:rPr lang="ru-RU" sz="2300" dirty="0" smtClean="0"/>
              <a:t> достигает </a:t>
            </a:r>
            <a:r>
              <a:rPr lang="ru-RU" sz="2300" dirty="0"/>
              <a:t>1,1 метра;</a:t>
            </a:r>
          </a:p>
          <a:p>
            <a:pPr lvl="0"/>
            <a:r>
              <a:rPr lang="ru-RU" sz="2300" dirty="0"/>
              <a:t>работы ведутся на высоте менее 1,8 метра, но внизу </a:t>
            </a:r>
            <a:endParaRPr lang="ru-RU" sz="2300" dirty="0" smtClean="0"/>
          </a:p>
          <a:p>
            <a:pPr marL="0" lv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находятся </a:t>
            </a:r>
            <a:r>
              <a:rPr lang="ru-RU" sz="2300" dirty="0"/>
              <a:t>станки, работающие механизмы, </a:t>
            </a:r>
            <a:r>
              <a:rPr lang="ru-RU" sz="2300" dirty="0" smtClean="0"/>
              <a:t>водоемы</a:t>
            </a:r>
          </a:p>
          <a:p>
            <a:pPr marL="0" lv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</a:t>
            </a:r>
            <a:r>
              <a:rPr lang="ru-RU" sz="2300" dirty="0"/>
              <a:t>(природные или искусственные), выступающие края </a:t>
            </a:r>
            <a:endParaRPr lang="ru-RU" sz="2300" dirty="0" smtClean="0"/>
          </a:p>
          <a:p>
            <a:pPr marL="0" lv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любых </a:t>
            </a:r>
            <a:r>
              <a:rPr lang="ru-RU" sz="2300" dirty="0"/>
              <a:t>предметов</a:t>
            </a:r>
            <a:r>
              <a:rPr lang="ru-RU" dirty="0"/>
              <a:t>.</a:t>
            </a:r>
          </a:p>
        </p:txBody>
      </p:sp>
      <p:pic>
        <p:nvPicPr>
          <p:cNvPr id="4" name="Рисунок 3" descr="https://tehnoprogress.ru/image/catalog/press/stati/rabotanavysote/rnv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177165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67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Группы персонала, работающие на высоте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Если </a:t>
            </a:r>
            <a:r>
              <a:rPr lang="ru-RU" dirty="0"/>
              <a:t>сотрудник компании в силу своих должностных обязанностей выполняет определенные работы на высоте, его относят к одной из групп, указанных ниже. Обязательное условие – работа ведется вне лесов или подмостей, возможно применение канатных креплений для обеспечения безопасности.</a:t>
            </a:r>
          </a:p>
          <a:p>
            <a:r>
              <a:rPr lang="ru-RU" b="1" dirty="0" smtClean="0"/>
              <a:t>1-я </a:t>
            </a:r>
            <a:r>
              <a:rPr lang="ru-RU" b="1" dirty="0"/>
              <a:t>группа</a:t>
            </a:r>
            <a:endParaRPr lang="ru-RU" dirty="0"/>
          </a:p>
          <a:p>
            <a:r>
              <a:rPr lang="ru-RU" dirty="0"/>
              <a:t>В эту группу работ на высоте включаются сотрудники при условиях, что работа выполняется бригадой и ведется под надзором или руководством специально назначенного лица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2-я группа</a:t>
            </a:r>
            <a:endParaRPr lang="ru-RU" dirty="0"/>
          </a:p>
          <a:p>
            <a:r>
              <a:rPr lang="ru-RU" dirty="0"/>
              <a:t>К этой группе относят:</a:t>
            </a:r>
          </a:p>
          <a:p>
            <a:pPr lvl="0"/>
            <a:r>
              <a:rPr lang="ru-RU" dirty="0"/>
              <a:t>мастеров участков, выполняющих работы на высоте;</a:t>
            </a:r>
          </a:p>
          <a:p>
            <a:pPr lvl="0"/>
            <a:r>
              <a:rPr lang="ru-RU" dirty="0"/>
              <a:t>ответственных лиц, которым доверено проведение стажировки у новичков. Последние в дальнейшем будут работать на высоте;</a:t>
            </a:r>
          </a:p>
          <a:p>
            <a:pPr lvl="0"/>
            <a:r>
              <a:rPr lang="ru-RU" dirty="0"/>
              <a:t>исполнителей, отвечающих за выполнение определенной работы на высоте;</a:t>
            </a:r>
          </a:p>
          <a:p>
            <a:pPr lvl="0"/>
            <a:r>
              <a:rPr lang="ru-RU" dirty="0"/>
              <a:t>лиц, выполняющих работы на высоте в составе бригады. Обязательное условие – коллектив состоит из профессионалов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r>
              <a:rPr lang="ru-RU" b="1" dirty="0"/>
              <a:t>3-я группа</a:t>
            </a:r>
            <a:endParaRPr lang="ru-RU" dirty="0"/>
          </a:p>
          <a:p>
            <a:r>
              <a:rPr lang="ru-RU" dirty="0"/>
              <a:t>В данную группу входят:</a:t>
            </a:r>
          </a:p>
          <a:p>
            <a:pPr lvl="0"/>
            <a:r>
              <a:rPr lang="ru-RU" dirty="0"/>
              <a:t>сотрудники, которые в соответствии с распоряжениями работодателя отвечают за организацию и надлежащее выполнение высотных работ. Это относится и к тем работам, на которые выписывается наряд-допуск;</a:t>
            </a:r>
          </a:p>
          <a:p>
            <a:pPr lvl="0"/>
            <a:r>
              <a:rPr lang="ru-RU" dirty="0"/>
              <a:t>персонал, в обязанности которого входит разработка эвакуационных или спасательных мероприятий, если в них будет потребность при ведении работ на высоте;</a:t>
            </a:r>
          </a:p>
          <a:p>
            <a:pPr lvl="0"/>
            <a:r>
              <a:rPr lang="ru-RU" dirty="0"/>
              <a:t>работники, занимающиеся обслуживанием, плановой проверкой и осмотром СИЗ, выдаваемых работникам;</a:t>
            </a:r>
          </a:p>
          <a:p>
            <a:pPr lvl="0"/>
            <a:r>
              <a:rPr lang="ru-RU" dirty="0"/>
              <a:t>сотрудники, оформляющие наряды-допуски на выполнение высотных работ;</a:t>
            </a:r>
          </a:p>
          <a:p>
            <a:pPr lvl="0"/>
            <a:r>
              <a:rPr lang="ru-RU" dirty="0"/>
              <a:t>лица, руководящие работами на высоте, если на них выписан наряд-допуск;</a:t>
            </a:r>
          </a:p>
          <a:p>
            <a:pPr lvl="0"/>
            <a:r>
              <a:rPr lang="ru-RU" dirty="0"/>
              <a:t>сотрудники, утверждающие планы работ, выполняемых на высоте. Это же относится к лицам, составляющим технологические карты, если они касаются высотных работ;</a:t>
            </a:r>
          </a:p>
          <a:p>
            <a:pPr lvl="0"/>
            <a:r>
              <a:rPr lang="ru-RU" dirty="0"/>
              <a:t>сотрудники, обучающие остальной персонал методам выполнения высотных работ;</a:t>
            </a:r>
          </a:p>
          <a:p>
            <a:pPr lvl="0"/>
            <a:r>
              <a:rPr lang="ru-RU" dirty="0"/>
              <a:t>члены экзаменационных комиссий, созданных на базе как работодателя, так и сторонних компаний при условии, что их привлекали к обучению персонала методам безопасной работы при нахождении на высоте.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12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Стажировка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4219" y="1412776"/>
            <a:ext cx="850392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Продолжительность </a:t>
            </a:r>
            <a:r>
              <a:rPr lang="ru-RU" sz="1600" dirty="0"/>
              <a:t>стажировки, ее содержание определяется непосредственно работодателем. Он же решает, нужно ли назначать руководителя стажировки. Обязательное условие – соблюдение требований, обозначенных в рамках процедуры СУОТ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Отдельное </a:t>
            </a:r>
            <a:r>
              <a:rPr lang="ru-RU" sz="1600" dirty="0"/>
              <a:t>внимание уделяется оформлению наряд-допуска. Если в пункте 4 этого документа обозначены особые условия выполнения работ, то в пункте 3 необходимо указать мероприятия, направленные на обеспечение их безопасности.</a:t>
            </a:r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пункте 4 может значиться одно из условий, перечисленных ниже:</a:t>
            </a:r>
          </a:p>
          <a:p>
            <a:pPr lvl="0"/>
            <a:r>
              <a:rPr lang="ru-RU" sz="1600" dirty="0"/>
              <a:t>работа ведется на открытых территориях, скорость ветра при этом равна или превышает 15 м/сек;</a:t>
            </a:r>
          </a:p>
          <a:p>
            <a:pPr lvl="0"/>
            <a:r>
              <a:rPr lang="ru-RU" sz="1600" dirty="0"/>
              <a:t>работы выполняются во время тумана или при грозе. При этом фронт работ не попадает в зону видимости </a:t>
            </a:r>
            <a:r>
              <a:rPr lang="ru-RU" sz="1600" dirty="0" smtClean="0"/>
              <a:t>персонала. </a:t>
            </a:r>
          </a:p>
          <a:p>
            <a:pPr lvl="0"/>
            <a:r>
              <a:rPr lang="ru-RU" sz="1600" dirty="0" smtClean="0"/>
              <a:t>Как </a:t>
            </a:r>
            <a:r>
              <a:rPr lang="ru-RU" sz="1600" dirty="0"/>
              <a:t>вариант, работать приходится в условиях </a:t>
            </a:r>
            <a:r>
              <a:rPr lang="ru-RU" sz="1600" dirty="0" smtClean="0"/>
              <a:t>гололеда.</a:t>
            </a:r>
          </a:p>
          <a:p>
            <a:pPr marL="0" lvl="0" indent="0">
              <a:buNone/>
            </a:pPr>
            <a:r>
              <a:rPr lang="ru-RU" sz="1600" dirty="0" smtClean="0"/>
              <a:t>Льдом </a:t>
            </a:r>
            <a:r>
              <a:rPr lang="ru-RU" sz="1600" dirty="0"/>
              <a:t>покрываются конструкции и площадки, на которых </a:t>
            </a:r>
            <a:endParaRPr lang="ru-RU" sz="1600" dirty="0" smtClean="0"/>
          </a:p>
          <a:p>
            <a:pPr marL="0" lvl="0" indent="0">
              <a:buNone/>
            </a:pPr>
            <a:r>
              <a:rPr lang="ru-RU" sz="1600" dirty="0" smtClean="0"/>
              <a:t>находятся </a:t>
            </a:r>
            <a:r>
              <a:rPr lang="ru-RU" sz="1600" dirty="0"/>
              <a:t>работники, деревья, ЛЭП, иные конструкции;</a:t>
            </a:r>
          </a:p>
          <a:p>
            <a:pPr lvl="0"/>
            <a:r>
              <a:rPr lang="ru-RU" sz="1600" dirty="0"/>
              <a:t>сотрудникам дано задание демонтировать объект, </a:t>
            </a:r>
            <a:endParaRPr lang="ru-RU" sz="1600" dirty="0" smtClean="0"/>
          </a:p>
          <a:p>
            <a:pPr marL="0" lvl="0" indent="0">
              <a:buNone/>
            </a:pPr>
            <a:r>
              <a:rPr lang="ru-RU" sz="1600" dirty="0" smtClean="0"/>
              <a:t>обладающий </a:t>
            </a:r>
            <a:r>
              <a:rPr lang="ru-RU" sz="1600" dirty="0"/>
              <a:t>значительной парусностью. При этом </a:t>
            </a:r>
            <a:r>
              <a:rPr lang="ru-RU" sz="1600" dirty="0" smtClean="0"/>
              <a:t>скорость</a:t>
            </a:r>
          </a:p>
          <a:p>
            <a:pPr marL="0" lv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ветра — от 10 м/сек.</a:t>
            </a:r>
          </a:p>
        </p:txBody>
      </p:sp>
      <p:pic>
        <p:nvPicPr>
          <p:cNvPr id="4" name="Рисунок 3" descr="https://tehnoprogress.ru/image/catalog/press/stati/rabotanavysote/rnv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6513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13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Ответственность за нарушение Правил охраны труда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Для </a:t>
            </a:r>
            <a:r>
              <a:rPr lang="ru-RU" dirty="0"/>
              <a:t>должностного лица или ИП штраф составит 15-20 тысяч рублей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Для </a:t>
            </a:r>
            <a:r>
              <a:rPr lang="ru-RU" dirty="0"/>
              <a:t>юридического лица — 110-130 тысяч рублей.</a:t>
            </a:r>
          </a:p>
          <a:p>
            <a:endParaRPr lang="ru-RU" dirty="0"/>
          </a:p>
        </p:txBody>
      </p:sp>
      <p:pic>
        <p:nvPicPr>
          <p:cNvPr id="4" name="Рисунок 3" descr="{$this-&gt;title}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17646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92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Экзамен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Отдельного внимания заслуживает сдача экзамена. </a:t>
            </a:r>
            <a:endParaRPr lang="ru-RU" sz="1800" dirty="0" smtClean="0"/>
          </a:p>
          <a:p>
            <a:r>
              <a:rPr lang="ru-RU" sz="1800" dirty="0" smtClean="0"/>
              <a:t>Для </a:t>
            </a:r>
            <a:r>
              <a:rPr lang="ru-RU" sz="1800" dirty="0"/>
              <a:t>его проведения нужно создать комиссию. </a:t>
            </a:r>
            <a:endParaRPr lang="ru-RU" sz="1800" dirty="0" smtClean="0"/>
          </a:p>
          <a:p>
            <a:r>
              <a:rPr lang="ru-RU" sz="1800" dirty="0" smtClean="0"/>
              <a:t>Приказ </a:t>
            </a:r>
            <a:r>
              <a:rPr lang="ru-RU" sz="1800" dirty="0"/>
              <a:t>о назначении членов комиссии подписывает руководитель той структуры (учебного центра, компании), на базе которой работники знакомились с методами и способами безопасной работы на высоте. </a:t>
            </a:r>
            <a:endParaRPr lang="ru-RU" sz="1800" dirty="0" smtClean="0"/>
          </a:p>
          <a:p>
            <a:r>
              <a:rPr lang="ru-RU" sz="1800" dirty="0" smtClean="0"/>
              <a:t>Если </a:t>
            </a:r>
            <a:r>
              <a:rPr lang="ru-RU" sz="1800" dirty="0"/>
              <a:t>сдавать экзамен будут работники, которые в дальнейшем планируют работать на основании наряд-допуска, то у всех членов аттестационной комиссии должна быть подтвержденная 3-я группа безопасности.</a:t>
            </a:r>
          </a:p>
          <a:p>
            <a:endParaRPr lang="ru-RU" dirty="0"/>
          </a:p>
        </p:txBody>
      </p:sp>
      <p:pic>
        <p:nvPicPr>
          <p:cNvPr id="4" name="Рисунок 3" descr="https://tehnoprogress.ru/image/catalog/press/stati/rabotanavysote/natp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01" y="4077072"/>
            <a:ext cx="3295650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17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ehnoprogress.ru/image/catalog/press/stati/rabotanavysote/evakuacijarnv_1.jpg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543175" cy="20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Мероприятия по спасению и эвакуации персонала, работающего на высоте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640960" cy="49685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400" dirty="0" smtClean="0"/>
              <a:t>Разработать </a:t>
            </a:r>
            <a:r>
              <a:rPr lang="ru-RU" sz="1400" dirty="0"/>
              <a:t>план эвакуации (спасения) </a:t>
            </a:r>
            <a:r>
              <a:rPr lang="ru-RU" sz="1400" dirty="0" smtClean="0"/>
              <a:t>персонала, включить:</a:t>
            </a:r>
          </a:p>
          <a:p>
            <a:r>
              <a:rPr lang="ru-RU" sz="1400" dirty="0" smtClean="0"/>
              <a:t>порядок </a:t>
            </a:r>
            <a:r>
              <a:rPr lang="ru-RU" sz="1400" dirty="0"/>
              <a:t>выработки решения о том, что работы на высоте останавливаются или не возобновляются;</a:t>
            </a:r>
          </a:p>
          <a:p>
            <a:pPr lvl="0"/>
            <a:r>
              <a:rPr lang="ru-RU" sz="1400" dirty="0"/>
              <a:t>способы, позволяющие выйти в экстренной ситуации на связь с МЧС (иными службами экстренного реагирования) или лицом, руководящим работами на высоте;</a:t>
            </a:r>
          </a:p>
          <a:p>
            <a:pPr lvl="0"/>
            <a:r>
              <a:rPr lang="ru-RU" sz="1400" dirty="0"/>
              <a:t>куда, по какому маршруту направляться работникам, если принято решение о срочной эвакуации;</a:t>
            </a:r>
          </a:p>
          <a:p>
            <a:pPr lvl="0"/>
            <a:r>
              <a:rPr lang="ru-RU" sz="1400" dirty="0"/>
              <a:t>какие средства и системы применяются для эвакуации работника, если он получил травму, пострадал иным образом, работая на высоте. В плане необходимо перечислить все устройства, конструкции, приспособления, позволяющие эвакуировать пострадавшего. Также в номенклатуре обозначаются все средства, предотвращающие падение с высоты тех, кто занимается эвакуацией персонала с высоты. Не менее важно прописать потребность в подобных средствах. Они могут быть как индивидуальными, так и коллективными;</a:t>
            </a:r>
          </a:p>
          <a:p>
            <a:pPr lvl="0"/>
            <a:r>
              <a:rPr lang="ru-RU" sz="1400" dirty="0"/>
              <a:t>где и как крепятся системы, предназначенные для экстренной эвакуации персонала, работающего на высоте</a:t>
            </a:r>
            <a:r>
              <a:rPr lang="ru-RU" sz="1400" dirty="0" smtClean="0"/>
              <a:t>;</a:t>
            </a:r>
            <a:endParaRPr lang="ru-RU" sz="1400" dirty="0"/>
          </a:p>
          <a:p>
            <a:pPr lvl="0"/>
            <a:r>
              <a:rPr lang="ru-RU" sz="1400" dirty="0"/>
              <a:t>по каким путям, с применением каких средств или систем надлежит подниматься или спускаться к пострадавшему работнику;</a:t>
            </a:r>
          </a:p>
          <a:p>
            <a:pPr lvl="0"/>
            <a:r>
              <a:rPr lang="ru-RU" sz="1400" dirty="0"/>
              <a:t>как безопасно спустить или поднять пострадавшего туда, где ему смогут оказать помощь;</a:t>
            </a:r>
          </a:p>
          <a:p>
            <a:pPr lvl="0"/>
            <a:r>
              <a:rPr lang="ru-RU" sz="1400" dirty="0"/>
              <a:t>как оказать первую помощь пострадавшему, включая вызов скорой помощи или доставку пострадавшего в медпункт, если он предусмотрен на предприятии.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6848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резентация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71" y="3344209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188641"/>
            <a:ext cx="568863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Администрация городского округа муниципального образования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город Саянск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Отдел по труду и управлению охраной труда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666304, г. Саянск,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микрорайон Олимпийский,30,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каб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. 307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e-maiL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: Nikolaeva_EV@AdmSayansk.Irmail.ru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 8 (39553) 5-68-25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anklin Gothic Heavy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                                                                                                     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//www.admsayansk.ru/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Фон надписи спасибо за внимание и города (46 фото) » Фоны и обои для  рабочего стола. Картинки для заставки на телеф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9255524" cy="14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21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</TotalTime>
  <Words>1043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Правила по охране труда при работе на высоте</vt:lpstr>
      <vt:lpstr>Обязанности работодателя</vt:lpstr>
      <vt:lpstr>Высотные работы</vt:lpstr>
      <vt:lpstr>Группы персонала, работающие на высоте </vt:lpstr>
      <vt:lpstr>Стажировка</vt:lpstr>
      <vt:lpstr>Ответственность за нарушение Правил охраны труда </vt:lpstr>
      <vt:lpstr>Экзамен</vt:lpstr>
      <vt:lpstr>Мероприятия по спасению и эвакуации персонала, работающего на высоте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 охране труда при работе на высоте</dc:title>
  <dc:creator>Тукаленко Татьяна Григорьевна</dc:creator>
  <cp:lastModifiedBy>Тукаленко Татьяна Григорьевна</cp:lastModifiedBy>
  <cp:revision>8</cp:revision>
  <dcterms:created xsi:type="dcterms:W3CDTF">2023-07-25T06:15:51Z</dcterms:created>
  <dcterms:modified xsi:type="dcterms:W3CDTF">2023-07-25T07:54:54Z</dcterms:modified>
</cp:coreProperties>
</file>