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62" r:id="rId9"/>
    <p:sldId id="277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8" r:id="rId22"/>
    <p:sldId id="281" r:id="rId23"/>
    <p:sldId id="274" r:id="rId24"/>
    <p:sldId id="282" r:id="rId25"/>
    <p:sldId id="279" r:id="rId26"/>
    <p:sldId id="275" r:id="rId27"/>
    <p:sldId id="283" r:id="rId28"/>
    <p:sldId id="285" r:id="rId29"/>
    <p:sldId id="286" r:id="rId30"/>
    <p:sldId id="284" r:id="rId31"/>
    <p:sldId id="287" r:id="rId32"/>
    <p:sldId id="288" r:id="rId33"/>
    <p:sldId id="289" r:id="rId34"/>
    <p:sldId id="291" r:id="rId35"/>
    <p:sldId id="290" r:id="rId36"/>
    <p:sldId id="276" r:id="rId3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1/31/2018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401" y="609600"/>
            <a:ext cx="8991599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Отчет о ходе реализации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Приоритетного проекта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«Формирование современной среды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территории муниципального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образования «город Саянск» в 2017 году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060" y="5334000"/>
            <a:ext cx="8183880" cy="6248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rgbClr val="C00000"/>
                </a:solidFill>
              </a:rPr>
              <a:t>Микрорайон Центральный, дом № 2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16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</a:t>
            </a:r>
            <a:r>
              <a:rPr lang="ru-RU" sz="16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контракта составила </a:t>
            </a:r>
            <a:r>
              <a:rPr lang="ru-RU" sz="16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458 400 рублей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135" y="533400"/>
            <a:ext cx="3931920" cy="3810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72000" y="645602"/>
            <a:ext cx="3931920" cy="3810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7" name="Содержимое 6" descr="02.08.2017 (1)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1" y="990600"/>
            <a:ext cx="38608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81" y="1600200"/>
            <a:ext cx="4343401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1000" y="1524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дворовых территорий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060" y="5334000"/>
            <a:ext cx="8183880" cy="6248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rgbClr val="C00000"/>
                </a:solidFill>
              </a:rPr>
              <a:t>Микрорайон Солнечный, дом № 2</a:t>
            </a:r>
            <a:br>
              <a:rPr lang="ru-RU" sz="2700" dirty="0" smtClean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контракта составила </a:t>
            </a:r>
            <a:r>
              <a:rPr lang="ru-RU" sz="16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447 820 рублей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33400"/>
            <a:ext cx="3931920" cy="5334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ДО</a:t>
            </a:r>
            <a:endParaRPr lang="ru-RU" sz="20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533400"/>
            <a:ext cx="3931920" cy="6858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ПОСЛЕ</a:t>
            </a:r>
            <a:endParaRPr lang="ru-RU" sz="2000" dirty="0"/>
          </a:p>
        </p:txBody>
      </p:sp>
      <p:pic>
        <p:nvPicPr>
          <p:cNvPr id="7" name="Содержимое 6" descr="06.08.2017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143000"/>
            <a:ext cx="3809999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447800"/>
            <a:ext cx="43434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1000" y="762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дворовых территорий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160" y="5334000"/>
            <a:ext cx="8183880" cy="6248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rgbClr val="C00000"/>
                </a:solidFill>
              </a:rPr>
              <a:t>Микрорайон Олимпийский, дом № 8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контракта составила </a:t>
            </a:r>
            <a:r>
              <a:rPr lang="ru-RU" sz="16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680 260 рублей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609600"/>
            <a:ext cx="3931920" cy="5334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495800" y="675620"/>
            <a:ext cx="3931920" cy="3810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7" name="Содержимое 6" descr="07.08.2017 (1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85800" y="990600"/>
            <a:ext cx="3276599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219200"/>
            <a:ext cx="4648200" cy="3674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1000" y="762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дворовых территорий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058" y="5334000"/>
            <a:ext cx="8183880" cy="6248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rgbClr val="C00000"/>
                </a:solidFill>
              </a:rPr>
              <a:t>Микрорайон Олимпийский, дом № 32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контракта составила </a:t>
            </a:r>
            <a:r>
              <a:rPr lang="ru-RU" sz="16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450 078,30 рублей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79" y="650220"/>
            <a:ext cx="3931920" cy="5334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713931"/>
            <a:ext cx="3931920" cy="5334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ПОСЛЕ</a:t>
            </a:r>
            <a:endParaRPr lang="ru-RU" sz="2000" dirty="0"/>
          </a:p>
        </p:txBody>
      </p:sp>
      <p:pic>
        <p:nvPicPr>
          <p:cNvPr id="7" name="Содержимое 6" descr="01.08.17.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42045" y="1219200"/>
            <a:ext cx="4157663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4267199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0999" y="76200"/>
            <a:ext cx="838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дворовых территорий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333" y="5257800"/>
            <a:ext cx="8183880" cy="70104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Микрорайон Олимпийский, дом № 31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</a:t>
            </a:r>
            <a:r>
              <a:rPr lang="ru-RU" sz="14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контракта составила </a:t>
            </a: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504 310 рублей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609600"/>
            <a:ext cx="3931920" cy="5334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685800"/>
            <a:ext cx="3931920" cy="5334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ПОСЛЕ</a:t>
            </a:r>
            <a:endParaRPr lang="ru-RU" sz="2000" dirty="0"/>
          </a:p>
        </p:txBody>
      </p:sp>
      <p:pic>
        <p:nvPicPr>
          <p:cNvPr id="7" name="Содержимое 6" descr="02.08.17.....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81000" y="1066800"/>
            <a:ext cx="4157663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328" y="1371600"/>
            <a:ext cx="41910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50273" y="762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дворовых территорий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334000"/>
            <a:ext cx="8183880" cy="54864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Микрорайон Олимпийский, дом № 31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838200"/>
            <a:ext cx="3931920" cy="4572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3931920" cy="5334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ПОСЛЕ</a:t>
            </a:r>
            <a:endParaRPr lang="ru-RU" sz="2000" dirty="0"/>
          </a:p>
        </p:txBody>
      </p:sp>
      <p:pic>
        <p:nvPicPr>
          <p:cNvPr id="7" name="Содержимое 6" descr="02.08.17..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81000" y="1371600"/>
            <a:ext cx="4157663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4190999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1000" y="762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дворовых территорий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334000"/>
            <a:ext cx="818388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rgbClr val="C00000"/>
                </a:solidFill>
              </a:rPr>
              <a:t>Микрорайон Октябрьский, дом № 7</a:t>
            </a:r>
            <a:br>
              <a:rPr lang="ru-RU" sz="2700" dirty="0" smtClean="0">
                <a:solidFill>
                  <a:srgbClr val="C00000"/>
                </a:solidFill>
              </a:rPr>
            </a:br>
            <a:r>
              <a:rPr lang="ru-RU" sz="16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</a:t>
            </a:r>
            <a:r>
              <a:rPr lang="ru-RU" sz="16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контракта составила </a:t>
            </a:r>
            <a:r>
              <a:rPr lang="ru-RU" sz="16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1 281 760 рублей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599420"/>
            <a:ext cx="3931920" cy="6096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599420"/>
            <a:ext cx="3931920" cy="6858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ПОСЛЕ</a:t>
            </a:r>
            <a:endParaRPr lang="ru-RU" sz="2000" dirty="0"/>
          </a:p>
        </p:txBody>
      </p:sp>
      <p:pic>
        <p:nvPicPr>
          <p:cNvPr id="7" name="Содержимое 6" descr="03.08.2017 (1)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838200" y="1143000"/>
            <a:ext cx="33528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1000" y="762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дворовых территорий</a:t>
            </a:r>
          </a:p>
        </p:txBody>
      </p:sp>
      <p:pic>
        <p:nvPicPr>
          <p:cNvPr id="9" name="Picture 3" descr="C:\Users\BOOK 01\Desktop\IMG_1948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8" t="18097" r="4620"/>
          <a:stretch/>
        </p:blipFill>
        <p:spPr bwMode="auto">
          <a:xfrm>
            <a:off x="4572000" y="1066800"/>
            <a:ext cx="3810000" cy="426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060" y="5257800"/>
            <a:ext cx="818388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Микрорайон Октябрьский, дом № 7</a:t>
            </a:r>
            <a:br>
              <a:rPr lang="ru-RU" sz="2400" dirty="0" smtClean="0">
                <a:solidFill>
                  <a:srgbClr val="C00000"/>
                </a:solidFill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3898" y="556913"/>
            <a:ext cx="3931920" cy="4572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609600"/>
            <a:ext cx="3931920" cy="3810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ПОСЛЕ</a:t>
            </a:r>
            <a:endParaRPr lang="ru-RU" sz="2000" dirty="0"/>
          </a:p>
        </p:txBody>
      </p:sp>
      <p:pic>
        <p:nvPicPr>
          <p:cNvPr id="7" name="Содержимое 6" descr="14.08.2017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704273" y="990600"/>
            <a:ext cx="38608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29.08.2017 (4)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29200" y="990600"/>
            <a:ext cx="29718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1000" y="762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дворовых территорий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060" y="5105400"/>
            <a:ext cx="8183880" cy="762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Микрорайон Мирный, дом № 5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</a:t>
            </a:r>
            <a:r>
              <a:rPr lang="ru-RU" sz="14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контракта составила </a:t>
            </a: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851 970 рублей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371" y="561531"/>
            <a:ext cx="3931920" cy="6858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685800"/>
            <a:ext cx="3931920" cy="6096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ПОСЛЕ</a:t>
            </a:r>
            <a:endParaRPr lang="ru-RU" sz="2000" dirty="0"/>
          </a:p>
        </p:txBody>
      </p:sp>
      <p:pic>
        <p:nvPicPr>
          <p:cNvPr id="7" name="Содержимое 6" descr="01.08.2017 (1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" y="1219200"/>
            <a:ext cx="4081463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963" y="1295400"/>
            <a:ext cx="411003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1000" y="38311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дворовых территорий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181600"/>
            <a:ext cx="8183880" cy="70104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Микрорайон Мирный, дом № 13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</a:t>
            </a:r>
            <a:r>
              <a:rPr lang="ru-RU" sz="14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контракта составила </a:t>
            </a: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460 570 рублей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33400"/>
            <a:ext cx="3931920" cy="6096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72000" y="609600"/>
            <a:ext cx="3931920" cy="4572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ПОСЛЕ</a:t>
            </a:r>
            <a:endParaRPr lang="ru-RU" sz="2000" dirty="0"/>
          </a:p>
        </p:txBody>
      </p:sp>
      <p:pic>
        <p:nvPicPr>
          <p:cNvPr id="7" name="Содержимое 6" descr="02.08.2017 (2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762000" y="990600"/>
            <a:ext cx="3124199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295400"/>
            <a:ext cx="47244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1000" y="762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дворовых территорий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870448"/>
          </a:xfrm>
        </p:spPr>
        <p:txBody>
          <a:bodyPr/>
          <a:lstStyle/>
          <a:p>
            <a:pPr algn="just">
              <a:lnSpc>
                <a:spcPct val="150000"/>
              </a:lnSpc>
              <a:buNone/>
            </a:pPr>
            <a:r>
              <a:rPr lang="ru-RU" dirty="0"/>
              <a:t>  </a:t>
            </a:r>
            <a:r>
              <a:rPr lang="ru-RU" dirty="0" smtClean="0"/>
              <a:t>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2017 году в Иркутской области стартовал проект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«Формирование комфортной городской среды», к реализации которого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приступили 15 муниципальных образований, в том числе и город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Саянск.</a:t>
            </a:r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0"/>
            <a:ext cx="7086600" cy="3000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060" y="5029200"/>
            <a:ext cx="818388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Микрорайон Мирный, дом № 24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</a:t>
            </a:r>
            <a:r>
              <a:rPr lang="ru-RU" sz="14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контракта составила </a:t>
            </a: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888 752,90 рублей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400" y="685800"/>
            <a:ext cx="3931920" cy="6096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72000" y="762000"/>
            <a:ext cx="3931920" cy="5334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ПОСЛЕ</a:t>
            </a:r>
            <a:endParaRPr lang="ru-RU" sz="2000" dirty="0"/>
          </a:p>
        </p:txBody>
      </p:sp>
      <p:pic>
        <p:nvPicPr>
          <p:cNvPr id="7" name="Содержимое 6" descr="04.08.2017 (2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762000" y="1219200"/>
            <a:ext cx="3200399" cy="3946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447800"/>
            <a:ext cx="4621213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81000" y="762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дворовых территорий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120" y="5334000"/>
            <a:ext cx="8183880" cy="47244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Микрорайон Мирный, дом № 24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" y="1066800"/>
            <a:ext cx="4081463" cy="4190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09" y="1295400"/>
            <a:ext cx="4114799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81000" y="47547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дворовых территорий</a:t>
            </a:r>
          </a:p>
        </p:txBody>
      </p:sp>
    </p:spTree>
    <p:extLst>
      <p:ext uri="{BB962C8B-B14F-4D97-AF65-F5344CB8AC3E}">
        <p14:creationId xmlns:p14="http://schemas.microsoft.com/office/powerpoint/2010/main" val="2606399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120" y="5410200"/>
            <a:ext cx="8183880" cy="4724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Микрорайон Центральный, дом № 2, микрорайон Мирный, дом № 24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</a:t>
            </a:r>
            <a:r>
              <a:rPr lang="ru-RU" sz="14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контракта составила </a:t>
            </a: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352 696,36 рублей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15" y="1239982"/>
            <a:ext cx="3715327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81000" y="47547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дворовых </a:t>
            </a:r>
            <a:r>
              <a:rPr lang="ru-RU" sz="28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территорий</a:t>
            </a:r>
          </a:p>
          <a:p>
            <a:pPr lvl="0" algn="ctr"/>
            <a:r>
              <a:rPr lang="ru-RU" sz="20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п</a:t>
            </a:r>
            <a:r>
              <a:rPr lang="ru-RU" sz="20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риобретение и установка детских игровых площадок</a:t>
            </a:r>
            <a:endParaRPr lang="ru-RU" sz="2000" b="1" dirty="0">
              <a:ln w="10541" cmpd="sng">
                <a:solidFill>
                  <a:srgbClr val="F07F09">
                    <a:shade val="88000"/>
                    <a:satMod val="110000"/>
                  </a:srgbClr>
                </a:solidFill>
                <a:prstDash val="solid"/>
              </a:ln>
              <a:solidFill>
                <a:srgbClr val="9F2936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" t="-84"/>
          <a:stretch/>
        </p:blipFill>
        <p:spPr>
          <a:xfrm>
            <a:off x="627834" y="1492310"/>
            <a:ext cx="3783012" cy="3505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09800" y="1066800"/>
            <a:ext cx="6190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250"/>
              </a:spcBef>
              <a:buClr>
                <a:srgbClr val="F07F09"/>
              </a:buClr>
              <a:buSzPct val="80000"/>
            </a:pPr>
            <a:r>
              <a:rPr lang="ru-RU" sz="2000" b="1" dirty="0">
                <a:solidFill>
                  <a:prstClr val="black"/>
                </a:solidFill>
              </a:rPr>
              <a:t>ДО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19800" y="862963"/>
            <a:ext cx="1194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250"/>
              </a:spcBef>
              <a:buClr>
                <a:srgbClr val="F07F09"/>
              </a:buClr>
              <a:buSzPct val="80000"/>
            </a:pPr>
            <a:r>
              <a:rPr lang="ru-RU" sz="2000" b="1" dirty="0">
                <a:solidFill>
                  <a:prstClr val="black"/>
                </a:solidFill>
              </a:rPr>
              <a:t>ПОСЛЕ</a:t>
            </a:r>
          </a:p>
        </p:txBody>
      </p:sp>
    </p:spTree>
    <p:extLst>
      <p:ext uri="{BB962C8B-B14F-4D97-AF65-F5344CB8AC3E}">
        <p14:creationId xmlns:p14="http://schemas.microsoft.com/office/powerpoint/2010/main" val="3420706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4876800"/>
            <a:ext cx="8382000" cy="9296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rgbClr val="C00000"/>
                </a:solidFill>
              </a:rPr>
              <a:t>Микрорайон Юбилейный, дом № 36, ДК «Юность»</a:t>
            </a:r>
            <a:br>
              <a:rPr lang="ru-RU" sz="2700" dirty="0" smtClean="0">
                <a:solidFill>
                  <a:srgbClr val="C00000"/>
                </a:solidFill>
              </a:rPr>
            </a:br>
            <a:r>
              <a:rPr lang="ru-RU" sz="16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контракта составила </a:t>
            </a:r>
            <a:r>
              <a:rPr lang="ru-RU" sz="16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1 026 404,19 </a:t>
            </a:r>
            <a:r>
              <a:rPr lang="ru-RU" sz="16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рублей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3153" y="609600"/>
            <a:ext cx="3931920" cy="5334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81236" y="609600"/>
            <a:ext cx="3931920" cy="6096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ПОСЛЕ</a:t>
            </a:r>
            <a:endParaRPr lang="ru-RU" sz="2000" dirty="0"/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43434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95400"/>
            <a:ext cx="3886199" cy="3132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6200" y="76200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</a:t>
            </a:r>
            <a:r>
              <a:rPr lang="ru-RU" sz="24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общественных </a:t>
            </a:r>
            <a:r>
              <a:rPr lang="ru-RU" sz="24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территорий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4876800"/>
            <a:ext cx="8382000" cy="9296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rgbClr val="C00000"/>
                </a:solidFill>
              </a:rPr>
              <a:t>Замена уличного освещения по улице Советской (от ул. Советской Армии до ул. Бабаева, от ул. Ленина до ул. Таежной) в количестве 82 светильника</a:t>
            </a:r>
            <a:br>
              <a:rPr lang="ru-RU" sz="2200" dirty="0" smtClean="0">
                <a:solidFill>
                  <a:srgbClr val="C00000"/>
                </a:solidFill>
              </a:rPr>
            </a:br>
            <a:r>
              <a:rPr lang="ru-RU" sz="16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</a:t>
            </a:r>
            <a:r>
              <a:rPr lang="ru-RU" sz="16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контракта составила </a:t>
            </a:r>
            <a:r>
              <a:rPr lang="ru-RU" sz="16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1 100 137 </a:t>
            </a:r>
            <a:r>
              <a:rPr lang="ru-RU" sz="16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рублей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3153" y="609600"/>
            <a:ext cx="3931920" cy="5334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81236" y="609600"/>
            <a:ext cx="3931920" cy="6096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ПОСЛЕ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6200" y="120073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</a:t>
            </a:r>
            <a:r>
              <a:rPr lang="ru-RU" sz="24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общественных </a:t>
            </a:r>
            <a:r>
              <a:rPr lang="ru-RU" sz="24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территорий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3659187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673" y="1143000"/>
            <a:ext cx="408305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6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060" y="5029200"/>
            <a:ext cx="8183880" cy="762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Микрорайон Ленинградский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</a:t>
            </a:r>
            <a:r>
              <a:rPr lang="ru-RU" sz="14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контракта составила </a:t>
            </a: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2 101 700 рублей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596278"/>
            <a:ext cx="3931920" cy="6858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72000" y="608847"/>
            <a:ext cx="3931920" cy="6858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СЕЙЧАС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" y="1295400"/>
            <a:ext cx="4081463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81000" y="762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</a:t>
            </a:r>
            <a:r>
              <a:rPr lang="ru-RU" sz="28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парка «Зеленый»</a:t>
            </a:r>
            <a:endParaRPr lang="ru-RU" sz="2800" b="1" dirty="0">
              <a:ln w="10541" cmpd="sng">
                <a:solidFill>
                  <a:srgbClr val="F07F09">
                    <a:shade val="88000"/>
                    <a:satMod val="110000"/>
                  </a:srgbClr>
                </a:solidFill>
                <a:prstDash val="solid"/>
              </a:ln>
              <a:solidFill>
                <a:srgbClr val="9F2936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4224436" cy="349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408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228600"/>
            <a:ext cx="8183880" cy="6019800"/>
          </a:xfrm>
        </p:spPr>
        <p:txBody>
          <a:bodyPr>
            <a:normAutofit fontScale="47500" lnSpcReduction="20000"/>
          </a:bodyPr>
          <a:lstStyle/>
          <a:p>
            <a:pPr algn="just">
              <a:buNone/>
            </a:pPr>
            <a:endParaRPr lang="ru-RU" dirty="0" smtClean="0"/>
          </a:p>
          <a:p>
            <a:pPr algn="just">
              <a:lnSpc>
                <a:spcPct val="170000"/>
              </a:lnSpc>
              <a:buNone/>
            </a:pPr>
            <a:r>
              <a:rPr lang="ru-RU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   </a:t>
            </a:r>
            <a:r>
              <a:rPr lang="ru-RU" sz="4200" dirty="0" smtClean="0">
                <a:latin typeface="Times New Roman" pitchFamily="18" charset="0"/>
                <a:ea typeface="Calibri"/>
                <a:cs typeface="Times New Roman" pitchFamily="18" charset="0"/>
              </a:rPr>
              <a:t>Общая </a:t>
            </a:r>
            <a:r>
              <a:rPr lang="ru-RU" sz="4200" dirty="0">
                <a:latin typeface="Times New Roman" pitchFamily="18" charset="0"/>
                <a:ea typeface="Calibri"/>
                <a:cs typeface="Times New Roman" pitchFamily="18" charset="0"/>
              </a:rPr>
              <a:t>сумма экономии по дворовым территориям составила </a:t>
            </a:r>
            <a:r>
              <a:rPr lang="ru-RU" sz="4200" b="1" dirty="0">
                <a:latin typeface="Times New Roman" pitchFamily="18" charset="0"/>
                <a:ea typeface="Calibri"/>
                <a:cs typeface="Times New Roman" pitchFamily="18" charset="0"/>
              </a:rPr>
              <a:t>966 702,44 </a:t>
            </a:r>
            <a:r>
              <a:rPr lang="ru-RU" sz="4200" dirty="0">
                <a:latin typeface="Times New Roman" pitchFamily="18" charset="0"/>
                <a:ea typeface="Calibri"/>
                <a:cs typeface="Times New Roman" pitchFamily="18" charset="0"/>
              </a:rPr>
              <a:t>рубля, которая была направлена на: </a:t>
            </a:r>
            <a:endParaRPr lang="ru-RU" sz="4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spcAft>
                <a:spcPts val="0"/>
              </a:spcAft>
            </a:pPr>
            <a:r>
              <a:rPr lang="ru-RU" sz="4200" dirty="0">
                <a:latin typeface="Times New Roman" pitchFamily="18" charset="0"/>
                <a:ea typeface="Calibri"/>
                <a:cs typeface="Times New Roman" pitchFamily="18" charset="0"/>
              </a:rPr>
              <a:t>1) благоустройство дополнительной дворовой территории, расположенной по адресу: </a:t>
            </a:r>
            <a:r>
              <a:rPr lang="ru-RU" sz="4200" dirty="0" err="1">
                <a:latin typeface="Times New Roman" pitchFamily="18" charset="0"/>
                <a:ea typeface="Calibri"/>
                <a:cs typeface="Times New Roman" pitchFamily="18" charset="0"/>
              </a:rPr>
              <a:t>г.Саянск</a:t>
            </a:r>
            <a:r>
              <a:rPr lang="ru-RU" sz="4200" dirty="0">
                <a:latin typeface="Times New Roman" pitchFamily="18" charset="0"/>
                <a:ea typeface="Calibri"/>
                <a:cs typeface="Times New Roman" pitchFamily="18" charset="0"/>
              </a:rPr>
              <a:t>, микрорайон Строителей, дом №13 (благоустройство придомовой территории</a:t>
            </a:r>
            <a:r>
              <a:rPr lang="ru-RU" sz="4200" dirty="0" smtClean="0">
                <a:latin typeface="Times New Roman" pitchFamily="18" charset="0"/>
                <a:ea typeface="Calibri"/>
                <a:cs typeface="Times New Roman" pitchFamily="18" charset="0"/>
              </a:rPr>
              <a:t>); </a:t>
            </a:r>
          </a:p>
          <a:p>
            <a:pPr algn="just">
              <a:lnSpc>
                <a:spcPct val="170000"/>
              </a:lnSpc>
              <a:spcAft>
                <a:spcPts val="0"/>
              </a:spcAft>
            </a:pPr>
            <a:r>
              <a:rPr lang="ru-RU" sz="4200" dirty="0" smtClean="0">
                <a:latin typeface="Times New Roman" pitchFamily="18" charset="0"/>
                <a:ea typeface="Calibri"/>
                <a:cs typeface="Times New Roman" pitchFamily="18" charset="0"/>
              </a:rPr>
              <a:t>2</a:t>
            </a:r>
            <a:r>
              <a:rPr lang="ru-RU" sz="4200" dirty="0">
                <a:latin typeface="Times New Roman" pitchFamily="18" charset="0"/>
                <a:ea typeface="Calibri"/>
                <a:cs typeface="Times New Roman" pitchFamily="18" charset="0"/>
              </a:rPr>
              <a:t>) приобретение спортивных комплексов (с установкой на дворовых территориях, расположенных по адресу:  </a:t>
            </a:r>
            <a:r>
              <a:rPr lang="ru-RU" sz="4200" dirty="0" err="1">
                <a:latin typeface="Times New Roman" pitchFamily="18" charset="0"/>
                <a:ea typeface="Calibri"/>
                <a:cs typeface="Times New Roman" pitchFamily="18" charset="0"/>
              </a:rPr>
              <a:t>мкр</a:t>
            </a:r>
            <a:r>
              <a:rPr lang="ru-RU" sz="4200" dirty="0">
                <a:latin typeface="Times New Roman" pitchFamily="18" charset="0"/>
                <a:ea typeface="Calibri"/>
                <a:cs typeface="Times New Roman" pitchFamily="18" charset="0"/>
              </a:rPr>
              <a:t>. Центральный, д. 2; </a:t>
            </a:r>
            <a:r>
              <a:rPr lang="ru-RU" sz="4200" dirty="0" err="1">
                <a:latin typeface="Times New Roman" pitchFamily="18" charset="0"/>
                <a:ea typeface="Calibri"/>
                <a:cs typeface="Times New Roman" pitchFamily="18" charset="0"/>
              </a:rPr>
              <a:t>мкр</a:t>
            </a:r>
            <a:r>
              <a:rPr lang="ru-RU" sz="4200" dirty="0">
                <a:latin typeface="Times New Roman" pitchFamily="18" charset="0"/>
                <a:ea typeface="Calibri"/>
                <a:cs typeface="Times New Roman" pitchFamily="18" charset="0"/>
              </a:rPr>
              <a:t>. Солнечный, д. 2</a:t>
            </a:r>
            <a:r>
              <a:rPr lang="ru-RU" sz="4200" dirty="0" smtClean="0">
                <a:latin typeface="Times New Roman" pitchFamily="18" charset="0"/>
                <a:ea typeface="Calibri"/>
                <a:cs typeface="Times New Roman" pitchFamily="18" charset="0"/>
              </a:rPr>
              <a:t>);</a:t>
            </a:r>
            <a:endParaRPr lang="ru-RU" sz="4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lnSpc>
                <a:spcPct val="170000"/>
              </a:lnSpc>
              <a:spcAft>
                <a:spcPts val="0"/>
              </a:spcAft>
            </a:pPr>
            <a:r>
              <a:rPr lang="ru-RU" sz="4200" dirty="0">
                <a:latin typeface="Times New Roman" pitchFamily="18" charset="0"/>
                <a:ea typeface="Calibri"/>
                <a:cs typeface="Times New Roman" pitchFamily="18" charset="0"/>
              </a:rPr>
              <a:t>3) приобретение скамеек (с установкой на дворовых территория, расположенных по адресу: </a:t>
            </a:r>
            <a:r>
              <a:rPr lang="ru-RU" sz="4200" dirty="0" err="1">
                <a:latin typeface="Times New Roman" pitchFamily="18" charset="0"/>
                <a:ea typeface="Calibri"/>
                <a:cs typeface="Times New Roman" pitchFamily="18" charset="0"/>
              </a:rPr>
              <a:t>мкр</a:t>
            </a:r>
            <a:r>
              <a:rPr lang="ru-RU" sz="4200" dirty="0">
                <a:latin typeface="Times New Roman" pitchFamily="18" charset="0"/>
                <a:ea typeface="Calibri"/>
                <a:cs typeface="Times New Roman" pitchFamily="18" charset="0"/>
              </a:rPr>
              <a:t>. Юбилейный, д. 4; </a:t>
            </a:r>
            <a:r>
              <a:rPr lang="ru-RU" sz="4200" dirty="0" err="1">
                <a:latin typeface="Times New Roman" pitchFamily="18" charset="0"/>
                <a:ea typeface="Calibri"/>
                <a:cs typeface="Times New Roman" pitchFamily="18" charset="0"/>
              </a:rPr>
              <a:t>мкр</a:t>
            </a:r>
            <a:r>
              <a:rPr lang="ru-RU" sz="4200" dirty="0">
                <a:latin typeface="Times New Roman" pitchFamily="18" charset="0"/>
                <a:ea typeface="Calibri"/>
                <a:cs typeface="Times New Roman" pitchFamily="18" charset="0"/>
              </a:rPr>
              <a:t>. Солнечный, д. 2;, </a:t>
            </a:r>
            <a:r>
              <a:rPr lang="ru-RU" sz="4200" dirty="0" err="1">
                <a:latin typeface="Times New Roman" pitchFamily="18" charset="0"/>
                <a:ea typeface="Calibri"/>
                <a:cs typeface="Times New Roman" pitchFamily="18" charset="0"/>
              </a:rPr>
              <a:t>мкр</a:t>
            </a:r>
            <a:r>
              <a:rPr lang="ru-RU" sz="4200" dirty="0">
                <a:latin typeface="Times New Roman" pitchFamily="18" charset="0"/>
                <a:ea typeface="Calibri"/>
                <a:cs typeface="Times New Roman" pitchFamily="18" charset="0"/>
              </a:rPr>
              <a:t>. Олимпийский, д. 8, 31, 32; </a:t>
            </a:r>
            <a:r>
              <a:rPr lang="ru-RU" sz="4200" dirty="0" err="1">
                <a:latin typeface="Times New Roman" pitchFamily="18" charset="0"/>
                <a:ea typeface="Calibri"/>
                <a:cs typeface="Times New Roman" pitchFamily="18" charset="0"/>
              </a:rPr>
              <a:t>мкр</a:t>
            </a:r>
            <a:r>
              <a:rPr lang="ru-RU" sz="4200" dirty="0">
                <a:latin typeface="Times New Roman" pitchFamily="18" charset="0"/>
                <a:ea typeface="Calibri"/>
                <a:cs typeface="Times New Roman" pitchFamily="18" charset="0"/>
              </a:rPr>
              <a:t>. Мирный, д. 5) в количестве 39 шт</a:t>
            </a:r>
            <a:r>
              <a:rPr lang="ru-RU" sz="4200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42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060" y="5029200"/>
            <a:ext cx="8183880" cy="762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Микрорайон Строителей, дом №13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</a:t>
            </a:r>
            <a:r>
              <a:rPr lang="ru-RU" sz="14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контракта составила </a:t>
            </a: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258 996 рублей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3707" y="907197"/>
            <a:ext cx="3931920" cy="6858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88718" y="939524"/>
            <a:ext cx="3931920" cy="685800"/>
          </a:xfrm>
        </p:spPr>
        <p:txBody>
          <a:bodyPr>
            <a:normAutofit/>
          </a:bodyPr>
          <a:lstStyle/>
          <a:p>
            <a:pPr lvl="0" algn="ctr">
              <a:buClr>
                <a:srgbClr val="F07F09"/>
              </a:buClr>
            </a:pPr>
            <a:r>
              <a:rPr lang="ru-RU" sz="2000" dirty="0">
                <a:solidFill>
                  <a:prstClr val="black"/>
                </a:solidFill>
              </a:rPr>
              <a:t>ПОСЛЕ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76200"/>
            <a:ext cx="84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Расходование экономии:</a:t>
            </a:r>
          </a:p>
          <a:p>
            <a:pPr lvl="0" algn="ctr"/>
            <a:r>
              <a:rPr lang="ru-RU" sz="24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</a:t>
            </a:r>
            <a:r>
              <a:rPr lang="ru-RU" sz="24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лагоустройство дворовой территории</a:t>
            </a:r>
            <a:endParaRPr lang="ru-RU" sz="2400" b="1" dirty="0">
              <a:ln w="10541" cmpd="sng">
                <a:solidFill>
                  <a:srgbClr val="F07F09">
                    <a:shade val="88000"/>
                    <a:satMod val="110000"/>
                  </a:srgbClr>
                </a:solidFill>
                <a:prstDash val="solid"/>
              </a:ln>
              <a:solidFill>
                <a:srgbClr val="9F2936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1" y="1600200"/>
            <a:ext cx="3963987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Desktop\Формирование современной городской среды\ФОТО\2017 год\3-13\порковка 3-13\Новая папка (2)\IMG_1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752600"/>
            <a:ext cx="4191000" cy="3215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57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778" y="4968009"/>
            <a:ext cx="818388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Микрорайон Центральный, дом №2,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микрорайон Солнечный, дом №2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</a:t>
            </a:r>
            <a:r>
              <a:rPr lang="ru-RU" sz="14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контракта составила </a:t>
            </a: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434 304,60 рублей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3707" y="907197"/>
            <a:ext cx="3931920" cy="6858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88718" y="939524"/>
            <a:ext cx="3931920" cy="685800"/>
          </a:xfrm>
        </p:spPr>
        <p:txBody>
          <a:bodyPr>
            <a:normAutofit/>
          </a:bodyPr>
          <a:lstStyle/>
          <a:p>
            <a:pPr lvl="0" algn="ctr">
              <a:buClr>
                <a:srgbClr val="F07F09"/>
              </a:buClr>
            </a:pPr>
            <a:r>
              <a:rPr lang="ru-RU" sz="2000" dirty="0">
                <a:solidFill>
                  <a:prstClr val="black"/>
                </a:solidFill>
              </a:rPr>
              <a:t>ПОСЛЕ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76200"/>
            <a:ext cx="84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Расходование экономии:</a:t>
            </a:r>
          </a:p>
          <a:p>
            <a:pPr lvl="0" algn="ctr"/>
            <a:r>
              <a:rPr lang="ru-RU" sz="24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п</a:t>
            </a:r>
            <a:r>
              <a:rPr lang="ru-RU" sz="24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риобретение спортивных комплексов</a:t>
            </a:r>
            <a:endParaRPr lang="ru-RU" sz="2400" b="1" dirty="0">
              <a:ln w="10541" cmpd="sng">
                <a:solidFill>
                  <a:srgbClr val="F07F09">
                    <a:shade val="88000"/>
                    <a:satMod val="110000"/>
                  </a:srgbClr>
                </a:solidFill>
                <a:prstDash val="solid"/>
              </a:ln>
              <a:solidFill>
                <a:srgbClr val="9F2936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4343399" cy="320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Desktop\Фото инвентаризация\Октябрьский\5-10 и 5-10Б\DSC005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1" t="-1033"/>
          <a:stretch/>
        </p:blipFill>
        <p:spPr bwMode="auto">
          <a:xfrm>
            <a:off x="4953000" y="1447800"/>
            <a:ext cx="3657599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86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968009"/>
            <a:ext cx="8491636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Микрорайон Юбилейный, дом №4,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микрорайон Солнечный, дом №2, микрорайон Олимпийский, дома №8, №31, №32, микрорайон Мирный, дом №5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</a:t>
            </a:r>
            <a:r>
              <a:rPr lang="ru-RU" sz="14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контракта составила </a:t>
            </a: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273 401,84 рублей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3707" y="907197"/>
            <a:ext cx="3931920" cy="6858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88718" y="939524"/>
            <a:ext cx="3931920" cy="685800"/>
          </a:xfrm>
        </p:spPr>
        <p:txBody>
          <a:bodyPr>
            <a:normAutofit/>
          </a:bodyPr>
          <a:lstStyle/>
          <a:p>
            <a:pPr lvl="0" algn="ctr">
              <a:buClr>
                <a:srgbClr val="F07F09"/>
              </a:buClr>
            </a:pPr>
            <a:r>
              <a:rPr lang="ru-RU" sz="2000" dirty="0">
                <a:solidFill>
                  <a:prstClr val="black"/>
                </a:solidFill>
              </a:rPr>
              <a:t>ПОСЛЕ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76200"/>
            <a:ext cx="84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Расходование экономии:</a:t>
            </a:r>
          </a:p>
          <a:p>
            <a:pPr lvl="0" algn="ctr"/>
            <a:r>
              <a:rPr lang="ru-RU" sz="24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п</a:t>
            </a:r>
            <a:r>
              <a:rPr lang="ru-RU" sz="24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риобретение скамеек в количестве 39 штук</a:t>
            </a:r>
            <a:endParaRPr lang="ru-RU" sz="2400" b="1" dirty="0">
              <a:ln w="10541" cmpd="sng">
                <a:solidFill>
                  <a:srgbClr val="F07F09">
                    <a:shade val="88000"/>
                    <a:satMod val="110000"/>
                  </a:srgbClr>
                </a:solidFill>
                <a:prstDash val="solid"/>
              </a:ln>
              <a:solidFill>
                <a:srgbClr val="9F2936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2601"/>
            <a:ext cx="3811587" cy="2860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Desktop\Формирование современной городской среды\ФОТО\2017 год\праздник двора\Уют фото 2б-2\100_22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69"/>
          <a:stretch/>
        </p:blipFill>
        <p:spPr bwMode="auto">
          <a:xfrm>
            <a:off x="5105400" y="1524000"/>
            <a:ext cx="3455046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276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3400"/>
            <a:ext cx="8183880" cy="6172200"/>
          </a:xfrm>
        </p:spPr>
        <p:txBody>
          <a:bodyPr numCol="1"/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Calibri"/>
              </a:rPr>
              <a:t>     В </a:t>
            </a:r>
            <a:r>
              <a:rPr lang="ru-RU" sz="2000" dirty="0">
                <a:latin typeface="Times New Roman"/>
                <a:ea typeface="Calibri"/>
              </a:rPr>
              <a:t>рамках реализации приоритетного проекта «Формирование комфортной городской среды» муниципальному образованию «город Саянск», </a:t>
            </a:r>
            <a:r>
              <a:rPr lang="ru-RU" sz="2000" b="1" dirty="0">
                <a:latin typeface="Times New Roman"/>
                <a:ea typeface="Calibri"/>
              </a:rPr>
              <a:t>по государственной программе «Городская среда»</a:t>
            </a:r>
            <a:r>
              <a:rPr lang="ru-RU" sz="2000" dirty="0">
                <a:latin typeface="Times New Roman"/>
                <a:ea typeface="Calibri"/>
              </a:rPr>
              <a:t>, была выделена субсидия в размере – 11 456 000 рублей и 602 950 рублей составили собственные средства муниципального образования. Итого на реализацию программы направлено - 12 058 950 рублей, из них:</a:t>
            </a:r>
            <a:endParaRPr lang="ru-RU" sz="2000" dirty="0">
              <a:latin typeface="Times New Roman"/>
              <a:ea typeface="Times New Roman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Calibri"/>
              </a:rPr>
              <a:t>- на </a:t>
            </a:r>
            <a:r>
              <a:rPr lang="ru-RU" sz="2000" dirty="0">
                <a:latin typeface="Times New Roman"/>
                <a:ea typeface="Calibri"/>
              </a:rPr>
              <a:t>благоустройство дворовых территорий - 8 039 370,00 рублей; </a:t>
            </a:r>
            <a:endParaRPr lang="ru-RU" sz="2000" dirty="0" smtClean="0">
              <a:latin typeface="Times New Roman"/>
              <a:ea typeface="Calibri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000" dirty="0" smtClean="0">
                <a:latin typeface="Times New Roman"/>
                <a:ea typeface="Calibri"/>
              </a:rPr>
              <a:t>- на </a:t>
            </a:r>
            <a:r>
              <a:rPr lang="ru-RU" sz="2000" dirty="0">
                <a:latin typeface="Times New Roman"/>
                <a:ea typeface="Calibri"/>
              </a:rPr>
              <a:t>благоустройство общественных территорий – 4 019 580 рублей</a:t>
            </a:r>
            <a:r>
              <a:rPr lang="ru-RU" sz="2000" dirty="0" smtClean="0">
                <a:latin typeface="Times New Roman"/>
                <a:ea typeface="Calibri"/>
              </a:rPr>
              <a:t>.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000" dirty="0">
                <a:latin typeface="Times New Roman"/>
                <a:ea typeface="Calibri"/>
              </a:rPr>
              <a:t> </a:t>
            </a:r>
            <a:r>
              <a:rPr lang="ru-RU" sz="2000" dirty="0" smtClean="0">
                <a:latin typeface="Times New Roman"/>
                <a:ea typeface="Calibri"/>
              </a:rPr>
              <a:t>    </a:t>
            </a:r>
            <a:r>
              <a:rPr lang="ru-RU" sz="2000" b="1" dirty="0" smtClean="0">
                <a:latin typeface="Times New Roman"/>
                <a:ea typeface="Calibri"/>
              </a:rPr>
              <a:t>По </a:t>
            </a:r>
            <a:r>
              <a:rPr lang="ru-RU" sz="2000" b="1" dirty="0">
                <a:latin typeface="Times New Roman"/>
                <a:ea typeface="Calibri"/>
              </a:rPr>
              <a:t>программе «Парки малых городов»</a:t>
            </a:r>
            <a:r>
              <a:rPr lang="ru-RU" sz="2000" dirty="0">
                <a:latin typeface="Times New Roman"/>
                <a:ea typeface="Calibri"/>
              </a:rPr>
              <a:t>, на благоустройство парка, была выделена субсидия в размере – 1 996 600 рублей, собственные средства муниципального образования составили - 105 100 рублей. </a:t>
            </a:r>
            <a:endParaRPr lang="ru-RU" sz="2000" dirty="0">
              <a:latin typeface="Times New Roman"/>
              <a:ea typeface="Times New Roman"/>
            </a:endParaRP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ClrTx/>
              <a:buSzTx/>
              <a:buNone/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463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81000"/>
            <a:ext cx="8183880" cy="541020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endParaRPr lang="ru-RU" dirty="0" smtClean="0"/>
          </a:p>
          <a:p>
            <a:pPr marL="0" indent="0" algn="just">
              <a:lnSpc>
                <a:spcPct val="160000"/>
              </a:lnSpc>
              <a:spcAft>
                <a:spcPts val="0"/>
              </a:spcAft>
              <a:buNone/>
            </a:pPr>
            <a:r>
              <a:rPr lang="ru-RU" sz="2400" dirty="0" smtClean="0">
                <a:latin typeface="Times New Roman"/>
                <a:ea typeface="Calibri"/>
              </a:rPr>
              <a:t>       </a:t>
            </a:r>
            <a:r>
              <a:rPr lang="ru-RU" sz="2200" dirty="0" smtClean="0">
                <a:latin typeface="Times New Roman"/>
                <a:ea typeface="Calibri"/>
              </a:rPr>
              <a:t>Общая </a:t>
            </a:r>
            <a:r>
              <a:rPr lang="ru-RU" sz="2200" dirty="0">
                <a:latin typeface="Times New Roman"/>
                <a:ea typeface="Calibri"/>
              </a:rPr>
              <a:t>сумма экономии по общественным территориям  составила </a:t>
            </a:r>
            <a:r>
              <a:rPr lang="ru-RU" sz="2200" b="1" dirty="0">
                <a:latin typeface="Times New Roman"/>
                <a:ea typeface="Calibri"/>
              </a:rPr>
              <a:t>1 893 038,81 </a:t>
            </a:r>
            <a:r>
              <a:rPr lang="ru-RU" sz="2200" dirty="0">
                <a:latin typeface="Times New Roman"/>
                <a:ea typeface="Calibri"/>
              </a:rPr>
              <a:t>рублей, которая была направлена на: </a:t>
            </a:r>
            <a:endParaRPr lang="ru-RU" sz="2200" dirty="0">
              <a:latin typeface="Times New Roman"/>
              <a:ea typeface="Times New Roman"/>
            </a:endParaRPr>
          </a:p>
          <a:p>
            <a:pPr algn="just">
              <a:lnSpc>
                <a:spcPct val="160000"/>
              </a:lnSpc>
              <a:spcAft>
                <a:spcPts val="0"/>
              </a:spcAft>
            </a:pPr>
            <a:r>
              <a:rPr lang="ru-RU" sz="2200" dirty="0">
                <a:latin typeface="Times New Roman"/>
                <a:ea typeface="Calibri"/>
              </a:rPr>
              <a:t>1) замену уличного освещения по проспекту </a:t>
            </a:r>
            <a:r>
              <a:rPr lang="ru-RU" sz="2200" dirty="0" smtClean="0">
                <a:latin typeface="Times New Roman"/>
                <a:ea typeface="Calibri"/>
              </a:rPr>
              <a:t>Ленинградскому (от ул. Таежная до ул. Ленина, от ул. Ленина до ул. Советской Армии);</a:t>
            </a:r>
            <a:endParaRPr lang="ru-RU" sz="2200" dirty="0">
              <a:latin typeface="Times New Roman"/>
              <a:ea typeface="Times New Roman"/>
            </a:endParaRPr>
          </a:p>
          <a:p>
            <a:pPr algn="just">
              <a:lnSpc>
                <a:spcPct val="160000"/>
              </a:lnSpc>
              <a:spcAft>
                <a:spcPts val="0"/>
              </a:spcAft>
            </a:pPr>
            <a:r>
              <a:rPr lang="ru-RU" sz="2200" dirty="0">
                <a:latin typeface="Times New Roman"/>
                <a:ea typeface="Calibri"/>
              </a:rPr>
              <a:t>2) замену уличного освещения по </a:t>
            </a:r>
            <a:r>
              <a:rPr lang="ru-RU" sz="2200" dirty="0" smtClean="0">
                <a:latin typeface="Times New Roman"/>
                <a:ea typeface="Calibri"/>
              </a:rPr>
              <a:t>улице </a:t>
            </a:r>
            <a:r>
              <a:rPr lang="ru-RU" sz="2200" dirty="0">
                <a:latin typeface="Times New Roman"/>
                <a:ea typeface="Calibri"/>
              </a:rPr>
              <a:t>Советской </a:t>
            </a:r>
            <a:r>
              <a:rPr lang="ru-RU" sz="2200" dirty="0" smtClean="0">
                <a:latin typeface="Times New Roman"/>
                <a:ea typeface="Calibri"/>
              </a:rPr>
              <a:t>Армии (от перекрестка ул. Советской и ул. Советской Армии до перекрестка ул. Советской Армии и пр. Ленинградский, от пр. Ленинградский до улицы №31);</a:t>
            </a:r>
            <a:endParaRPr lang="ru-RU" sz="2200" dirty="0">
              <a:latin typeface="Times New Roman"/>
              <a:ea typeface="Times New Roman"/>
            </a:endParaRPr>
          </a:p>
          <a:p>
            <a:pPr algn="just">
              <a:lnSpc>
                <a:spcPct val="160000"/>
              </a:lnSpc>
              <a:spcAft>
                <a:spcPts val="0"/>
              </a:spcAft>
            </a:pPr>
            <a:r>
              <a:rPr lang="ru-RU" sz="2200" dirty="0">
                <a:latin typeface="Times New Roman"/>
                <a:ea typeface="Calibri"/>
              </a:rPr>
              <a:t>3) приобретение урн, в количестве 188 штук (с установкой по улицам города) и скамеек, в количестве 16 штук (с установкой по улицам Советской, Советской Армии и Ленина</a:t>
            </a:r>
            <a:r>
              <a:rPr lang="ru-RU" sz="2200" dirty="0" smtClean="0">
                <a:latin typeface="Times New Roman"/>
                <a:ea typeface="Calibri"/>
              </a:rPr>
              <a:t>).</a:t>
            </a:r>
            <a:endParaRPr lang="ru-RU" sz="22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182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902" y="5105400"/>
            <a:ext cx="818388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Проспект Ленинградский (от ул. Таежная до ул. Ленина, от ул. Ленина до ул. Советской Армии) в количестве 43 светильников</a:t>
            </a:r>
            <a:r>
              <a:rPr lang="ru-RU" sz="2200" dirty="0" smtClean="0">
                <a:solidFill>
                  <a:srgbClr val="C00000"/>
                </a:solidFill>
              </a:rPr>
              <a:t/>
            </a:r>
            <a:br>
              <a:rPr lang="ru-RU" sz="2200" dirty="0" smtClean="0">
                <a:solidFill>
                  <a:srgbClr val="C00000"/>
                </a:solidFill>
              </a:rPr>
            </a:br>
            <a:r>
              <a:rPr lang="ru-RU" sz="16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</a:t>
            </a:r>
            <a:r>
              <a:rPr lang="ru-RU" sz="16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контракта составила </a:t>
            </a:r>
            <a:r>
              <a:rPr lang="ru-RU" sz="16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775 004,30 рублей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3707" y="907197"/>
            <a:ext cx="3931920" cy="6858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88718" y="939524"/>
            <a:ext cx="3931920" cy="685800"/>
          </a:xfrm>
        </p:spPr>
        <p:txBody>
          <a:bodyPr>
            <a:normAutofit/>
          </a:bodyPr>
          <a:lstStyle/>
          <a:p>
            <a:pPr lvl="0" algn="ctr">
              <a:buClr>
                <a:srgbClr val="F07F09"/>
              </a:buClr>
            </a:pPr>
            <a:r>
              <a:rPr lang="ru-RU" sz="2000" dirty="0">
                <a:solidFill>
                  <a:prstClr val="black"/>
                </a:solidFill>
              </a:rPr>
              <a:t>ПОСЛЕ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76200"/>
            <a:ext cx="84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Расходование экономии:</a:t>
            </a:r>
          </a:p>
          <a:p>
            <a:pPr lvl="0" algn="ctr"/>
            <a:r>
              <a:rPr lang="ru-RU" sz="24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з</a:t>
            </a:r>
            <a:r>
              <a:rPr lang="ru-RU" sz="24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амена уличного освещения</a:t>
            </a:r>
            <a:endParaRPr lang="ru-RU" sz="2400" b="1" dirty="0">
              <a:ln w="10541" cmpd="sng">
                <a:solidFill>
                  <a:srgbClr val="F07F09">
                    <a:shade val="88000"/>
                    <a:satMod val="110000"/>
                  </a:srgbClr>
                </a:solidFill>
                <a:prstDash val="solid"/>
              </a:ln>
              <a:solidFill>
                <a:srgbClr val="9F2936"/>
              </a:solidFill>
            </a:endParaRPr>
          </a:p>
        </p:txBody>
      </p:sp>
      <p:pic>
        <p:nvPicPr>
          <p:cNvPr id="9" name="Picture 3" descr="J:\Презентация\Для презентации\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533400" y="1676400"/>
            <a:ext cx="3657600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J:\Презентация\Для презентации\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1"/>
          <a:stretch>
            <a:fillRect/>
          </a:stretch>
        </p:blipFill>
        <p:spPr bwMode="auto">
          <a:xfrm>
            <a:off x="4724400" y="1676400"/>
            <a:ext cx="3962400" cy="281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114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902" y="5105400"/>
            <a:ext cx="818388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Улица Советской от перекрестка ул. Советской и ул. Советской Армии до пере4крестка ул. Советской Армии и пр. Ленинградский, от пр. Ленинградский до улицы №31) в количестве 49 светильников</a:t>
            </a:r>
            <a:r>
              <a:rPr lang="ru-RU" sz="2200" dirty="0" smtClean="0">
                <a:solidFill>
                  <a:srgbClr val="C00000"/>
                </a:solidFill>
              </a:rPr>
              <a:t/>
            </a:r>
            <a:br>
              <a:rPr lang="ru-RU" sz="2200" dirty="0" smtClean="0">
                <a:solidFill>
                  <a:srgbClr val="C00000"/>
                </a:solidFill>
              </a:rPr>
            </a:br>
            <a:r>
              <a:rPr lang="ru-RU" sz="16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</a:t>
            </a:r>
            <a:r>
              <a:rPr lang="ru-RU" sz="16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контракта составила </a:t>
            </a:r>
            <a:r>
              <a:rPr lang="ru-RU" sz="16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610 895,28 рублей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3707" y="907197"/>
            <a:ext cx="3931920" cy="540603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88718" y="939524"/>
            <a:ext cx="3931920" cy="508276"/>
          </a:xfrm>
        </p:spPr>
        <p:txBody>
          <a:bodyPr>
            <a:normAutofit/>
          </a:bodyPr>
          <a:lstStyle/>
          <a:p>
            <a:pPr lvl="0" algn="ctr">
              <a:buClr>
                <a:srgbClr val="F07F09"/>
              </a:buClr>
            </a:pPr>
            <a:r>
              <a:rPr lang="ru-RU" sz="2000" dirty="0">
                <a:solidFill>
                  <a:prstClr val="black"/>
                </a:solidFill>
              </a:rPr>
              <a:t>ПОСЛЕ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76200"/>
            <a:ext cx="8415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Расходование экономии:</a:t>
            </a:r>
          </a:p>
          <a:p>
            <a:pPr lvl="0" algn="ctr"/>
            <a:r>
              <a:rPr lang="ru-RU" sz="24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з</a:t>
            </a:r>
            <a:r>
              <a:rPr lang="ru-RU" sz="24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амена уличного освещения</a:t>
            </a:r>
            <a:endParaRPr lang="ru-RU" sz="2400" b="1" dirty="0">
              <a:ln w="10541" cmpd="sng">
                <a:solidFill>
                  <a:srgbClr val="F07F09">
                    <a:shade val="88000"/>
                    <a:satMod val="110000"/>
                  </a:srgbClr>
                </a:solidFill>
                <a:prstDash val="solid"/>
              </a:ln>
              <a:solidFill>
                <a:srgbClr val="9F2936"/>
              </a:solidFill>
            </a:endParaRPr>
          </a:p>
        </p:txBody>
      </p:sp>
      <p:pic>
        <p:nvPicPr>
          <p:cNvPr id="3074" name="Picture 2" descr="d:\Desktop\Формирование современной городской среды\ФОТО\2017 год\ул Советская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340995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ZHUKOV~1\AppData\Local\Temp\Rar$DI16.880\IMG-307b8312fba53900dbe8e8b5d4abb12e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345"/>
          <a:stretch/>
        </p:blipFill>
        <p:spPr bwMode="auto">
          <a:xfrm>
            <a:off x="4800600" y="1371600"/>
            <a:ext cx="3505200" cy="3159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338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902" y="5105400"/>
            <a:ext cx="818388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</a:rPr>
              <a:t>Установка урн по улицам города, установка скамеек по улице Советской, улице Советской Армии и улице Ленина</a:t>
            </a:r>
            <a:r>
              <a:rPr lang="ru-RU" sz="2200" dirty="0" smtClean="0">
                <a:solidFill>
                  <a:srgbClr val="C00000"/>
                </a:solidFill>
              </a:rPr>
              <a:t/>
            </a:r>
            <a:br>
              <a:rPr lang="ru-RU" sz="2200" dirty="0" smtClean="0">
                <a:solidFill>
                  <a:srgbClr val="C00000"/>
                </a:solidFill>
              </a:rPr>
            </a:br>
            <a:r>
              <a:rPr lang="ru-RU" sz="16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</a:t>
            </a:r>
            <a:r>
              <a:rPr lang="ru-RU" sz="16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контракта составила </a:t>
            </a:r>
            <a:r>
              <a:rPr lang="ru-RU" sz="16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507 139,23 рублей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3707" y="907197"/>
            <a:ext cx="3931920" cy="540603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88718" y="939524"/>
            <a:ext cx="3931920" cy="508276"/>
          </a:xfrm>
        </p:spPr>
        <p:txBody>
          <a:bodyPr>
            <a:normAutofit/>
          </a:bodyPr>
          <a:lstStyle/>
          <a:p>
            <a:pPr lvl="0" algn="ctr">
              <a:buClr>
                <a:srgbClr val="F07F09"/>
              </a:buClr>
            </a:pPr>
            <a:r>
              <a:rPr lang="ru-RU" sz="2000" dirty="0">
                <a:solidFill>
                  <a:prstClr val="black"/>
                </a:solidFill>
              </a:rPr>
              <a:t>ПОСЛЕ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76200"/>
            <a:ext cx="8415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Расходование экономии:</a:t>
            </a:r>
          </a:p>
          <a:p>
            <a:pPr lvl="0" algn="ctr"/>
            <a:r>
              <a:rPr lang="ru-RU" sz="20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п</a:t>
            </a:r>
            <a:r>
              <a:rPr lang="ru-RU" sz="20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риобретение урн в количестве 188 штук и скамеек в количестве 16 штук</a:t>
            </a:r>
            <a:endParaRPr lang="ru-RU" sz="2000" b="1" dirty="0">
              <a:ln w="10541" cmpd="sng">
                <a:solidFill>
                  <a:srgbClr val="F07F09">
                    <a:shade val="88000"/>
                    <a:satMod val="110000"/>
                  </a:srgbClr>
                </a:solidFill>
                <a:prstDash val="solid"/>
              </a:ln>
              <a:solidFill>
                <a:srgbClr val="9F2936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27294"/>
            <a:ext cx="1612957" cy="1889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BOOK 01\Desktop\-photo-o20141204-1891894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76600"/>
            <a:ext cx="3329880" cy="2029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Desktop\Фото инвентаризация\Элементы благоустройства\урны\IMG_20171021_1142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98"/>
          <a:stretch/>
        </p:blipFill>
        <p:spPr bwMode="auto">
          <a:xfrm>
            <a:off x="990600" y="3409468"/>
            <a:ext cx="2590800" cy="1763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Desktop\Фото инвентаризация\Элементы благоустройства\лавочки\IMG_20171021_1251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24957"/>
          <a:stretch/>
        </p:blipFill>
        <p:spPr bwMode="auto">
          <a:xfrm>
            <a:off x="1066800" y="1574655"/>
            <a:ext cx="3962400" cy="1641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62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381000"/>
            <a:ext cx="8183880" cy="518160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dirty="0" smtClean="0"/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/>
                <a:ea typeface="Calibri"/>
              </a:rPr>
              <a:t>       </a:t>
            </a:r>
            <a:r>
              <a:rPr lang="ru-RU" sz="2000" dirty="0" smtClean="0">
                <a:latin typeface="Times New Roman"/>
                <a:ea typeface="Calibri"/>
              </a:rPr>
              <a:t>После </a:t>
            </a:r>
            <a:r>
              <a:rPr lang="ru-RU" sz="2000" dirty="0">
                <a:latin typeface="Times New Roman"/>
                <a:ea typeface="Calibri"/>
              </a:rPr>
              <a:t>проведения </a:t>
            </a:r>
            <a:r>
              <a:rPr lang="ru-RU" sz="2000" dirty="0" smtClean="0">
                <a:latin typeface="Times New Roman"/>
                <a:ea typeface="Calibri"/>
              </a:rPr>
              <a:t>торгов по благоустройству парка «Зеленый» </a:t>
            </a:r>
            <a:r>
              <a:rPr lang="ru-RU" sz="2000" dirty="0">
                <a:latin typeface="Times New Roman"/>
                <a:ea typeface="Calibri"/>
              </a:rPr>
              <a:t>образовалась </a:t>
            </a:r>
            <a:r>
              <a:rPr lang="ru-RU" sz="2000" dirty="0" smtClean="0">
                <a:latin typeface="Times New Roman"/>
                <a:ea typeface="Calibri"/>
              </a:rPr>
              <a:t>экономия, </a:t>
            </a:r>
            <a:r>
              <a:rPr lang="ru-RU" sz="2000" dirty="0">
                <a:latin typeface="Times New Roman"/>
                <a:ea typeface="Calibri"/>
              </a:rPr>
              <a:t>которая была направлена </a:t>
            </a:r>
            <a:r>
              <a:rPr lang="ru-RU" sz="2000" dirty="0" smtClean="0">
                <a:latin typeface="Times New Roman"/>
                <a:ea typeface="Calibri"/>
              </a:rPr>
              <a:t>на дальнейшее </a:t>
            </a:r>
            <a:r>
              <a:rPr lang="ru-RU" sz="2000" dirty="0">
                <a:latin typeface="Times New Roman"/>
                <a:ea typeface="Calibri"/>
              </a:rPr>
              <a:t>благоустройство парка </a:t>
            </a:r>
            <a:r>
              <a:rPr lang="ru-RU" sz="2000" dirty="0" smtClean="0">
                <a:latin typeface="Times New Roman"/>
                <a:ea typeface="Calibri"/>
              </a:rPr>
              <a:t>(укладку пешеходных зон тротуарной </a:t>
            </a:r>
            <a:r>
              <a:rPr lang="ru-RU" sz="2000" dirty="0" smtClean="0">
                <a:latin typeface="Times New Roman"/>
                <a:ea typeface="Calibri"/>
              </a:rPr>
              <a:t>плиткой и  </a:t>
            </a:r>
            <a:r>
              <a:rPr lang="ru-RU" sz="2000" dirty="0">
                <a:latin typeface="Times New Roman"/>
                <a:ea typeface="Calibri"/>
              </a:rPr>
              <a:t>установку </a:t>
            </a:r>
            <a:r>
              <a:rPr lang="ru-RU" sz="2000" dirty="0" err="1">
                <a:latin typeface="Times New Roman"/>
                <a:ea typeface="Calibri"/>
              </a:rPr>
              <a:t>воркаута</a:t>
            </a:r>
            <a:r>
              <a:rPr lang="ru-RU" sz="2000" dirty="0" smtClean="0">
                <a:latin typeface="Times New Roman"/>
                <a:ea typeface="Calibri"/>
              </a:rPr>
              <a:t>).</a:t>
            </a:r>
            <a:endParaRPr lang="ru-RU" sz="2000" dirty="0">
              <a:latin typeface="Times New Roman"/>
              <a:ea typeface="Times New Roman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ru-RU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656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060" y="5029200"/>
            <a:ext cx="818388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Микрорайон Ленинградский, установка </a:t>
            </a:r>
            <a:r>
              <a:rPr lang="ru-RU" sz="2400" dirty="0" err="1" smtClean="0">
                <a:solidFill>
                  <a:srgbClr val="C00000"/>
                </a:solidFill>
              </a:rPr>
              <a:t>воркаута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</a:t>
            </a:r>
            <a:r>
              <a:rPr lang="ru-RU" sz="14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контракта составила </a:t>
            </a: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294 238 рублей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000" y="76200"/>
            <a:ext cx="838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</a:t>
            </a:r>
            <a:r>
              <a:rPr lang="ru-RU" sz="2800" b="1" dirty="0" smtClean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парка «Зеленый»</a:t>
            </a:r>
            <a:endParaRPr lang="ru-RU" sz="2800" b="1" dirty="0">
              <a:ln w="10541" cmpd="sng">
                <a:solidFill>
                  <a:srgbClr val="F07F09">
                    <a:shade val="88000"/>
                    <a:satMod val="110000"/>
                  </a:srgbClr>
                </a:solidFill>
                <a:prstDash val="solid"/>
              </a:ln>
              <a:solidFill>
                <a:srgbClr val="9F2936"/>
              </a:solidFill>
            </a:endParaRPr>
          </a:p>
        </p:txBody>
      </p:sp>
      <p:pic>
        <p:nvPicPr>
          <p:cNvPr id="11" name="Picture 4" descr="C:\Users\BOOK 01\Downloads\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r="8132" b="7142"/>
          <a:stretch/>
        </p:blipFill>
        <p:spPr bwMode="auto">
          <a:xfrm>
            <a:off x="609600" y="990600"/>
            <a:ext cx="4191000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BOOK 01\Desktop\2017\благоустройство все\благоустройство готово\воркаут октябрьский,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91" y="1533236"/>
            <a:ext cx="3888431" cy="335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719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1828800"/>
            <a:ext cx="8183880" cy="28895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Спасибо за внимание!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buNone/>
            </a:pPr>
            <a:r>
              <a:rPr lang="ru-RU" dirty="0" smtClean="0"/>
              <a:t>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итогам заседания Общественной комиссии, на основании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заявок, поступивших в адрес администрации городского округа, для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реализации Приоритетного проекта в 2017 году были отобраны 11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дворовых территорий, 2 общественные территории и  парк «Зеленый»</a:t>
            </a:r>
          </a:p>
          <a:p>
            <a:pPr algn="just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81400"/>
            <a:ext cx="5562600" cy="2305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337048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Дворовые территории: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Микрорайон Юбилейный, дом № 4;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Микрорайон Юбилейный, дом № 41;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Микрорайон Центральный, дом № 2;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Микрорайон Солнечный, дом № 2;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Микрорайон Олимпийский, дом № 8;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Микрорайон Олимпийский, дом № 31;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Микрорайон Олимпийский, дом № 32;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Микрорайон Октябрьский, дом № 7;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Микрорайон Мирный, дом № 5;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Микрорайон Мирный, дом № 13;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Микрорайон Мирный, дом № 24.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s://static8.depositphotos.com/1368156/876/v/950/depositphotos_8760563-stock-illustration-an-old-european-city-stre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3733800" cy="4267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8798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sz="2400" dirty="0"/>
              <a:t> </a:t>
            </a:r>
            <a:r>
              <a:rPr lang="ru-RU" sz="2400" dirty="0" smtClean="0"/>
              <a:t>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Общественные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территории: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Микрорайон Юбилейный, дом № 36 ДК «Юность» (устройство парковки);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Улица Советская (замена освещения).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Парк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Микрорайон Ленинградский, дом № 1.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 smtClean="0"/>
          </a:p>
          <a:p>
            <a:pPr>
              <a:buFontTx/>
              <a:buChar char="-"/>
            </a:pPr>
            <a:endParaRPr lang="ru-RU" sz="2400" dirty="0"/>
          </a:p>
        </p:txBody>
      </p:sp>
      <p:pic>
        <p:nvPicPr>
          <p:cNvPr id="4" name="Picture 2" descr="https://static6.depositphotos.com/1007879/584/v/950/depositphotos_5845898-stock-illustration-vector-city-summ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00200"/>
            <a:ext cx="2838775" cy="1767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www.clipartsgram.com/image/349597284-38301957-summer-park-alley-2d-game-landscape-flat-background-vector-illustration-stock-vec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38600"/>
            <a:ext cx="2762200" cy="1754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876800"/>
            <a:ext cx="8183880" cy="10668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Микрорайон Юбилейный, дом № 4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1400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сумма контракта составила 348 880 рублей</a:t>
            </a:r>
            <a:endParaRPr lang="ru-RU" sz="1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33400"/>
            <a:ext cx="3931920" cy="4572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571999" y="609600"/>
            <a:ext cx="3931920" cy="38100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7" name="Содержимое 6" descr="03.08.2017 (2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914400" y="1066800"/>
            <a:ext cx="3505200" cy="4175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3000"/>
            <a:ext cx="41148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04800" y="76200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/>
                </a:solidFill>
              </a:rPr>
              <a:t>Благоустройство дворовых территорий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5302" y="5257800"/>
            <a:ext cx="8183880" cy="6858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Микрорайон Юбилейный, дом № 41</a:t>
            </a:r>
            <a:r>
              <a:rPr lang="ru-RU" sz="14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 </a:t>
            </a: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/>
            </a:r>
            <a:b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</a:b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сумма </a:t>
            </a:r>
            <a:r>
              <a:rPr lang="ru-RU" sz="14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контракта составила </a:t>
            </a:r>
            <a:r>
              <a:rPr lang="ru-RU" sz="1400" dirty="0" smtClean="0">
                <a:solidFill>
                  <a:srgbClr val="323232">
                    <a:lumMod val="90000"/>
                    <a:lumOff val="10000"/>
                  </a:srgbClr>
                </a:solidFill>
              </a:rPr>
              <a:t>347 170 </a:t>
            </a:r>
            <a:r>
              <a:rPr lang="ru-RU" sz="1400" dirty="0">
                <a:solidFill>
                  <a:srgbClr val="323232">
                    <a:lumMod val="90000"/>
                    <a:lumOff val="10000"/>
                  </a:srgbClr>
                </a:solidFill>
              </a:rPr>
              <a:t>рублей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3135" y="566149"/>
            <a:ext cx="3931920" cy="533400"/>
          </a:xfrm>
        </p:spPr>
        <p:txBody>
          <a:bodyPr/>
          <a:lstStyle/>
          <a:p>
            <a:pPr algn="ctr"/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523220"/>
            <a:ext cx="3931920" cy="685800"/>
          </a:xfrm>
        </p:spPr>
        <p:txBody>
          <a:bodyPr/>
          <a:lstStyle/>
          <a:p>
            <a:pPr algn="ctr"/>
            <a:r>
              <a:rPr lang="ru-RU" dirty="0" smtClean="0"/>
              <a:t>ПОСЛЕ</a:t>
            </a:r>
            <a:endParaRPr lang="ru-RU" dirty="0"/>
          </a:p>
        </p:txBody>
      </p:sp>
      <p:pic>
        <p:nvPicPr>
          <p:cNvPr id="7" name="Содержимое 6" descr="04.08.2017 (2)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143000"/>
            <a:ext cx="40386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95400"/>
            <a:ext cx="4262437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9418" y="110835"/>
            <a:ext cx="853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дворовых территорий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" y="5181600"/>
            <a:ext cx="8183880" cy="77724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Микрорайон Юбилейный, дом № 41</a:t>
            </a:r>
            <a:r>
              <a:rPr lang="ru-RU" sz="2700" dirty="0" smtClean="0">
                <a:solidFill>
                  <a:srgbClr val="C00000"/>
                </a:solidFill>
              </a:rPr>
              <a:t/>
            </a:r>
            <a:br>
              <a:rPr lang="ru-RU" sz="2700" dirty="0" smtClean="0">
                <a:solidFill>
                  <a:srgbClr val="C00000"/>
                </a:solidFill>
              </a:rPr>
            </a:b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1980" y="372447"/>
            <a:ext cx="3931920" cy="8382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ДО</a:t>
            </a:r>
            <a:endParaRPr lang="ru-RU" sz="2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533400"/>
            <a:ext cx="3931920" cy="6096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ПОСЛЕ</a:t>
            </a:r>
            <a:endParaRPr lang="ru-RU" sz="2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4" y="1524000"/>
            <a:ext cx="3930648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1295400"/>
            <a:ext cx="4110037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04800" y="92364"/>
            <a:ext cx="8458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ln w="10541" cmpd="sng">
                  <a:solidFill>
                    <a:srgbClr val="F07F09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9F2936"/>
                </a:solidFill>
              </a:rPr>
              <a:t>Благоустройство дворовых территорий</a:t>
            </a:r>
          </a:p>
        </p:txBody>
      </p:sp>
    </p:spTree>
    <p:extLst>
      <p:ext uri="{BB962C8B-B14F-4D97-AF65-F5344CB8AC3E}">
        <p14:creationId xmlns:p14="http://schemas.microsoft.com/office/powerpoint/2010/main" val="282429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610</TotalTime>
  <Words>714</Words>
  <Application>Microsoft Office PowerPoint</Application>
  <PresentationFormat>Экран (4:3)</PresentationFormat>
  <Paragraphs>160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Микрорайон Юбилейный, дом № 4 сумма контракта составила 348 880 рублей</vt:lpstr>
      <vt:lpstr>Микрорайон Юбилейный, дом № 41  сумма контракта составила 347 170 рублей</vt:lpstr>
      <vt:lpstr>Микрорайон Юбилейный, дом № 41 </vt:lpstr>
      <vt:lpstr>Микрорайон Центральный, дом № 2 сумма контракта составила 458 400 рублей</vt:lpstr>
      <vt:lpstr>Микрорайон Солнечный, дом № 2 сумма контракта составила 447 820 рублей</vt:lpstr>
      <vt:lpstr>Микрорайон Олимпийский, дом № 8 сумма контракта составила 680 260 рублей</vt:lpstr>
      <vt:lpstr>Микрорайон Олимпийский, дом № 32 сумма контракта составила 450 078,30 рублей</vt:lpstr>
      <vt:lpstr>Микрорайон Олимпийский, дом № 31 сумма контракта составила 504 310 рублей</vt:lpstr>
      <vt:lpstr>Микрорайон Олимпийский, дом № 31</vt:lpstr>
      <vt:lpstr>Микрорайон Октябрьский, дом № 7 сумма контракта составила 1 281 760 рублей</vt:lpstr>
      <vt:lpstr>Микрорайон Октябрьский, дом № 7 </vt:lpstr>
      <vt:lpstr>Микрорайон Мирный, дом № 5 сумма контракта составила 851 970 рублей</vt:lpstr>
      <vt:lpstr>Микрорайон Мирный, дом № 13 сумма контракта составила 460 570 рублей</vt:lpstr>
      <vt:lpstr>Микрорайон Мирный, дом № 24 сумма контракта составила 888 752,90 рублей</vt:lpstr>
      <vt:lpstr>Микрорайон Мирный, дом № 24</vt:lpstr>
      <vt:lpstr>Микрорайон Центральный, дом № 2, микрорайон Мирный, дом № 24 сумма контракта составила 352 696,36 рублей</vt:lpstr>
      <vt:lpstr>Микрорайон Юбилейный, дом № 36, ДК «Юность» сумма контракта составила 1 026 404,19 рублей</vt:lpstr>
      <vt:lpstr>Замена уличного освещения по улице Советской (от ул. Советской Армии до ул. Бабаева, от ул. Ленина до ул. Таежной) в количестве 82 светильника сумма контракта составила 1 100 137 рублей</vt:lpstr>
      <vt:lpstr>Микрорайон Ленинградский сумма контракта составила 2 101 700 рублей</vt:lpstr>
      <vt:lpstr>Презентация PowerPoint</vt:lpstr>
      <vt:lpstr>Микрорайон Строителей, дом №13 сумма контракта составила 258 996 рублей</vt:lpstr>
      <vt:lpstr>Микрорайон Центральный, дом №2,  микрорайон Солнечный, дом №2 сумма контракта составила 434 304,60 рублей</vt:lpstr>
      <vt:lpstr>Микрорайон Юбилейный, дом №4,  микрорайон Солнечный, дом №2, микрорайон Олимпийский, дома №8, №31, №32, микрорайон Мирный, дом №5 сумма контракта составила 273 401,84 рублей</vt:lpstr>
      <vt:lpstr>Презентация PowerPoint</vt:lpstr>
      <vt:lpstr>Проспект Ленинградский (от ул. Таежная до ул. Ленина, от ул. Ленина до ул. Советской Армии) в количестве 43 светильников сумма контракта составила 775 004,30 рублей</vt:lpstr>
      <vt:lpstr>Улица Советской от перекрестка ул. Советской и ул. Советской Армии до пере4крестка ул. Советской Армии и пр. Ленинградский, от пр. Ленинградский до улицы №31) в количестве 49 светильников сумма контракта составила 610 895,28 рублей</vt:lpstr>
      <vt:lpstr>Установка урн по улицам города, установка скамеек по улице Советской, улице Советской Армии и улице Ленина сумма контракта составила 507 139,23 рублей</vt:lpstr>
      <vt:lpstr>Презентация PowerPoint</vt:lpstr>
      <vt:lpstr>Микрорайон Ленинградский, установка воркаута сумма контракта составила 294 238 рублей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Жукова Светлана Юрьевна</dc:creator>
  <cp:lastModifiedBy>Жукова Светлана Юрьевна</cp:lastModifiedBy>
  <cp:revision>44</cp:revision>
  <dcterms:modified xsi:type="dcterms:W3CDTF">2018-01-31T03:21:46Z</dcterms:modified>
</cp:coreProperties>
</file>