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76" r:id="rId4"/>
    <p:sldId id="272" r:id="rId5"/>
    <p:sldId id="259" r:id="rId6"/>
    <p:sldId id="258" r:id="rId7"/>
    <p:sldId id="260" r:id="rId8"/>
    <p:sldId id="262" r:id="rId9"/>
    <p:sldId id="273" r:id="rId10"/>
    <p:sldId id="274" r:id="rId11"/>
    <p:sldId id="267" r:id="rId12"/>
    <p:sldId id="269" r:id="rId13"/>
  </p:sldIdLst>
  <p:sldSz cx="9144000" cy="6858000" type="screen4x3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A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28" autoAdjust="0"/>
  </p:normalViewPr>
  <p:slideViewPr>
    <p:cSldViewPr>
      <p:cViewPr varScale="1">
        <p:scale>
          <a:sx n="99" d="100"/>
          <a:sy n="99" d="100"/>
        </p:scale>
        <p:origin x="-19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405547531755732E-2"/>
          <c:y val="0.27524372291967558"/>
          <c:w val="0.51094987030426575"/>
          <c:h val="0.4406942631374317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Стуктура доходов</c:v>
                </c:pt>
              </c:strCache>
            </c:strRef>
          </c:tx>
          <c:dLbls>
            <c:dLbl>
              <c:idx val="0"/>
              <c:layout>
                <c:manualLayout>
                  <c:x val="-0.17472978042697448"/>
                  <c:y val="7.6054049550049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5832973067404749"/>
                  <c:y val="-0.1126916453727371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75%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Собственные налоговые/неналоговые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183914</c:v>
                </c:pt>
                <c:pt idx="1">
                  <c:v>558309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33059531227609168"/>
          <c:y val="0.72589851127653282"/>
          <c:w val="0.58513949335742532"/>
          <c:h val="0.27105946561493188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-0.19546779631848141"/>
                  <c:y val="-5.055778826507198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50%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Прочие налоговые/неналоговые доходы</c:v>
                </c:pt>
                <c:pt idx="1">
                  <c:v>НДФЛ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183914</c:v>
                </c:pt>
                <c:pt idx="1">
                  <c:v>92682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4027981062751565"/>
          <c:y val="1.5124929758207395E-2"/>
          <c:w val="0.59720189372484345"/>
          <c:h val="0.30423451339545726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15359787609808"/>
          <c:y val="0.21813808882346469"/>
          <c:w val="0.84155065146020003"/>
          <c:h val="0.75217149295723895"/>
        </c:manualLayout>
      </c:layout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1"/>
            <c:bubble3D val="0"/>
            <c:spPr>
              <a:solidFill>
                <a:schemeClr val="accent4"/>
              </a:solidFill>
            </c:spPr>
          </c:dPt>
          <c:dLbls>
            <c:dLbl>
              <c:idx val="0"/>
              <c:layout>
                <c:manualLayout>
                  <c:x val="0.14612648403051001"/>
                  <c:y val="-8.739480335518357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96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delete val="1"/>
            </c:dLbl>
            <c:dLbl>
              <c:idx val="2"/>
              <c:layout>
                <c:manualLayout>
                  <c:x val="-0.15107828057419512"/>
                  <c:y val="-0.1073372489862267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100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20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Целевые МБТ</c:v>
                </c:pt>
                <c:pt idx="1">
                  <c:v>Дотации на сбалансированность/ выравнивание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#,##0">
                  <c:v>558309</c:v>
                </c:pt>
                <c:pt idx="1">
                  <c:v>23844</c:v>
                </c:pt>
                <c:pt idx="2" formatCode="#,##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2"/>
        <c:secondPieSize val="75"/>
        <c:serLines/>
      </c:ofPieChart>
    </c:plotArea>
    <c:legend>
      <c:legendPos val="t"/>
      <c:legendEntry>
        <c:idx val="2"/>
        <c:delete val="1"/>
      </c:legendEntry>
      <c:layout>
        <c:manualLayout>
          <c:xMode val="edge"/>
          <c:yMode val="edge"/>
          <c:x val="0"/>
          <c:y val="1.6534621153205201E-2"/>
          <c:w val="1"/>
          <c:h val="0.20204699477835841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2087014958171315"/>
          <c:w val="0.96711758957102656"/>
          <c:h val="0.7934408308164562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Налоговые/неналоговые доходы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rPr>
                      <a:t>238</a:t>
                    </a:r>
                    <a:r>
                      <a:rPr lang="ru-RU" baseline="0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rPr>
                      <a:t> 285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893100389975767E-3"/>
                  <c:y val="2.43383296112511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183</a:t>
                    </a:r>
                    <a:r>
                      <a:rPr lang="ru-RU" baseline="0" dirty="0" smtClean="0"/>
                      <a:t> 914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1 полугодие  2019 г.</c:v>
                </c:pt>
                <c:pt idx="1">
                  <c:v>1 полугодие 2020 г.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238285</c:v>
                </c:pt>
                <c:pt idx="1">
                  <c:v>183914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ru-RU" dirty="0" smtClean="0">
                        <a:latin typeface="Arial" pitchFamily="34" charset="0"/>
                        <a:cs typeface="Arial" pitchFamily="34" charset="0"/>
                      </a:rPr>
                      <a:t>448</a:t>
                    </a:r>
                    <a:r>
                      <a:rPr lang="ru-RU" baseline="0" dirty="0" smtClean="0">
                        <a:latin typeface="Arial" pitchFamily="34" charset="0"/>
                        <a:cs typeface="Arial" pitchFamily="34" charset="0"/>
                      </a:rPr>
                      <a:t> 322</a:t>
                    </a:r>
                    <a:endParaRPr lang="en-US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ru-RU" dirty="0" smtClean="0">
                        <a:latin typeface="Arial" pitchFamily="34" charset="0"/>
                        <a:cs typeface="Arial" pitchFamily="34" charset="0"/>
                      </a:rPr>
                      <a:t>558</a:t>
                    </a:r>
                    <a:r>
                      <a:rPr lang="ru-RU" baseline="0" dirty="0" smtClean="0">
                        <a:latin typeface="Arial" pitchFamily="34" charset="0"/>
                        <a:cs typeface="Arial" pitchFamily="34" charset="0"/>
                      </a:rPr>
                      <a:t> 309</a:t>
                    </a:r>
                    <a:endParaRPr lang="en-US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1 полугодие  2019 г.</c:v>
                </c:pt>
                <c:pt idx="1">
                  <c:v>1 полугодие 2020 г.</c:v>
                </c:pt>
              </c:strCache>
            </c:strRef>
          </c:cat>
          <c:val>
            <c:numRef>
              <c:f>Лист1!$C$2:$C$3</c:f>
              <c:numCache>
                <c:formatCode>#,##0</c:formatCode>
                <c:ptCount val="2"/>
                <c:pt idx="0">
                  <c:v>448322</c:v>
                </c:pt>
                <c:pt idx="1">
                  <c:v>558309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6784640"/>
        <c:axId val="66798720"/>
        <c:axId val="0"/>
      </c:bar3DChart>
      <c:catAx>
        <c:axId val="667846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6798720"/>
        <c:crosses val="autoZero"/>
        <c:auto val="1"/>
        <c:lblAlgn val="ctr"/>
        <c:lblOffset val="100"/>
        <c:noMultiLvlLbl val="0"/>
      </c:catAx>
      <c:valAx>
        <c:axId val="66798720"/>
        <c:scaling>
          <c:orientation val="minMax"/>
        </c:scaling>
        <c:delete val="1"/>
        <c:axPos val="l"/>
        <c:majorGridlines/>
        <c:numFmt formatCode="#,##0" sourceLinked="1"/>
        <c:majorTickMark val="out"/>
        <c:minorTickMark val="none"/>
        <c:tickLblPos val="none"/>
        <c:crossAx val="6678464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130529752814659E-2"/>
          <c:y val="0"/>
          <c:w val="0.81738940494370682"/>
          <c:h val="6.5901297533204894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477915676954168E-2"/>
          <c:y val="0.11662472285688102"/>
          <c:w val="0.96793285594529899"/>
          <c:h val="0.791254474140554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Субсидия на выравнивание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575974570318632E-3"/>
                  <c:y val="0.138028141800669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Лист1!$A$2:$A$3</c:f>
              <c:strCache>
                <c:ptCount val="2"/>
                <c:pt idx="0">
                  <c:v>1 полугодие  2019 г.</c:v>
                </c:pt>
                <c:pt idx="1">
                  <c:v>1 полугодие  2020 г.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Дотация на сбалансированность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745584742191179E-3"/>
                  <c:y val="0.201930059300979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8303898281274495E-3"/>
                  <c:y val="0.143140295200694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1 полугодие  2019 г.</c:v>
                </c:pt>
                <c:pt idx="1">
                  <c:v>1 полугодие  2020 г.</c:v>
                </c:pt>
              </c:strCache>
            </c:strRef>
          </c:cat>
          <c:val>
            <c:numRef>
              <c:f>Лист1!$C$2:$C$3</c:f>
              <c:numCache>
                <c:formatCode>#,##0</c:formatCode>
                <c:ptCount val="2"/>
                <c:pt idx="0">
                  <c:v>13720</c:v>
                </c:pt>
                <c:pt idx="1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Дотация на выравнивание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0.3348460477016249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Лист1!$A$2:$A$3</c:f>
              <c:strCache>
                <c:ptCount val="2"/>
                <c:pt idx="0">
                  <c:v>1 полугодие  2019 г.</c:v>
                </c:pt>
                <c:pt idx="1">
                  <c:v>1 полугодие  2020 г.</c:v>
                </c:pt>
              </c:strCache>
            </c:strRef>
          </c:cat>
          <c:val>
            <c:numRef>
              <c:f>Лист1!$D$2:$D$3</c:f>
              <c:numCache>
                <c:formatCode>#,##0</c:formatCode>
                <c:ptCount val="2"/>
                <c:pt idx="0">
                  <c:v>35197</c:v>
                </c:pt>
                <c:pt idx="1">
                  <c:v>23844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529088"/>
        <c:axId val="77530624"/>
      </c:barChart>
      <c:catAx>
        <c:axId val="775290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7530624"/>
        <c:crosses val="autoZero"/>
        <c:auto val="1"/>
        <c:lblAlgn val="ctr"/>
        <c:lblOffset val="100"/>
        <c:noMultiLvlLbl val="0"/>
      </c:catAx>
      <c:valAx>
        <c:axId val="77530624"/>
        <c:scaling>
          <c:orientation val="minMax"/>
        </c:scaling>
        <c:delete val="1"/>
        <c:axPos val="l"/>
        <c:majorGridlines/>
        <c:numFmt formatCode="#,##0" sourceLinked="1"/>
        <c:majorTickMark val="out"/>
        <c:minorTickMark val="none"/>
        <c:tickLblPos val="none"/>
        <c:crossAx val="775290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3482078667108611E-2"/>
          <c:y val="1.5336460200074386E-2"/>
          <c:w val="0.76831339217589789"/>
          <c:h val="4.6436265535713422E-2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4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>
                <c:manualLayout>
                  <c:x val="2.4331924513095533E-2"/>
                  <c:y val="-0.8466113632481963"/>
                </c:manualLayout>
              </c:layout>
              <c:tx>
                <c:rich>
                  <a:bodyPr/>
                  <a:lstStyle/>
                  <a:p>
                    <a:r>
                      <a:rPr lang="ru-RU" dirty="0" err="1" smtClean="0"/>
                      <a:t>Общегосударственн</a:t>
                    </a:r>
                    <a:r>
                      <a:rPr lang="ru-RU" dirty="0" smtClean="0"/>
                      <a:t>  </a:t>
                    </a:r>
                    <a:r>
                      <a:rPr lang="ru-RU" dirty="0" smtClean="0"/>
                      <a:t>вопросы  69490;</a:t>
                    </a:r>
                    <a:r>
                      <a:rPr lang="ru-RU" baseline="0" dirty="0" smtClean="0"/>
                      <a:t>   9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5228886997489921"/>
                  <c:y val="0.1804063644669675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Образование; </a:t>
                    </a:r>
                    <a:r>
                      <a:rPr lang="ru-RU" dirty="0" smtClean="0"/>
                      <a:t>402851 ;54%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8.9305637415051681E-2"/>
                  <c:y val="-0.1188248983943736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Культура </a:t>
                    </a:r>
                    <a:r>
                      <a:rPr lang="ru-RU" dirty="0"/>
                      <a:t>и кинематография</a:t>
                    </a:r>
                    <a:r>
                      <a:rPr lang="ru-RU" dirty="0" smtClean="0"/>
                      <a:t>; 33593;  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16460459195682589"/>
                  <c:y val="0.8162552834096377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Физическая </a:t>
                    </a:r>
                    <a:r>
                      <a:rPr lang="ru-RU" dirty="0"/>
                      <a:t>культура и </a:t>
                    </a:r>
                    <a:r>
                      <a:rPr lang="ru-RU" dirty="0" smtClean="0"/>
                      <a:t>спорт</a:t>
                    </a:r>
                    <a:r>
                      <a:rPr lang="ru-RU" baseline="0" dirty="0" smtClean="0"/>
                      <a:t> 80010;  11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4.2930728977382928E-3"/>
                  <c:y val="0.3839830400270628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экономика; </a:t>
                    </a:r>
                    <a:endParaRPr lang="ru-RU" dirty="0" smtClean="0"/>
                  </a:p>
                  <a:p>
                    <a:r>
                      <a:rPr lang="ru-RU" dirty="0" smtClean="0"/>
                      <a:t>34160;   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"/>
                  <c:y val="-0.1785668093263274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       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Соц</a:t>
                    </a:r>
                    <a:r>
                      <a:rPr lang="ru-RU" dirty="0"/>
                      <a:t>. политика; </a:t>
                    </a:r>
                    <a:r>
                      <a:rPr lang="ru-RU" dirty="0" smtClean="0"/>
                      <a:t>  41893;  6%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5.3807580701955897E-2"/>
                  <c:y val="0.1106361316404316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Прочие расходы; </a:t>
                    </a:r>
                    <a:endParaRPr lang="ru-RU" dirty="0" smtClean="0"/>
                  </a:p>
                  <a:p>
                    <a:r>
                      <a:rPr lang="ru-RU" dirty="0" smtClean="0"/>
                      <a:t>3623;   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5.9428895847730923E-2"/>
                  <c:y val="-0.6065876594142939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хозяйство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74543;10%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Общегосуд.вопросы</c:v>
                </c:pt>
                <c:pt idx="1">
                  <c:v>Образование</c:v>
                </c:pt>
                <c:pt idx="2">
                  <c:v>Культура и кинематография</c:v>
                </c:pt>
                <c:pt idx="3">
                  <c:v>ЖКХ</c:v>
                </c:pt>
                <c:pt idx="4">
                  <c:v>физическая культура и спортМБТ поселениям</c:v>
                </c:pt>
                <c:pt idx="5">
                  <c:v>Национальная экономика</c:v>
                </c:pt>
                <c:pt idx="6">
                  <c:v>Соц. политика</c:v>
                </c:pt>
                <c:pt idx="7">
                  <c:v>Прочие расходы</c:v>
                </c:pt>
              </c:strCache>
            </c:strRef>
          </c:cat>
          <c:val>
            <c:numRef>
              <c:f>Лист1!$B$2:$B$9</c:f>
              <c:numCache>
                <c:formatCode>#,##0</c:formatCode>
                <c:ptCount val="8"/>
                <c:pt idx="0">
                  <c:v>69489</c:v>
                </c:pt>
                <c:pt idx="1">
                  <c:v>402851</c:v>
                </c:pt>
                <c:pt idx="2">
                  <c:v>33593</c:v>
                </c:pt>
                <c:pt idx="3">
                  <c:v>74543</c:v>
                </c:pt>
                <c:pt idx="4">
                  <c:v>80010</c:v>
                </c:pt>
                <c:pt idx="5">
                  <c:v>34160</c:v>
                </c:pt>
                <c:pt idx="6">
                  <c:v>41893</c:v>
                </c:pt>
                <c:pt idx="7">
                  <c:v>3624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Общегосуд.вопросы</c:v>
                </c:pt>
                <c:pt idx="1">
                  <c:v>Образование</c:v>
                </c:pt>
                <c:pt idx="2">
                  <c:v>Культура и кинематография</c:v>
                </c:pt>
                <c:pt idx="3">
                  <c:v>ЖКХ</c:v>
                </c:pt>
                <c:pt idx="4">
                  <c:v>физическая культура и спортМБТ поселениям</c:v>
                </c:pt>
                <c:pt idx="5">
                  <c:v>Национальная экономика</c:v>
                </c:pt>
                <c:pt idx="6">
                  <c:v>Соц. политика</c:v>
                </c:pt>
                <c:pt idx="7">
                  <c:v>Прочие расходы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Общегосуд.вопросы</c:v>
                </c:pt>
                <c:pt idx="1">
                  <c:v>Образование</c:v>
                </c:pt>
                <c:pt idx="2">
                  <c:v>Культура и кинематография</c:v>
                </c:pt>
                <c:pt idx="3">
                  <c:v>ЖКХ</c:v>
                </c:pt>
                <c:pt idx="4">
                  <c:v>физическая культура и спортМБТ поселениям</c:v>
                </c:pt>
                <c:pt idx="5">
                  <c:v>Национальная экономика</c:v>
                </c:pt>
                <c:pt idx="6">
                  <c:v>Соц. политика</c:v>
                </c:pt>
                <c:pt idx="7">
                  <c:v>Прочие расходы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9</c:v>
                </c:pt>
                <c:pt idx="1">
                  <c:v>54</c:v>
                </c:pt>
                <c:pt idx="2">
                  <c:v>4</c:v>
                </c:pt>
                <c:pt idx="3">
                  <c:v>10</c:v>
                </c:pt>
                <c:pt idx="4">
                  <c:v>11</c:v>
                </c:pt>
                <c:pt idx="5">
                  <c:v>5</c:v>
                </c:pt>
                <c:pt idx="6">
                  <c:v>6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0.40517</cdr:x>
      <cdr:y>0.53125</cdr:y>
    </cdr:from>
    <cdr:to>
      <cdr:x>0.46552</cdr:x>
      <cdr:y>0.625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84356" y="2448272"/>
          <a:ext cx="504099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b="1" dirty="0" smtClean="0"/>
            <a:t>4%</a:t>
          </a:r>
          <a:endParaRPr lang="ru-RU" sz="2000" b="1" dirty="0"/>
        </a:p>
      </cdr:txBody>
    </cdr:sp>
  </cdr:relSizeAnchor>
  <cdr:relSizeAnchor xmlns:cdr="http://schemas.openxmlformats.org/drawingml/2006/chartDrawing">
    <cdr:from>
      <cdr:x>0.32759</cdr:x>
      <cdr:y>0.04688</cdr:y>
    </cdr:from>
    <cdr:to>
      <cdr:x>0.50862</cdr:x>
      <cdr:y>0.10938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736304" y="216024"/>
          <a:ext cx="151216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0.11207</cdr:x>
      <cdr:y>0.125</cdr:y>
    </cdr:from>
    <cdr:to>
      <cdr:x>0.22154</cdr:x>
      <cdr:y>0.32342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936104" y="57606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0.65254</cdr:x>
      <cdr:y>0.14136</cdr:y>
    </cdr:from>
    <cdr:to>
      <cdr:x>0.72881</cdr:x>
      <cdr:y>0.29469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544596" y="663848"/>
          <a:ext cx="648062" cy="7201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b="1" dirty="0" smtClean="0">
            <a:solidFill>
              <a:srgbClr val="FF0000"/>
            </a:solidFill>
          </a:endParaRPr>
        </a:p>
        <a:p xmlns:a="http://schemas.openxmlformats.org/drawingml/2006/main">
          <a:endParaRPr lang="ru-RU" sz="16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0.26271</cdr:x>
      <cdr:y>0.908</cdr:y>
    </cdr:from>
    <cdr:to>
      <cdr:x>0.33898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32248" y="4264248"/>
          <a:ext cx="64807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0.55372</cdr:x>
      <cdr:y>0.33333</cdr:y>
    </cdr:from>
    <cdr:to>
      <cdr:x>0.76033</cdr:x>
      <cdr:y>0.46377</cdr:y>
    </cdr:to>
    <cdr:sp macro="" textlink="">
      <cdr:nvSpPr>
        <cdr:cNvPr id="2" name="Скругленный прямоугольник 1"/>
        <cdr:cNvSpPr/>
      </cdr:nvSpPr>
      <cdr:spPr>
        <a:xfrm xmlns:a="http://schemas.openxmlformats.org/drawingml/2006/main" rot="10800000" flipV="1">
          <a:off x="4824536" y="1656184"/>
          <a:ext cx="1800186" cy="648098"/>
        </a:xfrm>
        <a:prstGeom xmlns:a="http://schemas.openxmlformats.org/drawingml/2006/main" prst="roundRect">
          <a:avLst>
            <a:gd name="adj" fmla="val 16667"/>
          </a:avLst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9pPr>
        </a:lstStyle>
        <a:p xmlns:a="http://schemas.openxmlformats.org/drawingml/2006/main">
          <a:pPr algn="ctr"/>
          <a:r>
            <a:rPr lang="ru-RU" b="1" dirty="0" smtClean="0">
              <a:solidFill>
                <a:srgbClr val="FF0000"/>
              </a:solidFill>
            </a:rPr>
            <a:t>- 25 073</a:t>
          </a:r>
          <a:endParaRPr lang="ru-RU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0.20661</cdr:x>
      <cdr:y>0.43478</cdr:y>
    </cdr:from>
    <cdr:to>
      <cdr:x>0.30579</cdr:x>
      <cdr:y>0.52174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800200" y="2160241"/>
          <a:ext cx="864097" cy="4320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b="1" dirty="0"/>
        </a:p>
      </cdr:txBody>
    </cdr:sp>
  </cdr:relSizeAnchor>
  <cdr:relSizeAnchor xmlns:cdr="http://schemas.openxmlformats.org/drawingml/2006/chartDrawing">
    <cdr:from>
      <cdr:x>0.61157</cdr:x>
      <cdr:y>0.26087</cdr:y>
    </cdr:from>
    <cdr:to>
      <cdr:x>0.69421</cdr:x>
      <cdr:y>0.30435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328590" y="1296145"/>
          <a:ext cx="72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600" dirty="0"/>
        </a:p>
      </cdr:txBody>
    </cdr:sp>
  </cdr:relSizeAnchor>
  <cdr:relSizeAnchor xmlns:cdr="http://schemas.openxmlformats.org/drawingml/2006/chartDrawing">
    <cdr:from>
      <cdr:x>0.61983</cdr:x>
      <cdr:y>0.24638</cdr:y>
    </cdr:from>
    <cdr:to>
      <cdr:x>0.72727</cdr:x>
      <cdr:y>0.31884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400600" y="1224136"/>
          <a:ext cx="93610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600" b="1" dirty="0"/>
        </a:p>
      </cdr:txBody>
    </cdr:sp>
  </cdr:relSizeAnchor>
  <cdr:relSizeAnchor xmlns:cdr="http://schemas.openxmlformats.org/drawingml/2006/chartDrawing">
    <cdr:from>
      <cdr:x>0.80165</cdr:x>
      <cdr:y>0.57971</cdr:y>
    </cdr:from>
    <cdr:to>
      <cdr:x>0.92562</cdr:x>
      <cdr:y>0.66667</cdr:y>
    </cdr:to>
    <cdr:sp macro="" textlink="">
      <cdr:nvSpPr>
        <cdr:cNvPr id="9" name="TextBox 8"/>
        <cdr:cNvSpPr txBox="1"/>
      </cdr:nvSpPr>
      <cdr:spPr>
        <a:xfrm xmlns:a="http://schemas.openxmlformats.org/drawingml/2006/main" rot="10800000" flipV="1">
          <a:off x="6984776" y="2880320"/>
          <a:ext cx="108012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latin typeface="Arial" pitchFamily="34" charset="0"/>
              <a:cs typeface="Arial" pitchFamily="34" charset="0"/>
            </a:rPr>
            <a:t>23 844</a:t>
          </a:r>
          <a:endParaRPr lang="ru-RU" sz="18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71A8E-B4AE-4C8D-B306-B10DB501375F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938F0-E928-436A-9DA1-EA9E2A34F4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915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1AD7F5A-775A-40F4-9B3A-3DBC7B1A07EC}" type="datetime1">
              <a:rPr lang="ru-RU" smtClean="0"/>
              <a:pPr/>
              <a:t>27.08.2020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2AB1-527A-453A-BD6C-21F3D5331A36}" type="datetime1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EDA95-0687-4129-86B0-C36EF42A3833}" type="datetime1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D1ED7-27E2-4236-8AD8-FFB8A2E2E118}" type="datetime1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E3B711C-8059-4B7F-AC91-F10D2862D0C9}" type="datetime1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4E01-A9E8-4670-924D-D311CB2FD85B}" type="datetime1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518D0-E993-4FE0-840F-31F7CD478229}" type="datetime1">
              <a:rPr lang="ru-RU" smtClean="0"/>
              <a:pPr/>
              <a:t>27.08.2020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E0464-818D-4B36-96AC-99B2E2205AE0}" type="datetime1">
              <a:rPr lang="ru-RU" smtClean="0"/>
              <a:pPr/>
              <a:t>27.08.2020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1B7C-0298-44E3-A6D6-2B08E500AE2F}" type="datetime1">
              <a:rPr lang="ru-RU" smtClean="0"/>
              <a:pPr/>
              <a:t>27.08.2020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3595-E8C5-49BE-BFFB-923D5A366110}" type="datetime1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9BF9-1FF3-43A9-9649-1DF8EE379E7C}" type="datetime1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9AB5106-3998-4C1B-93C4-BF7D7AB79766}" type="datetime1">
              <a:rPr lang="ru-RU" smtClean="0"/>
              <a:pPr/>
              <a:t>27.08.2020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3645024"/>
            <a:ext cx="7200800" cy="1572206"/>
          </a:xfrm>
        </p:spPr>
        <p:txBody>
          <a:bodyPr>
            <a:noAutofit/>
          </a:bodyPr>
          <a:lstStyle/>
          <a:p>
            <a:r>
              <a:rPr lang="ru-RU" sz="2600" dirty="0" smtClean="0"/>
              <a:t>Отчет </a:t>
            </a:r>
            <a:r>
              <a:rPr lang="ru-RU" sz="2600" dirty="0" smtClean="0"/>
              <a:t>  </a:t>
            </a:r>
            <a:r>
              <a:rPr lang="ru-RU" sz="2600" dirty="0" smtClean="0"/>
              <a:t>об исполнении бюджета Муниципального образования «город Саянск» за 1 полугодие 2020 года</a:t>
            </a:r>
            <a:endParaRPr lang="ru-RU" sz="2600" dirty="0"/>
          </a:p>
        </p:txBody>
      </p:sp>
      <p:sp>
        <p:nvSpPr>
          <p:cNvPr id="17412" name="AutoShape 4" descr="Картинки по запрос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14" name="AutoShape 6" descr="Картинки по запрос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7416" name="Picture 8" descr="Главные новости Саянс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32656"/>
            <a:ext cx="1872208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195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Расходы</a:t>
            </a:r>
            <a:endParaRPr lang="ru-RU" sz="2800" b="1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400800" y="6453336"/>
            <a:ext cx="2289048" cy="268774"/>
          </a:xfrm>
        </p:spPr>
        <p:txBody>
          <a:bodyPr/>
          <a:lstStyle/>
          <a:p>
            <a:r>
              <a:rPr lang="ru-RU" dirty="0" smtClean="0"/>
              <a:t>12.07.2020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915816" y="6453336"/>
            <a:ext cx="3505200" cy="268774"/>
          </a:xfrm>
        </p:spPr>
        <p:txBody>
          <a:bodyPr/>
          <a:lstStyle/>
          <a:p>
            <a:r>
              <a:rPr lang="ru-RU" dirty="0" smtClean="0"/>
              <a:t>ГО МО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10</a:t>
            </a:fld>
            <a:endParaRPr lang="ru-RU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42845" y="714356"/>
          <a:ext cx="8858311" cy="5680588"/>
        </p:xfrm>
        <a:graphic>
          <a:graphicData uri="http://schemas.openxmlformats.org/drawingml/2006/table">
            <a:tbl>
              <a:tblPr/>
              <a:tblGrid>
                <a:gridCol w="3488008"/>
                <a:gridCol w="900987"/>
                <a:gridCol w="823629"/>
                <a:gridCol w="1036114"/>
                <a:gridCol w="966499"/>
                <a:gridCol w="785818"/>
                <a:gridCol w="857256"/>
              </a:tblGrid>
              <a:tr h="57354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расходов</a:t>
                      </a: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Исполнено за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 полугодие 2019 года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План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2020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год </a:t>
                      </a: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Исполнено за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 полугодие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2020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года</a:t>
                      </a: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% исполнения к годовому плану</a:t>
                      </a: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Темп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роста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расходов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2020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г.-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2019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(1 полугодие)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65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Сумма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0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Оплата труда и начисления на выплаты по оплате труда , прочие выплаты (211,213)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458 556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936 759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478 798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104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20 242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0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том числе за счет средств местного бюджета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155 779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377 362</a:t>
                      </a:r>
                      <a:endParaRPr lang="ru-RU" sz="1200" i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174 214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</a:t>
                      </a: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112</a:t>
                      </a:r>
                      <a:endParaRPr lang="ru-RU" sz="1200" i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18 495</a:t>
                      </a:r>
                      <a:endParaRPr lang="ru-RU" sz="1200" i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5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Услуги связи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(221)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1 102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2 036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1 253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151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5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Оплата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транспортных услуг (222)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975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359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-616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Коммунальные услуги (223)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19 825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20 445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7 910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-11 915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2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Работы по содержанию имущества  (225)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11 303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247 075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67 565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6 раз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56 262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Прочие работы и услуги  (226)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47 325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214 717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93 307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2 раза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45 982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55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Безвозмездные и безвозвратные перечисления государственным и муниципальным организациям (241)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-207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93 307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214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5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Социальное обеспечение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(260)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31 215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69 720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5 309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5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Прочие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расходы 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16 389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21 350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</a:t>
                      </a:r>
                      <a:r>
                        <a:rPr lang="ru-RU" sz="1200" baseline="0" dirty="0" smtClean="0"/>
                        <a:t> 565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-13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0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Увеличение стоимости основных средств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(310)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36 851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368 144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22</a:t>
                      </a:r>
                      <a:r>
                        <a:rPr lang="ru-RU" sz="1200" baseline="0" dirty="0" smtClean="0"/>
                        <a:t> 146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-14 705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0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Увеличение стоимости материальных запасов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(340)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29 513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65 339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29 729</a:t>
                      </a:r>
                      <a:endParaRPr lang="ru-RU" sz="1200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L="54591" marR="54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652 847</a:t>
                      </a:r>
                      <a:endParaRPr lang="ru-RU" sz="1200" b="1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1 946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118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740 163</a:t>
                      </a:r>
                      <a:endParaRPr lang="ru-RU" sz="1200" b="1" dirty="0"/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87 316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858148" y="285728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тыс.руб.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Муниципальный долг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10.07.2020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14282" y="1857364"/>
            <a:ext cx="87154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1 июля 2020 года</a:t>
            </a:r>
          </a:p>
          <a:p>
            <a:pPr algn="ctr"/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551837"/>
            <a:ext cx="871296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муниципальный долг составил 114 988 тыс.руб.,</a:t>
            </a:r>
          </a:p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том числе бюджетные кредиты 84 988 тыс. руб., кредиты коммерческих банков 30 000 тыс.руб.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10.07.2020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87624" y="2492896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ВНИМАНИЕ!</a:t>
            </a: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информация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12.07.2020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2</a:t>
            </a:fld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07808561"/>
              </p:ext>
            </p:extLst>
          </p:nvPr>
        </p:nvGraphicFramePr>
        <p:xfrm>
          <a:off x="457200" y="1219200"/>
          <a:ext cx="8229600" cy="45875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86106"/>
                <a:gridCol w="1785950"/>
                <a:gridCol w="1785950"/>
                <a:gridCol w="1471594"/>
              </a:tblGrid>
              <a:tr h="7810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Бюджет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 на 2020 г.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Исполнено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за 1 полугодие в 2020г.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% исполнения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021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ДОХОДЫ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1 921 644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742 223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39%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55171">
                <a:tc>
                  <a:txBody>
                    <a:bodyPr/>
                    <a:lstStyle/>
                    <a:p>
                      <a:r>
                        <a:rPr lang="ru-RU" sz="2400" i="1" dirty="0" smtClean="0"/>
                        <a:t>Налоговые и неналоговые доходы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450</a:t>
                      </a:r>
                      <a:r>
                        <a:rPr lang="ru-RU" sz="2400" i="1" baseline="0" dirty="0" smtClean="0"/>
                        <a:t> 859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183</a:t>
                      </a:r>
                      <a:r>
                        <a:rPr lang="ru-RU" sz="2400" i="1" baseline="0" dirty="0" smtClean="0"/>
                        <a:t> 914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41%</a:t>
                      </a:r>
                      <a:endParaRPr lang="ru-RU" sz="2400" i="1" dirty="0"/>
                    </a:p>
                  </a:txBody>
                  <a:tcPr/>
                </a:tc>
              </a:tr>
              <a:tr h="789467">
                <a:tc>
                  <a:txBody>
                    <a:bodyPr/>
                    <a:lstStyle/>
                    <a:p>
                      <a:r>
                        <a:rPr lang="ru-RU" sz="2400" i="1" dirty="0" smtClean="0"/>
                        <a:t>Безвозмездные поступления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1 470</a:t>
                      </a:r>
                      <a:r>
                        <a:rPr lang="ru-RU" sz="2400" i="1" baseline="0" dirty="0" smtClean="0"/>
                        <a:t> 785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558</a:t>
                      </a:r>
                      <a:r>
                        <a:rPr lang="ru-RU" sz="2400" i="1" baseline="0" dirty="0" smtClean="0"/>
                        <a:t> 309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38%</a:t>
                      </a:r>
                      <a:endParaRPr lang="ru-RU" sz="2400" i="1" dirty="0"/>
                    </a:p>
                  </a:txBody>
                  <a:tcPr/>
                </a:tc>
              </a:tr>
              <a:tr h="6021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РАСХОДЫ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1 946 118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740 163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38%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02151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ДЕФИЦИТ(-) /ПРОФИЦИТ(+)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Дефицит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-24 474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err="1" smtClean="0"/>
                        <a:t>Профицит</a:t>
                      </a:r>
                      <a:r>
                        <a:rPr lang="ru-RU" sz="2400" b="1" dirty="0" smtClean="0"/>
                        <a:t> </a:t>
                      </a:r>
                    </a:p>
                    <a:p>
                      <a:pPr algn="ctr"/>
                      <a:r>
                        <a:rPr lang="ru-RU" sz="2400" b="1" dirty="0" smtClean="0"/>
                        <a:t>+2 060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572396" y="785794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тыс.руб.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1B7C-0298-44E3-A6D6-2B08E500AE2F}" type="datetime1">
              <a:rPr lang="ru-RU" smtClean="0"/>
              <a:pPr/>
              <a:t>27.08.2020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260648"/>
            <a:ext cx="4968552" cy="648072"/>
          </a:xfrm>
        </p:spPr>
        <p:txBody>
          <a:bodyPr/>
          <a:lstStyle/>
          <a:p>
            <a:r>
              <a:rPr lang="ru-RU" sz="3600" b="1" dirty="0" smtClean="0"/>
              <a:t>Структура доходов</a:t>
            </a:r>
            <a:endParaRPr lang="ru-RU" sz="3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3</a:t>
            </a:fld>
            <a:endParaRPr lang="ru-RU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395536" y="332656"/>
          <a:ext cx="4968552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580059511"/>
              </p:ext>
            </p:extLst>
          </p:nvPr>
        </p:nvGraphicFramePr>
        <p:xfrm>
          <a:off x="4355976" y="1052736"/>
          <a:ext cx="478802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>
            <a:off x="2087724" y="2060848"/>
            <a:ext cx="38884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 flipV="1">
            <a:off x="3131840" y="3154547"/>
            <a:ext cx="180020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Структура безвозмездных поступлений из областного бюджета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10.07.2019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4</a:t>
            </a:fld>
            <a:endParaRPr lang="ru-RU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611249686"/>
              </p:ext>
            </p:extLst>
          </p:nvPr>
        </p:nvGraphicFramePr>
        <p:xfrm>
          <a:off x="395536" y="1196752"/>
          <a:ext cx="835292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ДОХОДЫ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10.07.2019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323528" y="1484784"/>
          <a:ext cx="8496944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956376" y="764704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тыс.руб.</a:t>
            </a:r>
            <a:endParaRPr lang="ru-RU" sz="14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3923928" y="2852936"/>
            <a:ext cx="1512168" cy="648072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4067944" y="1988840"/>
            <a:ext cx="1368152" cy="576064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+ 55 616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71934" y="3429000"/>
            <a:ext cx="1148138" cy="360040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+ 109 987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071934" y="4857760"/>
            <a:ext cx="1080120" cy="360040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- 54 371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857884" y="2132856"/>
            <a:ext cx="857256" cy="432048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652120" y="2924944"/>
            <a:ext cx="848706" cy="648072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24,5%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364088" y="4149080"/>
            <a:ext cx="1064730" cy="1152128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-22,8%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Налоговые и неналоговые доходы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400800" y="6453336"/>
            <a:ext cx="2289048" cy="268774"/>
          </a:xfrm>
        </p:spPr>
        <p:txBody>
          <a:bodyPr/>
          <a:lstStyle/>
          <a:p>
            <a:r>
              <a:rPr lang="ru-RU" dirty="0" smtClean="0"/>
              <a:t>10.06.2019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898648" y="6453336"/>
            <a:ext cx="3505200" cy="404664"/>
          </a:xfrm>
        </p:spPr>
        <p:txBody>
          <a:bodyPr/>
          <a:lstStyle/>
          <a:p>
            <a:r>
              <a:rPr lang="ru-RU" dirty="0" smtClean="0"/>
              <a:t>ГО МО 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12648" y="6429396"/>
            <a:ext cx="1981200" cy="292714"/>
          </a:xfrm>
        </p:spPr>
        <p:txBody>
          <a:bodyPr/>
          <a:lstStyle/>
          <a:p>
            <a:fld id="{796ABEB0-49D6-45FC-8D70-7445789BACF1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683646"/>
              </p:ext>
            </p:extLst>
          </p:nvPr>
        </p:nvGraphicFramePr>
        <p:xfrm>
          <a:off x="251520" y="476672"/>
          <a:ext cx="8712968" cy="5918232"/>
        </p:xfrm>
        <a:graphic>
          <a:graphicData uri="http://schemas.openxmlformats.org/drawingml/2006/table">
            <a:tbl>
              <a:tblPr/>
              <a:tblGrid>
                <a:gridCol w="3723054"/>
                <a:gridCol w="1012510"/>
                <a:gridCol w="723222"/>
                <a:gridCol w="940188"/>
                <a:gridCol w="940188"/>
                <a:gridCol w="665261"/>
                <a:gridCol w="708545"/>
              </a:tblGrid>
              <a:tr h="72062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доходов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Исполнение за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полугодие 2019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План на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2020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Исполнение за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полугодие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2020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 исполнения годовых плановых показателей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темп роста доходов за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полугодие 2020/2019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гг.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54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сумма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9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Налоговые и неналоговые доходы, в т.ч.: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238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285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450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859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183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914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77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-54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371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1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 на доходы физических лиц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92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556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220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630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92 682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126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 от уплаты акцизов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2 592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363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2 588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9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Налог, взимаемый в связи с применением упрощенной системы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налогообложения.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695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110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541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-1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154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0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Единый налог на вмененный доход для отдельных видов деятельности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854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000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220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366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Единый сельскохозяйственный налог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495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513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523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146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8 028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3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Налог, взимаемый в связи с применением патентной системы налогообложения, зачисляемый в бюджеты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городских округов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147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211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164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112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Налог на имущество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физических лиц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-1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454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20 000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-6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687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-33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460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-5 233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9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Земельный налог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737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263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946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-11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791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Государственная пошлина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2 491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400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2 307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93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-184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Доходы,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 использования имущества,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находящегося в государственной и муниципальной собственности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586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17 533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057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-1 529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4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Платежи при пользовании природными ресурсами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122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309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798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-3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0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Прочие доходы от оказания платных услуг (работ)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35 323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76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605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013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91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-3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310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9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 от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продажи материальных и нематериальных активов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308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983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272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-39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036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Штрафы, санкции, возмещение ущерба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584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720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503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-81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4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Прочие неналоговые доходы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249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219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-13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-262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858148" y="0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тыс.руб.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Безвозмездные поступления(не целевые) 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ru-RU" dirty="0" smtClean="0"/>
              <a:t>10.07.2019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251520" y="1268760"/>
          <a:ext cx="871296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884368" y="1196752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тыс.руб.</a:t>
            </a:r>
            <a:endParaRPr lang="ru-RU" sz="14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4139952" y="3068960"/>
            <a:ext cx="2952328" cy="1584176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расходов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12.07.2020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648043672"/>
              </p:ext>
            </p:extLst>
          </p:nvPr>
        </p:nvGraphicFramePr>
        <p:xfrm>
          <a:off x="214282" y="1214422"/>
          <a:ext cx="849694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19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Расходы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12.07.2020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9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42910" y="785794"/>
          <a:ext cx="7931361" cy="5559282"/>
        </p:xfrm>
        <a:graphic>
          <a:graphicData uri="http://schemas.openxmlformats.org/drawingml/2006/table">
            <a:tbl>
              <a:tblPr/>
              <a:tblGrid>
                <a:gridCol w="2818583"/>
                <a:gridCol w="896193"/>
                <a:gridCol w="808067"/>
                <a:gridCol w="906445"/>
                <a:gridCol w="1000132"/>
                <a:gridCol w="715361"/>
                <a:gridCol w="786580"/>
              </a:tblGrid>
              <a:tr h="7862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расходов</a:t>
                      </a: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Исполнено за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1 полугодие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2019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года</a:t>
                      </a: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План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2020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год </a:t>
                      </a: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Исполнено за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 полугодие 2020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года</a:t>
                      </a: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% исполнения к годовому плану</a:t>
                      </a: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Темп роста расходов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2020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г.-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2019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(1 полугодие)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8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сумма</a:t>
                      </a: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7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55 706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155 404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69 490</a:t>
                      </a:r>
                      <a:endParaRPr lang="ru-RU" sz="1100" dirty="0"/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125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13 784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2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 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74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19</a:t>
                      </a:r>
                      <a:endParaRPr lang="ru-RU" sz="1100" dirty="0"/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27 575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128 647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34 160</a:t>
                      </a:r>
                      <a:endParaRPr lang="ru-RU" sz="1100" dirty="0"/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124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6 585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4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21 317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183 051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74 543</a:t>
                      </a:r>
                      <a:endParaRPr lang="ru-RU" sz="1100" dirty="0"/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раза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53 226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3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438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724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1 159 798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402 851</a:t>
                      </a:r>
                      <a:endParaRPr lang="ru-RU" sz="1100" dirty="0"/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92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-35 873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3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КУЛЬТУРА ,  КИНЕМАТОГРАФИЯ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24 329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77 125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33 593</a:t>
                      </a:r>
                      <a:endParaRPr lang="ru-RU" sz="1100" dirty="0"/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138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9 264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4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35 924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80 608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41 893</a:t>
                      </a:r>
                      <a:endParaRPr lang="ru-RU" sz="1100" dirty="0"/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116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5 969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3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42 191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154 043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80 010</a:t>
                      </a:r>
                      <a:endParaRPr lang="ru-RU" sz="1100" dirty="0"/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189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37 819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3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СРЕДСТВА </a:t>
                      </a:r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МАССОВОЙ ИНФОРМАЦИИ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2 086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5 465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2 383</a:t>
                      </a:r>
                      <a:endParaRPr lang="ru-RU" sz="1100" dirty="0"/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114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297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И МУНИЦИПАЛЬНОГО ДОЛГА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4 995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1 903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1 221</a:t>
                      </a:r>
                      <a:endParaRPr lang="ru-RU" sz="1100" dirty="0"/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64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-3 774</a:t>
                      </a:r>
                      <a:endParaRPr lang="ru-RU" sz="1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2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 РАСХОДОВ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652</a:t>
                      </a:r>
                      <a:r>
                        <a:rPr lang="ru-RU" sz="11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847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1 946 118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740 163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113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87 316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812360" y="548680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тыс.руб.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5774</TotalTime>
  <Words>1077</Words>
  <Application>Microsoft Office PowerPoint</Application>
  <PresentationFormat>Экран (4:3)</PresentationFormat>
  <Paragraphs>429</Paragraphs>
  <Slides>12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Начальная</vt:lpstr>
      <vt:lpstr>Отчет   об исполнении бюджета Муниципального образования «город Саянск» за 1 полугодие 2020 года</vt:lpstr>
      <vt:lpstr>Общая информация</vt:lpstr>
      <vt:lpstr>Презентация PowerPoint</vt:lpstr>
      <vt:lpstr>Структура безвозмездных поступлений из областного бюджета</vt:lpstr>
      <vt:lpstr>ДОХОДЫ</vt:lpstr>
      <vt:lpstr>Налоговые и неналоговые доходы</vt:lpstr>
      <vt:lpstr>Безвозмездные поступления(не целевые) </vt:lpstr>
      <vt:lpstr>Структура расходов</vt:lpstr>
      <vt:lpstr>Расходы</vt:lpstr>
      <vt:lpstr>Расходы</vt:lpstr>
      <vt:lpstr>Муниципальный долг</vt:lpstr>
      <vt:lpstr>Презентация PowerPoint</vt:lpstr>
    </vt:vector>
  </TitlesOfParts>
  <Company>Финансовое управление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Зиминского районного муниципального образования  за 1 квартал 2013 года</dc:title>
  <dc:creator>Помогаева</dc:creator>
  <cp:lastModifiedBy>BUHAROVA</cp:lastModifiedBy>
  <cp:revision>796</cp:revision>
  <dcterms:created xsi:type="dcterms:W3CDTF">2013-04-29T02:16:58Z</dcterms:created>
  <dcterms:modified xsi:type="dcterms:W3CDTF">2020-08-27T02:32:48Z</dcterms:modified>
</cp:coreProperties>
</file>