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drawings/drawing2.xml" ContentType="application/vnd.openxmlformats-officedocument.drawingml.chartshapes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notesSlides/notesSlide1.xml" ContentType="application/vnd.openxmlformats-officedocument.presentationml.notesSlide+xml"/>
  <Override PartName="/ppt/charts/chart9.xml" ContentType="application/vnd.openxmlformats-officedocument.drawingml.chart+xml"/>
  <Override PartName="/ppt/drawings/drawing3.xml" ContentType="application/vnd.openxmlformats-officedocument.drawingml.chartshapes+xml"/>
  <Override PartName="/ppt/charts/chart10.xml" ContentType="application/vnd.openxmlformats-officedocument.drawingml.chart+xml"/>
  <Override PartName="/ppt/drawings/drawing4.xml" ContentType="application/vnd.openxmlformats-officedocument.drawingml.chartshapes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charts/chart28.xml" ContentType="application/vnd.openxmlformats-officedocument.drawingml.chart+xml"/>
  <Override PartName="/ppt/charts/chart29.xml" ContentType="application/vnd.openxmlformats-officedocument.drawingml.chart+xml"/>
  <Override PartName="/ppt/charts/chart30.xml" ContentType="application/vnd.openxmlformats-officedocument.drawingml.chart+xml"/>
  <Override PartName="/ppt/charts/chart31.xml" ContentType="application/vnd.openxmlformats-officedocument.drawingml.chart+xml"/>
  <Override PartName="/ppt/charts/chart32.xml" ContentType="application/vnd.openxmlformats-officedocument.drawingml.chart+xml"/>
  <Override PartName="/ppt/charts/chart33.xml" ContentType="application/vnd.openxmlformats-officedocument.drawingml.chart+xml"/>
  <Override PartName="/ppt/charts/chart34.xml" ContentType="application/vnd.openxmlformats-officedocument.drawingml.chart+xml"/>
  <Override PartName="/ppt/charts/chart35.xml" ContentType="application/vnd.openxmlformats-officedocument.drawingml.chart+xml"/>
  <Override PartName="/ppt/charts/chart36.xml" ContentType="application/vnd.openxmlformats-officedocument.drawingml.chart+xml"/>
  <Override PartName="/ppt/charts/chart37.xml" ContentType="application/vnd.openxmlformats-officedocument.drawingml.chart+xml"/>
  <Override PartName="/ppt/charts/chart38.xml" ContentType="application/vnd.openxmlformats-officedocument.drawingml.chart+xml"/>
  <Override PartName="/ppt/charts/chart39.xml" ContentType="application/vnd.openxmlformats-officedocument.drawingml.chart+xml"/>
  <Override PartName="/ppt/charts/chart40.xml" ContentType="application/vnd.openxmlformats-officedocument.drawingml.chart+xml"/>
  <Override PartName="/ppt/charts/chart41.xml" ContentType="application/vnd.openxmlformats-officedocument.drawingml.chart+xml"/>
  <Override PartName="/ppt/charts/chart42.xml" ContentType="application/vnd.openxmlformats-officedocument.drawingml.chart+xml"/>
  <Override PartName="/ppt/charts/chart43.xml" ContentType="application/vnd.openxmlformats-officedocument.drawingml.chart+xml"/>
  <Override PartName="/ppt/notesSlides/notesSlide2.xml" ContentType="application/vnd.openxmlformats-officedocument.presentationml.notesSlide+xml"/>
  <Override PartName="/ppt/charts/chart44.xml" ContentType="application/vnd.openxmlformats-officedocument.drawingml.chart+xml"/>
  <Override PartName="/ppt/charts/chart45.xml" ContentType="application/vnd.openxmlformats-officedocument.drawingml.chart+xml"/>
  <Override PartName="/ppt/charts/chart46.xml" ContentType="application/vnd.openxmlformats-officedocument.drawingml.chart+xml"/>
  <Override PartName="/ppt/charts/chart47.xml" ContentType="application/vnd.openxmlformats-officedocument.drawingml.chart+xml"/>
  <Override PartName="/ppt/drawings/drawing5.xml" ContentType="application/vnd.openxmlformats-officedocument.drawingml.chartshapes+xml"/>
  <Override PartName="/ppt/charts/chart48.xml" ContentType="application/vnd.openxmlformats-officedocument.drawingml.chart+xml"/>
  <Override PartName="/ppt/drawings/drawing6.xml" ContentType="application/vnd.openxmlformats-officedocument.drawingml.chartshapes+xml"/>
  <Override PartName="/ppt/charts/chart49.xml" ContentType="application/vnd.openxmlformats-officedocument.drawingml.chart+xml"/>
  <Override PartName="/ppt/drawings/drawing7.xml" ContentType="application/vnd.openxmlformats-officedocument.drawingml.chartshapes+xml"/>
  <Override PartName="/ppt/charts/chart50.xml" ContentType="application/vnd.openxmlformats-officedocument.drawingml.chart+xml"/>
  <Override PartName="/ppt/drawings/drawing8.xml" ContentType="application/vnd.openxmlformats-officedocument.drawingml.chartshapes+xml"/>
  <Override PartName="/ppt/charts/chart51.xml" ContentType="application/vnd.openxmlformats-officedocument.drawingml.chart+xml"/>
  <Override PartName="/ppt/drawings/drawing9.xml" ContentType="application/vnd.openxmlformats-officedocument.drawingml.chartshapes+xml"/>
  <Override PartName="/ppt/charts/chart52.xml" ContentType="application/vnd.openxmlformats-officedocument.drawingml.chart+xml"/>
  <Override PartName="/ppt/drawings/drawing10.xml" ContentType="application/vnd.openxmlformats-officedocument.drawingml.chartshapes+xml"/>
  <Override PartName="/ppt/charts/chart53.xml" ContentType="application/vnd.openxmlformats-officedocument.drawingml.chart+xml"/>
  <Override PartName="/ppt/drawings/drawing1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  <Override PartName="/ppt/charts/style2.xml" ContentType="application/vnd.ms-office.chartstyle+xml"/>
  <Override PartName="/ppt/charts/colors2.xml" ContentType="application/vnd.ms-office.chartcolorstyle+xml"/>
  <Override PartName="/ppt/charts/style3.xml" ContentType="application/vnd.ms-office.chartstyle+xml"/>
  <Override PartName="/ppt/charts/colors3.xml" ContentType="application/vnd.ms-office.chartcolorstyle+xml"/>
  <Override PartName="/ppt/charts/style4.xml" ContentType="application/vnd.ms-office.chartstyle+xml"/>
  <Override PartName="/ppt/charts/colors4.xml" ContentType="application/vnd.ms-office.chartcolorstyle+xml"/>
  <Override PartName="/ppt/charts/style5.xml" ContentType="application/vnd.ms-office.chartstyle+xml"/>
  <Override PartName="/ppt/charts/colors5.xml" ContentType="application/vnd.ms-office.chartcolorstyle+xml"/>
  <Override PartName="/ppt/charts/style6.xml" ContentType="application/vnd.ms-office.chartstyle+xml"/>
  <Override PartName="/ppt/charts/colors6.xml" ContentType="application/vnd.ms-office.chartcolorstyle+xml"/>
  <Override PartName="/ppt/charts/style7.xml" ContentType="application/vnd.ms-office.chartstyle+xml"/>
  <Override PartName="/ppt/charts/colors7.xml" ContentType="application/vnd.ms-office.chartcolorstyle+xml"/>
  <Override PartName="/ppt/charts/style8.xml" ContentType="application/vnd.ms-office.chartstyle+xml"/>
  <Override PartName="/ppt/charts/colors8.xml" ContentType="application/vnd.ms-office.chartcolorstyle+xml"/>
  <Override PartName="/ppt/charts/style9.xml" ContentType="application/vnd.ms-office.chartstyle+xml"/>
  <Override PartName="/ppt/charts/colors9.xml" ContentType="application/vnd.ms-office.chartcolorstyle+xml"/>
  <Override PartName="/ppt/charts/style10.xml" ContentType="application/vnd.ms-office.chartstyle+xml"/>
  <Override PartName="/ppt/charts/colors10.xml" ContentType="application/vnd.ms-office.chartcolorstyle+xml"/>
  <Override PartName="/ppt/charts/style11.xml" ContentType="application/vnd.ms-office.chartstyle+xml"/>
  <Override PartName="/ppt/charts/colors11.xml" ContentType="application/vnd.ms-office.chartcolorstyle+xml"/>
  <Override PartName="/ppt/charts/style12.xml" ContentType="application/vnd.ms-office.chartstyle+xml"/>
  <Override PartName="/ppt/charts/colors12.xml" ContentType="application/vnd.ms-office.chartcolorstyle+xml"/>
  <Override PartName="/ppt/charts/style13.xml" ContentType="application/vnd.ms-office.chartstyle+xml"/>
  <Override PartName="/ppt/charts/colors13.xml" ContentType="application/vnd.ms-office.chartcolorstyle+xml"/>
  <Override PartName="/ppt/charts/style14.xml" ContentType="application/vnd.ms-office.chartstyle+xml"/>
  <Override PartName="/ppt/charts/colors14.xml" ContentType="application/vnd.ms-office.chartcolorstyle+xml"/>
  <Override PartName="/ppt/charts/style15.xml" ContentType="application/vnd.ms-office.chartstyle+xml"/>
  <Override PartName="/ppt/charts/colors15.xml" ContentType="application/vnd.ms-office.chartcolorstyle+xml"/>
  <Override PartName="/ppt/charts/style16.xml" ContentType="application/vnd.ms-office.chartstyle+xml"/>
  <Override PartName="/ppt/charts/colors16.xml" ContentType="application/vnd.ms-office.chartcolorstyle+xml"/>
  <Override PartName="/ppt/charts/style23.xml" ContentType="application/vnd.ms-office.chartstyle+xml"/>
  <Override PartName="/ppt/charts/colors23.xml" ContentType="application/vnd.ms-office.chartcolorstyle+xml"/>
  <Override PartName="/ppt/charts/style24.xml" ContentType="application/vnd.ms-office.chartstyle+xml"/>
  <Override PartName="/ppt/charts/colors24.xml" ContentType="application/vnd.ms-office.chartcolorstyle+xml"/>
  <Override PartName="/ppt/charts/style17.xml" ContentType="application/vnd.ms-office.chartstyle+xml"/>
  <Override PartName="/ppt/charts/colors17.xml" ContentType="application/vnd.ms-office.chartcolorstyle+xml"/>
  <Override PartName="/ppt/charts/style18.xml" ContentType="application/vnd.ms-office.chartstyle+xml"/>
  <Override PartName="/ppt/charts/colors18.xml" ContentType="application/vnd.ms-office.chartcolorstyle+xml"/>
  <Override PartName="/ppt/charts/style19.xml" ContentType="application/vnd.ms-office.chartstyle+xml"/>
  <Override PartName="/ppt/charts/colors19.xml" ContentType="application/vnd.ms-office.chartcolorstyle+xml"/>
  <Override PartName="/ppt/charts/style20.xml" ContentType="application/vnd.ms-office.chartstyle+xml"/>
  <Override PartName="/ppt/charts/colors20.xml" ContentType="application/vnd.ms-office.chartcolorstyle+xml"/>
  <Override PartName="/ppt/charts/style21.xml" ContentType="application/vnd.ms-office.chartstyle+xml"/>
  <Override PartName="/ppt/charts/colors21.xml" ContentType="application/vnd.ms-office.chartcolorstyle+xml"/>
  <Override PartName="/ppt/charts/style22.xml" ContentType="application/vnd.ms-office.chartstyle+xml"/>
  <Override PartName="/ppt/charts/colors22.xml" ContentType="application/vnd.ms-office.chartcolorstyle+xml"/>
  <Override PartName="/ppt/charts/style25.xml" ContentType="application/vnd.ms-office.chartstyle+xml"/>
  <Override PartName="/ppt/charts/colors25.xml" ContentType="application/vnd.ms-office.chartcolorstyle+xml"/>
  <Override PartName="/ppt/charts/style26.xml" ContentType="application/vnd.ms-office.chartstyle+xml"/>
  <Override PartName="/ppt/charts/colors26.xml" ContentType="application/vnd.ms-office.chartcolorstyle+xml"/>
  <Override PartName="/ppt/charts/style27.xml" ContentType="application/vnd.ms-office.chartstyle+xml"/>
  <Override PartName="/ppt/charts/colors27.xml" ContentType="application/vnd.ms-office.chartcolorstyle+xml"/>
  <Override PartName="/ppt/charts/style28.xml" ContentType="application/vnd.ms-office.chartstyle+xml"/>
  <Override PartName="/ppt/charts/colors28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8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80" r:id="rId23"/>
    <p:sldId id="277" r:id="rId24"/>
    <p:sldId id="278" r:id="rId25"/>
    <p:sldId id="279" r:id="rId26"/>
    <p:sldId id="281" r:id="rId27"/>
    <p:sldId id="282" r:id="rId28"/>
    <p:sldId id="283" r:id="rId29"/>
    <p:sldId id="285" r:id="rId30"/>
    <p:sldId id="286" r:id="rId31"/>
    <p:sldId id="287" r:id="rId32"/>
    <p:sldId id="288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1.xlsx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_____Microsoft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8.xlsx"/></Relationships>
</file>

<file path=ppt/charts/_rels/chart19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_____Microsoft_Excel1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20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_____Microsoft_Excel20.xlsx"/></Relationships>
</file>

<file path=ppt/charts/_rels/chart21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package" Target="../embeddings/_____Microsoft_Excel21.xlsx"/></Relationships>
</file>

<file path=ppt/charts/_rels/chart22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package" Target="../embeddings/_____Microsoft_Excel22.xlsx"/></Relationships>
</file>

<file path=ppt/charts/_rels/chart23.xml.rels><?xml version="1.0" encoding="UTF-8" standalone="yes"?>
<Relationships xmlns="http://schemas.openxmlformats.org/package/2006/relationships"><Relationship Id="rId3" Type="http://schemas.microsoft.com/office/2011/relationships/chartStyle" Target="style5.xml"/><Relationship Id="rId2" Type="http://schemas.microsoft.com/office/2011/relationships/chartColorStyle" Target="colors5.xml"/><Relationship Id="rId1" Type="http://schemas.openxmlformats.org/officeDocument/2006/relationships/package" Target="../embeddings/_____Microsoft_Excel23.xlsx"/></Relationships>
</file>

<file path=ppt/charts/_rels/chart24.xml.rels><?xml version="1.0" encoding="UTF-8" standalone="yes"?>
<Relationships xmlns="http://schemas.openxmlformats.org/package/2006/relationships"><Relationship Id="rId3" Type="http://schemas.microsoft.com/office/2011/relationships/chartStyle" Target="style6.xml"/><Relationship Id="rId2" Type="http://schemas.microsoft.com/office/2011/relationships/chartColorStyle" Target="colors6.xml"/><Relationship Id="rId1" Type="http://schemas.openxmlformats.org/officeDocument/2006/relationships/package" Target="../embeddings/_____Microsoft_Excel24.xlsx"/></Relationships>
</file>

<file path=ppt/charts/_rels/chart25.xml.rels><?xml version="1.0" encoding="UTF-8" standalone="yes"?>
<Relationships xmlns="http://schemas.openxmlformats.org/package/2006/relationships"><Relationship Id="rId3" Type="http://schemas.microsoft.com/office/2011/relationships/chartStyle" Target="style7.xml"/><Relationship Id="rId2" Type="http://schemas.microsoft.com/office/2011/relationships/chartColorStyle" Target="colors7.xml"/><Relationship Id="rId1" Type="http://schemas.openxmlformats.org/officeDocument/2006/relationships/package" Target="../embeddings/_____Microsoft_Excel25.xlsx"/></Relationships>
</file>

<file path=ppt/charts/_rels/chart26.xml.rels><?xml version="1.0" encoding="UTF-8" standalone="yes"?>
<Relationships xmlns="http://schemas.openxmlformats.org/package/2006/relationships"><Relationship Id="rId3" Type="http://schemas.microsoft.com/office/2011/relationships/chartStyle" Target="style8.xml"/><Relationship Id="rId2" Type="http://schemas.microsoft.com/office/2011/relationships/chartColorStyle" Target="colors8.xml"/><Relationship Id="rId1" Type="http://schemas.openxmlformats.org/officeDocument/2006/relationships/package" Target="../embeddings/_____Microsoft_Excel26.xlsx"/></Relationships>
</file>

<file path=ppt/charts/_rels/chart27.xml.rels><?xml version="1.0" encoding="UTF-8" standalone="yes"?>
<Relationships xmlns="http://schemas.openxmlformats.org/package/2006/relationships"><Relationship Id="rId3" Type="http://schemas.microsoft.com/office/2011/relationships/chartStyle" Target="style9.xml"/><Relationship Id="rId2" Type="http://schemas.microsoft.com/office/2011/relationships/chartColorStyle" Target="colors9.xml"/><Relationship Id="rId1" Type="http://schemas.openxmlformats.org/officeDocument/2006/relationships/package" Target="../embeddings/_____Microsoft_Excel27.xlsx"/></Relationships>
</file>

<file path=ppt/charts/_rels/chart28.xml.rels><?xml version="1.0" encoding="UTF-8" standalone="yes"?>
<Relationships xmlns="http://schemas.openxmlformats.org/package/2006/relationships"><Relationship Id="rId3" Type="http://schemas.microsoft.com/office/2011/relationships/chartStyle" Target="style10.xml"/><Relationship Id="rId2" Type="http://schemas.microsoft.com/office/2011/relationships/chartColorStyle" Target="colors10.xml"/><Relationship Id="rId1" Type="http://schemas.openxmlformats.org/officeDocument/2006/relationships/package" Target="../embeddings/_____Microsoft_Excel28.xlsx"/></Relationships>
</file>

<file path=ppt/charts/_rels/chart29.xml.rels><?xml version="1.0" encoding="UTF-8" standalone="yes"?>
<Relationships xmlns="http://schemas.openxmlformats.org/package/2006/relationships"><Relationship Id="rId3" Type="http://schemas.microsoft.com/office/2011/relationships/chartStyle" Target="style11.xml"/><Relationship Id="rId2" Type="http://schemas.microsoft.com/office/2011/relationships/chartColorStyle" Target="colors11.xml"/><Relationship Id="rId1" Type="http://schemas.openxmlformats.org/officeDocument/2006/relationships/package" Target="../embeddings/_____Microsoft_Excel29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30.xml.rels><?xml version="1.0" encoding="UTF-8" standalone="yes"?>
<Relationships xmlns="http://schemas.openxmlformats.org/package/2006/relationships"><Relationship Id="rId3" Type="http://schemas.microsoft.com/office/2011/relationships/chartStyle" Target="style12.xml"/><Relationship Id="rId2" Type="http://schemas.microsoft.com/office/2011/relationships/chartColorStyle" Target="colors12.xml"/><Relationship Id="rId1" Type="http://schemas.openxmlformats.org/officeDocument/2006/relationships/package" Target="../embeddings/_____Microsoft_Excel30.xlsx"/></Relationships>
</file>

<file path=ppt/charts/_rels/chart31.xml.rels><?xml version="1.0" encoding="UTF-8" standalone="yes"?>
<Relationships xmlns="http://schemas.openxmlformats.org/package/2006/relationships"><Relationship Id="rId3" Type="http://schemas.microsoft.com/office/2011/relationships/chartStyle" Target="style13.xml"/><Relationship Id="rId2" Type="http://schemas.microsoft.com/office/2011/relationships/chartColorStyle" Target="colors13.xml"/><Relationship Id="rId1" Type="http://schemas.openxmlformats.org/officeDocument/2006/relationships/package" Target="../embeddings/_____Microsoft_Excel31.xlsx"/></Relationships>
</file>

<file path=ppt/charts/_rels/chart32.xml.rels><?xml version="1.0" encoding="UTF-8" standalone="yes"?>
<Relationships xmlns="http://schemas.openxmlformats.org/package/2006/relationships"><Relationship Id="rId3" Type="http://schemas.microsoft.com/office/2011/relationships/chartStyle" Target="style14.xml"/><Relationship Id="rId2" Type="http://schemas.microsoft.com/office/2011/relationships/chartColorStyle" Target="colors14.xml"/><Relationship Id="rId1" Type="http://schemas.openxmlformats.org/officeDocument/2006/relationships/package" Target="../embeddings/_____Microsoft_Excel32.xlsx"/></Relationships>
</file>

<file path=ppt/charts/_rels/chart33.xml.rels><?xml version="1.0" encoding="UTF-8" standalone="yes"?>
<Relationships xmlns="http://schemas.openxmlformats.org/package/2006/relationships"><Relationship Id="rId3" Type="http://schemas.microsoft.com/office/2011/relationships/chartStyle" Target="style15.xml"/><Relationship Id="rId2" Type="http://schemas.microsoft.com/office/2011/relationships/chartColorStyle" Target="colors15.xml"/><Relationship Id="rId1" Type="http://schemas.openxmlformats.org/officeDocument/2006/relationships/package" Target="../embeddings/_____Microsoft_Excel33.xlsx"/></Relationships>
</file>

<file path=ppt/charts/_rels/chart34.xml.rels><?xml version="1.0" encoding="UTF-8" standalone="yes"?>
<Relationships xmlns="http://schemas.openxmlformats.org/package/2006/relationships"><Relationship Id="rId3" Type="http://schemas.microsoft.com/office/2011/relationships/chartStyle" Target="style16.xml"/><Relationship Id="rId2" Type="http://schemas.microsoft.com/office/2011/relationships/chartColorStyle" Target="colors16.xml"/><Relationship Id="rId1" Type="http://schemas.openxmlformats.org/officeDocument/2006/relationships/package" Target="../embeddings/_____Microsoft_Excel34.xlsx"/></Relationships>
</file>

<file path=ppt/charts/_rels/chart35.xml.rels><?xml version="1.0" encoding="UTF-8" standalone="yes"?>
<Relationships xmlns="http://schemas.openxmlformats.org/package/2006/relationships"><Relationship Id="rId3" Type="http://schemas.microsoft.com/office/2011/relationships/chartStyle" Target="style23.xml"/><Relationship Id="rId2" Type="http://schemas.microsoft.com/office/2011/relationships/chartColorStyle" Target="colors23.xml"/><Relationship Id="rId1" Type="http://schemas.openxmlformats.org/officeDocument/2006/relationships/package" Target="../embeddings/_____Microsoft_Excel35.xlsx"/></Relationships>
</file>

<file path=ppt/charts/_rels/chart36.xml.rels><?xml version="1.0" encoding="UTF-8" standalone="yes"?>
<Relationships xmlns="http://schemas.openxmlformats.org/package/2006/relationships"><Relationship Id="rId3" Type="http://schemas.microsoft.com/office/2011/relationships/chartStyle" Target="style24.xml"/><Relationship Id="rId2" Type="http://schemas.microsoft.com/office/2011/relationships/chartColorStyle" Target="colors24.xml"/><Relationship Id="rId1" Type="http://schemas.openxmlformats.org/officeDocument/2006/relationships/package" Target="../embeddings/_____Microsoft_Excel36.xlsx"/></Relationships>
</file>

<file path=ppt/charts/_rels/chart37.xml.rels><?xml version="1.0" encoding="UTF-8" standalone="yes"?>
<Relationships xmlns="http://schemas.openxmlformats.org/package/2006/relationships"><Relationship Id="rId3" Type="http://schemas.microsoft.com/office/2011/relationships/chartStyle" Target="style17.xml"/><Relationship Id="rId2" Type="http://schemas.microsoft.com/office/2011/relationships/chartColorStyle" Target="colors17.xml"/><Relationship Id="rId1" Type="http://schemas.openxmlformats.org/officeDocument/2006/relationships/package" Target="../embeddings/_____Microsoft_Excel37.xlsx"/></Relationships>
</file>

<file path=ppt/charts/_rels/chart38.xml.rels><?xml version="1.0" encoding="UTF-8" standalone="yes"?>
<Relationships xmlns="http://schemas.openxmlformats.org/package/2006/relationships"><Relationship Id="rId3" Type="http://schemas.microsoft.com/office/2011/relationships/chartStyle" Target="style18.xml"/><Relationship Id="rId2" Type="http://schemas.microsoft.com/office/2011/relationships/chartColorStyle" Target="colors18.xml"/><Relationship Id="rId1" Type="http://schemas.openxmlformats.org/officeDocument/2006/relationships/package" Target="../embeddings/_____Microsoft_Excel38.xlsx"/></Relationships>
</file>

<file path=ppt/charts/_rels/chart39.xml.rels><?xml version="1.0" encoding="UTF-8" standalone="yes"?>
<Relationships xmlns="http://schemas.openxmlformats.org/package/2006/relationships"><Relationship Id="rId3" Type="http://schemas.microsoft.com/office/2011/relationships/chartStyle" Target="style19.xml"/><Relationship Id="rId2" Type="http://schemas.microsoft.com/office/2011/relationships/chartColorStyle" Target="colors19.xml"/><Relationship Id="rId1" Type="http://schemas.openxmlformats.org/officeDocument/2006/relationships/package" Target="../embeddings/_____Microsoft_Excel39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4.xlsx"/></Relationships>
</file>

<file path=ppt/charts/_rels/chart40.xml.rels><?xml version="1.0" encoding="UTF-8" standalone="yes"?>
<Relationships xmlns="http://schemas.openxmlformats.org/package/2006/relationships"><Relationship Id="rId3" Type="http://schemas.microsoft.com/office/2011/relationships/chartStyle" Target="style20.xml"/><Relationship Id="rId2" Type="http://schemas.microsoft.com/office/2011/relationships/chartColorStyle" Target="colors20.xml"/><Relationship Id="rId1" Type="http://schemas.openxmlformats.org/officeDocument/2006/relationships/package" Target="../embeddings/_____Microsoft_Excel40.xlsx"/></Relationships>
</file>

<file path=ppt/charts/_rels/chart41.xml.rels><?xml version="1.0" encoding="UTF-8" standalone="yes"?>
<Relationships xmlns="http://schemas.openxmlformats.org/package/2006/relationships"><Relationship Id="rId3" Type="http://schemas.microsoft.com/office/2011/relationships/chartStyle" Target="style21.xml"/><Relationship Id="rId2" Type="http://schemas.microsoft.com/office/2011/relationships/chartColorStyle" Target="colors21.xml"/><Relationship Id="rId1" Type="http://schemas.openxmlformats.org/officeDocument/2006/relationships/package" Target="../embeddings/_____Microsoft_Excel41.xlsx"/></Relationships>
</file>

<file path=ppt/charts/_rels/chart42.xml.rels><?xml version="1.0" encoding="UTF-8" standalone="yes"?>
<Relationships xmlns="http://schemas.openxmlformats.org/package/2006/relationships"><Relationship Id="rId3" Type="http://schemas.microsoft.com/office/2011/relationships/chartStyle" Target="style22.xml"/><Relationship Id="rId2" Type="http://schemas.microsoft.com/office/2011/relationships/chartColorStyle" Target="colors22.xml"/><Relationship Id="rId1" Type="http://schemas.openxmlformats.org/officeDocument/2006/relationships/package" Target="../embeddings/_____Microsoft_Excel42.xlsx"/></Relationships>
</file>

<file path=ppt/charts/_rels/chart43.xml.rels><?xml version="1.0" encoding="UTF-8" standalone="yes"?>
<Relationships xmlns="http://schemas.openxmlformats.org/package/2006/relationships"><Relationship Id="rId3" Type="http://schemas.microsoft.com/office/2011/relationships/chartStyle" Target="style25.xml"/><Relationship Id="rId2" Type="http://schemas.microsoft.com/office/2011/relationships/chartColorStyle" Target="colors25.xml"/><Relationship Id="rId1" Type="http://schemas.openxmlformats.org/officeDocument/2006/relationships/package" Target="../embeddings/_____Microsoft_Excel43.xlsx"/></Relationships>
</file>

<file path=ppt/charts/_rels/chart44.xml.rels><?xml version="1.0" encoding="UTF-8" standalone="yes"?>
<Relationships xmlns="http://schemas.openxmlformats.org/package/2006/relationships"><Relationship Id="rId3" Type="http://schemas.microsoft.com/office/2011/relationships/chartStyle" Target="style26.xml"/><Relationship Id="rId2" Type="http://schemas.microsoft.com/office/2011/relationships/chartColorStyle" Target="colors26.xml"/><Relationship Id="rId1" Type="http://schemas.openxmlformats.org/officeDocument/2006/relationships/package" Target="../embeddings/_____Microsoft_Excel44.xlsx"/></Relationships>
</file>

<file path=ppt/charts/_rels/chart45.xml.rels><?xml version="1.0" encoding="UTF-8" standalone="yes"?>
<Relationships xmlns="http://schemas.openxmlformats.org/package/2006/relationships"><Relationship Id="rId3" Type="http://schemas.microsoft.com/office/2011/relationships/chartStyle" Target="style27.xml"/><Relationship Id="rId2" Type="http://schemas.microsoft.com/office/2011/relationships/chartColorStyle" Target="colors27.xml"/><Relationship Id="rId1" Type="http://schemas.openxmlformats.org/officeDocument/2006/relationships/package" Target="../embeddings/_____Microsoft_Excel45.xlsx"/></Relationships>
</file>

<file path=ppt/charts/_rels/chart46.xml.rels><?xml version="1.0" encoding="UTF-8" standalone="yes"?>
<Relationships xmlns="http://schemas.openxmlformats.org/package/2006/relationships"><Relationship Id="rId3" Type="http://schemas.microsoft.com/office/2011/relationships/chartStyle" Target="style28.xml"/><Relationship Id="rId2" Type="http://schemas.microsoft.com/office/2011/relationships/chartColorStyle" Target="colors28.xml"/><Relationship Id="rId1" Type="http://schemas.openxmlformats.org/officeDocument/2006/relationships/package" Target="../embeddings/_____Microsoft_Excel46.xlsx"/></Relationships>
</file>

<file path=ppt/charts/_rels/chart4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_____Microsoft_Excel47.xlsx"/></Relationships>
</file>

<file path=ppt/charts/_rels/chart4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_____Microsoft_Excel48.xlsx"/></Relationships>
</file>

<file path=ppt/charts/_rels/chart4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package" Target="../embeddings/_____Microsoft_Excel49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5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package" Target="../embeddings/_____Microsoft_Excel50.xlsx"/></Relationships>
</file>

<file path=ppt/charts/_rels/chart5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9.xml"/><Relationship Id="rId1" Type="http://schemas.openxmlformats.org/officeDocument/2006/relationships/package" Target="../embeddings/_____Microsoft_Excel51.xlsx"/></Relationships>
</file>

<file path=ppt/charts/_rels/chart5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0.xml"/><Relationship Id="rId1" Type="http://schemas.openxmlformats.org/officeDocument/2006/relationships/package" Target="../embeddings/_____Microsoft_Excel52.xlsx"/></Relationships>
</file>

<file path=ppt/charts/_rels/chart5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1.xml"/><Relationship Id="rId1" Type="http://schemas.openxmlformats.org/officeDocument/2006/relationships/package" Target="../embeddings/_____Microsoft_Excel53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8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Утверждено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1</a:t>
                    </a:r>
                    <a:r>
                      <a:rPr lang="ru-RU" smtClean="0"/>
                      <a:t> </a:t>
                    </a:r>
                    <a:r>
                      <a:rPr lang="en-US" smtClean="0"/>
                      <a:t>858</a:t>
                    </a:r>
                    <a:r>
                      <a:rPr lang="ru-RU" smtClean="0"/>
                      <a:t> </a:t>
                    </a:r>
                    <a:r>
                      <a:rPr lang="en-US" smtClean="0"/>
                      <a:t>831</a:t>
                    </a:r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aseline="0"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Доходы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1858831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929-4683-9B33-1B977671BE6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Уточнено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 </a:t>
                    </a:r>
                    <a:r>
                      <a:rPr lang="en-US" dirty="0" smtClean="0"/>
                      <a:t>1926</a:t>
                    </a:r>
                    <a:r>
                      <a:rPr lang="ru-RU" dirty="0" smtClean="0"/>
                      <a:t> </a:t>
                    </a:r>
                    <a:r>
                      <a:rPr lang="en-US" dirty="0" smtClean="0"/>
                      <a:t>668</a:t>
                    </a:r>
                    <a:endParaRPr lang="en-US" dirty="0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929-4683-9B33-1B977671BE6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aseline="0"/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Доходы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1926668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E929-4683-9B33-1B977671BE61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Исполнено</c:v>
                </c:pt>
              </c:strCache>
            </c:strRef>
          </c:tx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404</a:t>
                    </a:r>
                    <a:r>
                      <a:rPr lang="ru-RU" smtClean="0"/>
                      <a:t> </a:t>
                    </a:r>
                    <a:r>
                      <a:rPr lang="en-US" smtClean="0"/>
                      <a:t>325</a:t>
                    </a:r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aseline="0"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Доходы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404325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E929-4683-9B33-1B977671BE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286912"/>
        <c:axId val="133289856"/>
      </c:barChart>
      <c:catAx>
        <c:axId val="1332869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high"/>
        <c:crossAx val="133289856"/>
        <c:crosses val="autoZero"/>
        <c:auto val="1"/>
        <c:lblAlgn val="ctr"/>
        <c:lblOffset val="100"/>
        <c:noMultiLvlLbl val="0"/>
      </c:catAx>
      <c:valAx>
        <c:axId val="133289856"/>
        <c:scaling>
          <c:orientation val="minMax"/>
          <c:max val="2000000"/>
        </c:scaling>
        <c:delete val="0"/>
        <c:axPos val="l"/>
        <c:majorGridlines/>
        <c:numFmt formatCode="General" sourceLinked="1"/>
        <c:majorTickMark val="out"/>
        <c:minorTickMark val="out"/>
        <c:tickLblPos val="low"/>
        <c:crossAx val="133286912"/>
        <c:crosses val="autoZero"/>
        <c:crossBetween val="between"/>
        <c:majorUnit val="500000"/>
        <c:minorUnit val="100000"/>
      </c:valAx>
    </c:plotArea>
    <c:plotVisOnly val="1"/>
    <c:dispBlanksAs val="gap"/>
    <c:showDLblsOverMax val="0"/>
  </c:chart>
  <c:txPr>
    <a:bodyPr/>
    <a:lstStyle/>
    <a:p>
      <a:pPr>
        <a:defRPr sz="1400" baseline="0"/>
      </a:pPr>
      <a:endParaRPr lang="ru-RU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algn="ctr" defTabSz="914400" rtl="0" eaLnBrk="1" latinLnBrk="0" hangingPunct="1">
              <a:defRPr lang="ru-RU" sz="2800" b="1" i="0" u="none" strike="noStrike" kern="1200" baseline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pPr>
            <a:r>
              <a:rPr lang="ru-RU" sz="2000" dirty="0"/>
              <a:t>Администрация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Администрация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</c:spPr>
          <c:invertIfNegative val="0"/>
          <c:dLbls>
            <c:dLbl>
              <c:idx val="8"/>
              <c:layout>
                <c:manualLayout>
                  <c:x val="-4.446284679853499E-3"/>
                  <c:y val="1.574725824114792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E09-40A7-A3F3-196C0B1E56BA}"/>
                </c:ext>
              </c:extLst>
            </c:dLbl>
            <c:dLbl>
              <c:idx val="9"/>
              <c:layout>
                <c:manualLayout>
                  <c:x val="4.446284679853499E-3"/>
                  <c:y val="9.448354944688685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E09-40A7-A3F3-196C0B1E56B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Лист1!$A$2:$A$13</c:f>
              <c:strCache>
                <c:ptCount val="12"/>
                <c:pt idx="0">
                  <c:v>КАИГ</c:v>
                </c:pt>
                <c:pt idx="1">
                  <c:v>Администрация</c:v>
                </c:pt>
                <c:pt idx="2">
                  <c:v>Спортивная школа</c:v>
                </c:pt>
                <c:pt idx="3">
                  <c:v>СДС</c:v>
                </c:pt>
                <c:pt idx="4">
                  <c:v>ЦБ</c:v>
                </c:pt>
                <c:pt idx="5">
                  <c:v>УОСС</c:v>
                </c:pt>
                <c:pt idx="6">
                  <c:v>СПиОГД</c:v>
                </c:pt>
                <c:pt idx="7">
                  <c:v>КУМИ</c:v>
                </c:pt>
                <c:pt idx="8">
                  <c:v>Служба закупок</c:v>
                </c:pt>
                <c:pt idx="9">
                  <c:v>ЕДДС</c:v>
                </c:pt>
                <c:pt idx="10">
                  <c:v>Дума</c:v>
                </c:pt>
                <c:pt idx="11">
                  <c:v>МАУ "РГ "Саянские Зори"</c:v>
                </c:pt>
              </c:strCache>
            </c:strRef>
          </c:cat>
          <c:val>
            <c:numRef>
              <c:f>Лист1!$B$2:$B$13</c:f>
              <c:numCache>
                <c:formatCode>#,##0</c:formatCode>
                <c:ptCount val="12"/>
                <c:pt idx="0">
                  <c:v>34355</c:v>
                </c:pt>
                <c:pt idx="1">
                  <c:v>33540</c:v>
                </c:pt>
                <c:pt idx="2">
                  <c:v>27366</c:v>
                </c:pt>
                <c:pt idx="3">
                  <c:v>9110</c:v>
                </c:pt>
                <c:pt idx="4">
                  <c:v>8454</c:v>
                </c:pt>
                <c:pt idx="5">
                  <c:v>8203</c:v>
                </c:pt>
                <c:pt idx="6">
                  <c:v>4872</c:v>
                </c:pt>
                <c:pt idx="7">
                  <c:v>2475</c:v>
                </c:pt>
                <c:pt idx="8">
                  <c:v>1432</c:v>
                </c:pt>
                <c:pt idx="9">
                  <c:v>1250</c:v>
                </c:pt>
                <c:pt idx="10">
                  <c:v>898</c:v>
                </c:pt>
                <c:pt idx="11">
                  <c:v>838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DE09-40A7-A3F3-196C0B1E56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axId val="145404672"/>
        <c:axId val="145406208"/>
      </c:barChart>
      <c:catAx>
        <c:axId val="1454046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600" baseline="0"/>
            </a:pPr>
            <a:endParaRPr lang="ru-RU"/>
          </a:p>
        </c:txPr>
        <c:crossAx val="145406208"/>
        <c:crosses val="autoZero"/>
        <c:auto val="1"/>
        <c:lblAlgn val="ctr"/>
        <c:lblOffset val="100"/>
        <c:noMultiLvlLbl val="0"/>
      </c:catAx>
      <c:valAx>
        <c:axId val="145406208"/>
        <c:scaling>
          <c:orientation val="minMax"/>
          <c:max val="35000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1454046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Исполнено на 01.04.2019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Безвозмездные перечисления</c:v>
                </c:pt>
              </c:strCache>
            </c:strRef>
          </c:cat>
          <c:val>
            <c:numRef>
              <c:f>Лист1!$B$2</c:f>
              <c:numCache>
                <c:formatCode>#,##0</c:formatCode>
                <c:ptCount val="1"/>
                <c:pt idx="0">
                  <c:v>34655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D0A-42B5-912D-57F093251E5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Исполнено на 01.04.2020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Безвозмездные перечисления</c:v>
                </c:pt>
              </c:strCache>
            </c:strRef>
          </c:cat>
          <c:val>
            <c:numRef>
              <c:f>Лист1!$C$2</c:f>
              <c:numCache>
                <c:formatCode>#,##0</c:formatCode>
                <c:ptCount val="1"/>
                <c:pt idx="0">
                  <c:v>36457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D0A-42B5-912D-57F093251E56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Исполнено на 01.04.2021</c:v>
                </c:pt>
              </c:strCache>
            </c:strRef>
          </c:tx>
          <c:invertIfNegative val="0"/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0A-42B5-912D-57F093251E5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Безвозмездные перечисления</c:v>
                </c:pt>
              </c:strCache>
            </c:strRef>
          </c:cat>
          <c:val>
            <c:numRef>
              <c:f>Лист1!$D$2</c:f>
              <c:numCache>
                <c:formatCode>#,##0</c:formatCode>
                <c:ptCount val="1"/>
                <c:pt idx="0">
                  <c:v>50113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2D0A-42B5-912D-57F093251E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4"/>
        <c:axId val="67139072"/>
        <c:axId val="67140992"/>
      </c:barChart>
      <c:catAx>
        <c:axId val="671390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67140992"/>
        <c:crosses val="autoZero"/>
        <c:auto val="1"/>
        <c:lblAlgn val="ctr"/>
        <c:lblOffset val="100"/>
        <c:noMultiLvlLbl val="0"/>
      </c:catAx>
      <c:valAx>
        <c:axId val="67140992"/>
        <c:scaling>
          <c:orientation val="minMax"/>
          <c:max val="55000"/>
          <c:min val="0"/>
        </c:scaling>
        <c:delete val="0"/>
        <c:axPos val="l"/>
        <c:majorGridlines>
          <c:spPr>
            <a:ln>
              <a:noFill/>
            </a:ln>
          </c:spPr>
        </c:majorGridlines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671390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Исполнено на 01.04.2019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Увеличение стоимости мат.запасов</c:v>
                </c:pt>
              </c:strCache>
            </c:strRef>
          </c:cat>
          <c:val>
            <c:numRef>
              <c:f>Лист1!$B$2</c:f>
              <c:numCache>
                <c:formatCode>#,##0</c:formatCode>
                <c:ptCount val="1"/>
                <c:pt idx="0">
                  <c:v>13875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80A-4E94-9B5D-3A1C6960485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Исполнено на 01.04.2020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Увеличение стоимости мат.запасов</c:v>
                </c:pt>
              </c:strCache>
            </c:strRef>
          </c:cat>
          <c:val>
            <c:numRef>
              <c:f>Лист1!$C$2</c:f>
              <c:numCache>
                <c:formatCode>#,##0</c:formatCode>
                <c:ptCount val="1"/>
                <c:pt idx="0">
                  <c:v>16578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80A-4E94-9B5D-3A1C6960485D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Исполнено на 01.04.2021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Увеличение стоимости мат.запасов</c:v>
                </c:pt>
              </c:strCache>
            </c:strRef>
          </c:cat>
          <c:val>
            <c:numRef>
              <c:f>Лист1!$D$2</c:f>
              <c:numCache>
                <c:formatCode>#,##0</c:formatCode>
                <c:ptCount val="1"/>
                <c:pt idx="0">
                  <c:v>17505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F80A-4E94-9B5D-3A1C696048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0"/>
        <c:axId val="66986368"/>
        <c:axId val="66987904"/>
      </c:barChart>
      <c:catAx>
        <c:axId val="669863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66987904"/>
        <c:crosses val="autoZero"/>
        <c:auto val="1"/>
        <c:lblAlgn val="ctr"/>
        <c:lblOffset val="100"/>
        <c:noMultiLvlLbl val="0"/>
      </c:catAx>
      <c:valAx>
        <c:axId val="66987904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6698636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8585491763541426"/>
          <c:y val="7.1346051639907884E-2"/>
          <c:w val="0.71414508236458574"/>
          <c:h val="0.781282184862342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Исполнено на 01.04.2019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Прочие работы и услуги</c:v>
                </c:pt>
              </c:strCache>
            </c:strRef>
          </c:cat>
          <c:val>
            <c:numRef>
              <c:f>Лист1!$B$2</c:f>
              <c:numCache>
                <c:formatCode>#,##0</c:formatCode>
                <c:ptCount val="1"/>
                <c:pt idx="0">
                  <c:v>12131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F46-4BB3-94B7-32731FDD2567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Исполнено на 01.04.2020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Прочие работы и услуги</c:v>
                </c:pt>
              </c:strCache>
            </c:strRef>
          </c:cat>
          <c:val>
            <c:numRef>
              <c:f>Лист1!$C$2</c:f>
              <c:numCache>
                <c:formatCode>#,##0</c:formatCode>
                <c:ptCount val="1"/>
                <c:pt idx="0">
                  <c:v>19685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F46-4BB3-94B7-32731FDD2567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Исполнено на 01.04.2021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Прочие работы и услуги</c:v>
                </c:pt>
              </c:strCache>
            </c:strRef>
          </c:cat>
          <c:val>
            <c:numRef>
              <c:f>Лист1!$D$2</c:f>
              <c:numCache>
                <c:formatCode>#,##0</c:formatCode>
                <c:ptCount val="1"/>
                <c:pt idx="0">
                  <c:v>13870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0F46-4BB3-94B7-32731FDD25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0"/>
        <c:axId val="67036288"/>
        <c:axId val="67037824"/>
      </c:barChart>
      <c:catAx>
        <c:axId val="670362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67037824"/>
        <c:crosses val="autoZero"/>
        <c:auto val="1"/>
        <c:lblAlgn val="ctr"/>
        <c:lblOffset val="100"/>
        <c:noMultiLvlLbl val="0"/>
      </c:catAx>
      <c:valAx>
        <c:axId val="67037824"/>
        <c:scaling>
          <c:orientation val="minMax"/>
          <c:max val="20000"/>
        </c:scaling>
        <c:delete val="0"/>
        <c:axPos val="l"/>
        <c:majorGridlines>
          <c:spPr>
            <a:ln>
              <a:noFill/>
            </a:ln>
          </c:spPr>
        </c:majorGridlines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670362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Исполнено на 01.04.2019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Оплата труда и начисления</c:v>
                </c:pt>
              </c:strCache>
            </c:strRef>
          </c:cat>
          <c:val>
            <c:numRef>
              <c:f>Лист1!$B$2</c:f>
              <c:numCache>
                <c:formatCode>#,##0</c:formatCode>
                <c:ptCount val="1"/>
                <c:pt idx="0">
                  <c:v>137818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80A-4E94-9B5D-3A1C6960485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Исполнено на 01.04.2020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Оплата труда и начисления</c:v>
                </c:pt>
              </c:strCache>
            </c:strRef>
          </c:cat>
          <c:val>
            <c:numRef>
              <c:f>Лист1!$C$2</c:f>
              <c:numCache>
                <c:formatCode>#,##0</c:formatCode>
                <c:ptCount val="1"/>
                <c:pt idx="0">
                  <c:v>148294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80A-4E94-9B5D-3A1C6960485D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Исполнено на 01.04.2021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trendline>
            <c:trendlineType val="linear"/>
            <c:dispRSqr val="0"/>
            <c:dispEq val="0"/>
          </c:trendline>
          <c:trendline>
            <c:trendlineType val="linear"/>
            <c:dispRSqr val="0"/>
            <c:dispEq val="0"/>
          </c:trendline>
          <c:cat>
            <c:strRef>
              <c:f>Лист1!$A$2</c:f>
              <c:strCache>
                <c:ptCount val="1"/>
                <c:pt idx="0">
                  <c:v>Оплата труда и начисления</c:v>
                </c:pt>
              </c:strCache>
            </c:strRef>
          </c:cat>
          <c:val>
            <c:numRef>
              <c:f>Лист1!$D$2</c:f>
              <c:numCache>
                <c:formatCode>#,##0</c:formatCode>
                <c:ptCount val="1"/>
                <c:pt idx="0">
                  <c:v>188658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F80A-4E94-9B5D-3A1C696048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0"/>
        <c:axId val="67286912"/>
        <c:axId val="67288448"/>
      </c:barChart>
      <c:catAx>
        <c:axId val="672869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67288448"/>
        <c:crosses val="autoZero"/>
        <c:auto val="1"/>
        <c:lblAlgn val="ctr"/>
        <c:lblOffset val="100"/>
        <c:noMultiLvlLbl val="0"/>
      </c:catAx>
      <c:valAx>
        <c:axId val="67288448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672869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7389540420564337"/>
          <c:y val="6.1951602181238394E-2"/>
          <c:w val="0.46587712476391513"/>
          <c:h val="0.7863413444517740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Исполнено на 01.04.2019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Коммунальные услуги</c:v>
                </c:pt>
              </c:strCache>
            </c:strRef>
          </c:cat>
          <c:val>
            <c:numRef>
              <c:f>Лист1!$B$2</c:f>
              <c:numCache>
                <c:formatCode>#,##0</c:formatCode>
                <c:ptCount val="1"/>
                <c:pt idx="0">
                  <c:v>7222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1A8-44BF-BA2F-CBFC22A4082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Исполнено на 01.04.2020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Коммунальные услуги</c:v>
                </c:pt>
              </c:strCache>
            </c:strRef>
          </c:cat>
          <c:val>
            <c:numRef>
              <c:f>Лист1!$C$2</c:f>
              <c:numCache>
                <c:formatCode>#,##0</c:formatCode>
                <c:ptCount val="1"/>
                <c:pt idx="0">
                  <c:v>4700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1A8-44BF-BA2F-CBFC22A4082D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Исполнено на 01.04.2021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Коммунальные услуги</c:v>
                </c:pt>
              </c:strCache>
            </c:strRef>
          </c:cat>
          <c:val>
            <c:numRef>
              <c:f>Лист1!$D$2</c:f>
              <c:numCache>
                <c:formatCode>#,##0</c:formatCode>
                <c:ptCount val="1"/>
                <c:pt idx="0">
                  <c:v>17899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51A8-44BF-BA2F-CBFC22A408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8"/>
        <c:axId val="120870784"/>
        <c:axId val="120872320"/>
      </c:barChart>
      <c:catAx>
        <c:axId val="1208707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20872320"/>
        <c:crosses val="autoZero"/>
        <c:auto val="1"/>
        <c:lblAlgn val="ctr"/>
        <c:lblOffset val="100"/>
        <c:noMultiLvlLbl val="0"/>
      </c:catAx>
      <c:valAx>
        <c:axId val="120872320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208707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Исполнено на 01.04.2019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Работы по содержанию имущества</c:v>
                </c:pt>
              </c:strCache>
            </c:strRef>
          </c:cat>
          <c:val>
            <c:numRef>
              <c:f>Лист1!$B$2</c:f>
              <c:numCache>
                <c:formatCode>#,##0</c:formatCode>
                <c:ptCount val="1"/>
                <c:pt idx="0">
                  <c:v>1976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98C-4C7C-A446-D6FF68E50E8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Исполнено на 01.04.2020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Работы по содержанию имущества</c:v>
                </c:pt>
              </c:strCache>
            </c:strRef>
          </c:cat>
          <c:val>
            <c:numRef>
              <c:f>Лист1!$C$2</c:f>
              <c:numCache>
                <c:formatCode>#,##0</c:formatCode>
                <c:ptCount val="1"/>
                <c:pt idx="0">
                  <c:v>2194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98C-4C7C-A446-D6FF68E50E84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Исполнено на 01.04.2021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Работы по содержанию имущества</c:v>
                </c:pt>
              </c:strCache>
            </c:strRef>
          </c:cat>
          <c:val>
            <c:numRef>
              <c:f>Лист1!$D$2</c:f>
              <c:numCache>
                <c:formatCode>#,##0</c:formatCode>
                <c:ptCount val="1"/>
                <c:pt idx="0">
                  <c:v>41971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698C-4C7C-A446-D6FF68E50E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0"/>
        <c:axId val="120963456"/>
        <c:axId val="120964992"/>
      </c:barChart>
      <c:catAx>
        <c:axId val="1209634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20964992"/>
        <c:crosses val="autoZero"/>
        <c:auto val="1"/>
        <c:lblAlgn val="ctr"/>
        <c:lblOffset val="100"/>
        <c:noMultiLvlLbl val="0"/>
      </c:catAx>
      <c:valAx>
        <c:axId val="120964992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209634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Исполнено на 01.04.2019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Социальное обеспечение</c:v>
                </c:pt>
              </c:strCache>
            </c:strRef>
          </c:cat>
          <c:val>
            <c:numRef>
              <c:f>Лист1!$B$2</c:f>
              <c:numCache>
                <c:formatCode>#,##0</c:formatCode>
                <c:ptCount val="1"/>
                <c:pt idx="0">
                  <c:v>8088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475-415B-943D-88608F7E180A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Исполнено на 01.04.2020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Социальное обеспечение</c:v>
                </c:pt>
              </c:strCache>
            </c:strRef>
          </c:cat>
          <c:val>
            <c:numRef>
              <c:f>Лист1!$C$2</c:f>
              <c:numCache>
                <c:formatCode>#,##0</c:formatCode>
                <c:ptCount val="1"/>
                <c:pt idx="0">
                  <c:v>8784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475-415B-943D-88608F7E180A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Исполнено на 01.04.2021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Социальное обеспечение</c:v>
                </c:pt>
              </c:strCache>
            </c:strRef>
          </c:cat>
          <c:val>
            <c:numRef>
              <c:f>Лист1!$D$2</c:f>
              <c:numCache>
                <c:formatCode>#,##0</c:formatCode>
                <c:ptCount val="1"/>
                <c:pt idx="0">
                  <c:v>15587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5475-415B-943D-88608F7E18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0"/>
        <c:axId val="121162368"/>
        <c:axId val="121172352"/>
      </c:barChart>
      <c:catAx>
        <c:axId val="1211623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21172352"/>
        <c:crosses val="autoZero"/>
        <c:auto val="1"/>
        <c:lblAlgn val="ctr"/>
        <c:lblOffset val="100"/>
        <c:noMultiLvlLbl val="0"/>
      </c:catAx>
      <c:valAx>
        <c:axId val="121172352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2116236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Исполнено на 01.04.2019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Прочее</c:v>
                </c:pt>
              </c:strCache>
            </c:strRef>
          </c:cat>
          <c:val>
            <c:numRef>
              <c:f>Лист1!$B$2</c:f>
              <c:numCache>
                <c:formatCode>#,##0</c:formatCode>
                <c:ptCount val="1"/>
                <c:pt idx="0">
                  <c:v>6636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BD7-4090-AB72-0144E6E6B8E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Исполнено на 01.04.2020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Прочее</c:v>
                </c:pt>
              </c:strCache>
            </c:strRef>
          </c:cat>
          <c:val>
            <c:numRef>
              <c:f>Лист1!$C$2</c:f>
              <c:numCache>
                <c:formatCode>#,##0</c:formatCode>
                <c:ptCount val="1"/>
                <c:pt idx="0">
                  <c:v>2605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BD7-4090-AB72-0144E6E6B8E4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Исполнено на 01.04.2021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Прочее</c:v>
                </c:pt>
              </c:strCache>
            </c:strRef>
          </c:cat>
          <c:val>
            <c:numRef>
              <c:f>Лист1!$D$2</c:f>
              <c:numCache>
                <c:formatCode>#,##0</c:formatCode>
                <c:ptCount val="1"/>
                <c:pt idx="0">
                  <c:v>8581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DBD7-4090-AB72-0144E6E6B8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21371264"/>
        <c:axId val="121467264"/>
      </c:barChart>
      <c:catAx>
        <c:axId val="1213712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21467264"/>
        <c:crosses val="autoZero"/>
        <c:auto val="1"/>
        <c:lblAlgn val="ctr"/>
        <c:lblOffset val="100"/>
        <c:noMultiLvlLbl val="0"/>
      </c:catAx>
      <c:valAx>
        <c:axId val="121467264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213712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Лист1!$A$2:$A$11</c:f>
              <c:strCache>
                <c:ptCount val="10"/>
                <c:pt idx="0">
                  <c:v>МДОУ № 1</c:v>
                </c:pt>
                <c:pt idx="1">
                  <c:v>МДОУ № 10</c:v>
                </c:pt>
                <c:pt idx="2">
                  <c:v>МДОУ № 19</c:v>
                </c:pt>
                <c:pt idx="3">
                  <c:v>МДОУ № 21</c:v>
                </c:pt>
                <c:pt idx="4">
                  <c:v>МДОУ № 22</c:v>
                </c:pt>
                <c:pt idx="5">
                  <c:v>МДОУ № 23</c:v>
                </c:pt>
                <c:pt idx="6">
                  <c:v>МДОУ № 25</c:v>
                </c:pt>
                <c:pt idx="7">
                  <c:v>МДОУ № 27</c:v>
                </c:pt>
                <c:pt idx="8">
                  <c:v>МДОУ  № 35</c:v>
                </c:pt>
                <c:pt idx="9">
                  <c:v>МДОУ № 36</c:v>
                </c:pt>
              </c:strCache>
            </c:strRef>
          </c:cat>
          <c:val>
            <c:numRef>
              <c:f>Лист1!$B$2:$B$11</c:f>
              <c:numCache>
                <c:formatCode>#,##0.00</c:formatCode>
                <c:ptCount val="10"/>
                <c:pt idx="0">
                  <c:v>102778.1</c:v>
                </c:pt>
                <c:pt idx="1">
                  <c:v>54837.81</c:v>
                </c:pt>
                <c:pt idx="2">
                  <c:v>595162.30000000005</c:v>
                </c:pt>
                <c:pt idx="3">
                  <c:v>26547.24</c:v>
                </c:pt>
                <c:pt idx="4">
                  <c:v>117409.93</c:v>
                </c:pt>
                <c:pt idx="5">
                  <c:v>130101.33</c:v>
                </c:pt>
                <c:pt idx="6">
                  <c:v>73348.66</c:v>
                </c:pt>
                <c:pt idx="7">
                  <c:v>156714.88</c:v>
                </c:pt>
                <c:pt idx="8">
                  <c:v>55257.81</c:v>
                </c:pt>
                <c:pt idx="9">
                  <c:v>146699.92000000001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CFE-44F4-90ED-09242F80F9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"/>
        <c:overlap val="-27"/>
        <c:axId val="151439616"/>
        <c:axId val="151453696"/>
      </c:barChart>
      <c:catAx>
        <c:axId val="151439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1453696"/>
        <c:crosses val="autoZero"/>
        <c:auto val="1"/>
        <c:lblAlgn val="ctr"/>
        <c:lblOffset val="100"/>
        <c:noMultiLvlLbl val="0"/>
      </c:catAx>
      <c:valAx>
        <c:axId val="151453696"/>
        <c:scaling>
          <c:orientation val="minMax"/>
          <c:max val="6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14396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Утверждено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1</a:t>
                    </a:r>
                    <a:r>
                      <a:rPr lang="ru-RU" smtClean="0"/>
                      <a:t> </a:t>
                    </a:r>
                    <a:r>
                      <a:rPr lang="en-US" smtClean="0"/>
                      <a:t>881</a:t>
                    </a:r>
                    <a:r>
                      <a:rPr lang="ru-RU" smtClean="0"/>
                      <a:t> </a:t>
                    </a:r>
                    <a:r>
                      <a:rPr lang="en-US" smtClean="0"/>
                      <a:t>160</a:t>
                    </a:r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aseline="0"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Расходы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1881160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1A8-4343-B1DF-89B7FEE4F1A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Уточнено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1</a:t>
                    </a:r>
                    <a:r>
                      <a:rPr lang="ru-RU" smtClean="0"/>
                      <a:t> </a:t>
                    </a:r>
                    <a:r>
                      <a:rPr lang="en-US" smtClean="0"/>
                      <a:t>948</a:t>
                    </a:r>
                    <a:r>
                      <a:rPr lang="ru-RU" smtClean="0"/>
                      <a:t> </a:t>
                    </a:r>
                    <a:r>
                      <a:rPr lang="en-US" smtClean="0"/>
                      <a:t>997</a:t>
                    </a:r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aseline="0"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Расходы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1948997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1A8-4343-B1DF-89B7FEE4F1AB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Исполнено</c:v>
                </c:pt>
              </c:strCache>
            </c:strRef>
          </c:tx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354</a:t>
                    </a:r>
                    <a:r>
                      <a:rPr lang="ru-RU" smtClean="0"/>
                      <a:t> </a:t>
                    </a:r>
                    <a:r>
                      <a:rPr lang="en-US" smtClean="0"/>
                      <a:t>184</a:t>
                    </a:r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aseline="0"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Расходы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354184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01A8-4343-B1DF-89B7FEE4F1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592576"/>
        <c:axId val="133594112"/>
      </c:barChart>
      <c:catAx>
        <c:axId val="1335925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high"/>
        <c:txPr>
          <a:bodyPr/>
          <a:lstStyle/>
          <a:p>
            <a:pPr>
              <a:defRPr sz="1400" baseline="0"/>
            </a:pPr>
            <a:endParaRPr lang="ru-RU"/>
          </a:p>
        </c:txPr>
        <c:crossAx val="133594112"/>
        <c:crosses val="autoZero"/>
        <c:auto val="1"/>
        <c:lblAlgn val="ctr"/>
        <c:lblOffset val="100"/>
        <c:noMultiLvlLbl val="0"/>
      </c:catAx>
      <c:valAx>
        <c:axId val="133594112"/>
        <c:scaling>
          <c:orientation val="minMax"/>
          <c:max val="2000000"/>
        </c:scaling>
        <c:delete val="0"/>
        <c:axPos val="l"/>
        <c:majorGridlines/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400" baseline="0"/>
            </a:pPr>
            <a:endParaRPr lang="ru-RU"/>
          </a:p>
        </c:txPr>
        <c:crossAx val="1335925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Лист1!$A$2:$A$11</c:f>
              <c:strCache>
                <c:ptCount val="10"/>
                <c:pt idx="0">
                  <c:v>Гимназия им. В. А. Надькина</c:v>
                </c:pt>
                <c:pt idx="1">
                  <c:v>МОУ СОШ № 2</c:v>
                </c:pt>
                <c:pt idx="2">
                  <c:v>МОУ СОШ № 3</c:v>
                </c:pt>
                <c:pt idx="3">
                  <c:v>МОУ СОШ № 4 им. Д.М. Перова"</c:v>
                </c:pt>
                <c:pt idx="4">
                  <c:v>МОУ СОШ № 5</c:v>
                </c:pt>
                <c:pt idx="5">
                  <c:v>МОУ СОШ № 6</c:v>
                </c:pt>
                <c:pt idx="6">
                  <c:v>МОУ СОШ № 7</c:v>
                </c:pt>
                <c:pt idx="7">
                  <c:v>МОУ ДПО ЦРО</c:v>
                </c:pt>
                <c:pt idx="8">
                  <c:v>МУ ДО ДДТ "Созвездие"</c:v>
                </c:pt>
                <c:pt idx="9">
                  <c:v>Управление образования </c:v>
                </c:pt>
              </c:strCache>
            </c:strRef>
          </c:cat>
          <c:val>
            <c:numRef>
              <c:f>Лист1!$B$2:$B$11</c:f>
              <c:numCache>
                <c:formatCode>#,##0.00</c:formatCode>
                <c:ptCount val="10"/>
                <c:pt idx="0">
                  <c:v>142423.65</c:v>
                </c:pt>
                <c:pt idx="1">
                  <c:v>171613.48</c:v>
                </c:pt>
                <c:pt idx="2">
                  <c:v>132775.22</c:v>
                </c:pt>
                <c:pt idx="3">
                  <c:v>109153.52</c:v>
                </c:pt>
                <c:pt idx="4">
                  <c:v>162158.59</c:v>
                </c:pt>
                <c:pt idx="5">
                  <c:v>157923.63</c:v>
                </c:pt>
                <c:pt idx="6">
                  <c:v>138099.57999999999</c:v>
                </c:pt>
                <c:pt idx="7">
                  <c:v>39870</c:v>
                </c:pt>
                <c:pt idx="8">
                  <c:v>567451.46</c:v>
                </c:pt>
                <c:pt idx="9">
                  <c:v>15592.5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137-4B00-A64B-9A9D2F9479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"/>
        <c:overlap val="-27"/>
        <c:axId val="151574016"/>
        <c:axId val="151575552"/>
      </c:barChart>
      <c:catAx>
        <c:axId val="151574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1575552"/>
        <c:crosses val="autoZero"/>
        <c:auto val="1"/>
        <c:lblAlgn val="ctr"/>
        <c:lblOffset val="100"/>
        <c:noMultiLvlLbl val="0"/>
      </c:catAx>
      <c:valAx>
        <c:axId val="1515755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15740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МБУК ДК "Юность"</c:v>
                </c:pt>
                <c:pt idx="1">
                  <c:v>МБУ ДО ДШИ</c:v>
                </c:pt>
                <c:pt idx="2">
                  <c:v>ЦБС</c:v>
                </c:pt>
                <c:pt idx="3">
                  <c:v>Управление культуры </c:v>
                </c:pt>
                <c:pt idx="4">
                  <c:v>Администрация </c:v>
                </c:pt>
                <c:pt idx="5">
                  <c:v>Спортивная школа </c:v>
                </c:pt>
              </c:strCache>
            </c:strRef>
          </c:cat>
          <c:val>
            <c:numRef>
              <c:f>Лист1!$B$2:$B$7</c:f>
              <c:numCache>
                <c:formatCode>#,##0.00</c:formatCode>
                <c:ptCount val="6"/>
                <c:pt idx="0">
                  <c:v>159615.94</c:v>
                </c:pt>
                <c:pt idx="1">
                  <c:v>776522.03</c:v>
                </c:pt>
                <c:pt idx="2">
                  <c:v>96698.46</c:v>
                </c:pt>
                <c:pt idx="3">
                  <c:v>0</c:v>
                </c:pt>
                <c:pt idx="4">
                  <c:v>675387.56</c:v>
                </c:pt>
                <c:pt idx="5">
                  <c:v>534820.38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4A9-4BD5-8095-2EBE65BE77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9"/>
        <c:overlap val="-27"/>
        <c:axId val="120900224"/>
        <c:axId val="120966528"/>
      </c:barChart>
      <c:catAx>
        <c:axId val="120900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20966528"/>
        <c:crosses val="autoZero"/>
        <c:auto val="1"/>
        <c:lblAlgn val="ctr"/>
        <c:lblOffset val="100"/>
        <c:noMultiLvlLbl val="0"/>
      </c:catAx>
      <c:valAx>
        <c:axId val="120966528"/>
        <c:scaling>
          <c:orientation val="minMax"/>
          <c:max val="8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209002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/>
      </a:pPr>
      <a:endParaRPr lang="ru-RU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Лист1!$A$2:$A$11</c:f>
              <c:strCache>
                <c:ptCount val="10"/>
                <c:pt idx="0">
                  <c:v>МАУ "РГ "Саянские зори"</c:v>
                </c:pt>
                <c:pt idx="1">
                  <c:v>СПиОГД</c:v>
                </c:pt>
                <c:pt idx="2">
                  <c:v>ЕДДС</c:v>
                </c:pt>
                <c:pt idx="3">
                  <c:v>Служба закупок </c:v>
                </c:pt>
                <c:pt idx="4">
                  <c:v>ЦБ</c:v>
                </c:pt>
                <c:pt idx="5">
                  <c:v>СДС</c:v>
                </c:pt>
                <c:pt idx="6">
                  <c:v>УО СС</c:v>
                </c:pt>
                <c:pt idx="7">
                  <c:v>КАИГ</c:v>
                </c:pt>
                <c:pt idx="8">
                  <c:v>КУИ</c:v>
                </c:pt>
                <c:pt idx="9">
                  <c:v>Дума</c:v>
                </c:pt>
              </c:strCache>
            </c:strRef>
          </c:cat>
          <c:val>
            <c:numRef>
              <c:f>Лист1!$B$2:$B$11</c:f>
              <c:numCache>
                <c:formatCode>#,##0.00</c:formatCode>
                <c:ptCount val="10"/>
                <c:pt idx="0">
                  <c:v>371696.84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279.06</c:v>
                </c:pt>
                <c:pt idx="5">
                  <c:v>572483.91</c:v>
                </c:pt>
                <c:pt idx="6">
                  <c:v>767495.21</c:v>
                </c:pt>
                <c:pt idx="7">
                  <c:v>8546</c:v>
                </c:pt>
                <c:pt idx="8">
                  <c:v>5757349.3899999997</c:v>
                </c:pt>
                <c:pt idx="9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BFE-4588-9C38-37FD90CA51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"/>
        <c:overlap val="-27"/>
        <c:axId val="121345152"/>
        <c:axId val="121346688"/>
      </c:barChart>
      <c:catAx>
        <c:axId val="121345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21346688"/>
        <c:crosses val="autoZero"/>
        <c:auto val="1"/>
        <c:lblAlgn val="ctr"/>
        <c:lblOffset val="100"/>
        <c:noMultiLvlLbl val="0"/>
      </c:catAx>
      <c:valAx>
        <c:axId val="121346688"/>
        <c:scaling>
          <c:orientation val="minMax"/>
          <c:max val="6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21345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Лист1!$A$2:$A$11</c:f>
              <c:strCache>
                <c:ptCount val="10"/>
                <c:pt idx="0">
                  <c:v>МДОУ № 1</c:v>
                </c:pt>
                <c:pt idx="1">
                  <c:v>МДОУ № 10</c:v>
                </c:pt>
                <c:pt idx="2">
                  <c:v>МДОУ № 19</c:v>
                </c:pt>
                <c:pt idx="3">
                  <c:v>МДОУ № 21</c:v>
                </c:pt>
                <c:pt idx="4">
                  <c:v>МДОУ № 22</c:v>
                </c:pt>
                <c:pt idx="5">
                  <c:v>МДОУ № 23</c:v>
                </c:pt>
                <c:pt idx="6">
                  <c:v>МДОУ № 25</c:v>
                </c:pt>
                <c:pt idx="7">
                  <c:v>МДОУ № 27</c:v>
                </c:pt>
                <c:pt idx="8">
                  <c:v>МДОУ  № 35</c:v>
                </c:pt>
                <c:pt idx="9">
                  <c:v>МДОУ № 36</c:v>
                </c:pt>
              </c:strCache>
            </c:strRef>
          </c:cat>
          <c:val>
            <c:numRef>
              <c:f>Лист1!$B$2:$B$11</c:f>
              <c:numCache>
                <c:formatCode>#,##0.00</c:formatCode>
                <c:ptCount val="10"/>
                <c:pt idx="0">
                  <c:v>3874314.06</c:v>
                </c:pt>
                <c:pt idx="1">
                  <c:v>4488157.38</c:v>
                </c:pt>
                <c:pt idx="2">
                  <c:v>1140170.06</c:v>
                </c:pt>
                <c:pt idx="3">
                  <c:v>4338387.09</c:v>
                </c:pt>
                <c:pt idx="4">
                  <c:v>3789906.24</c:v>
                </c:pt>
                <c:pt idx="5">
                  <c:v>3969360.15</c:v>
                </c:pt>
                <c:pt idx="6">
                  <c:v>4376564.18</c:v>
                </c:pt>
                <c:pt idx="7">
                  <c:v>4553956.1399999997</c:v>
                </c:pt>
                <c:pt idx="8">
                  <c:v>4571047.18</c:v>
                </c:pt>
                <c:pt idx="9">
                  <c:v>4434993.0199999996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CFE-44F4-90ED-09242F80F9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"/>
        <c:overlap val="-27"/>
        <c:axId val="151340928"/>
        <c:axId val="151342464"/>
      </c:barChart>
      <c:catAx>
        <c:axId val="151340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1342464"/>
        <c:crosses val="autoZero"/>
        <c:auto val="1"/>
        <c:lblAlgn val="ctr"/>
        <c:lblOffset val="100"/>
        <c:noMultiLvlLbl val="0"/>
      </c:catAx>
      <c:valAx>
        <c:axId val="151342464"/>
        <c:scaling>
          <c:orientation val="minMax"/>
          <c:max val="5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13409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Лист1!$A$2:$A$11</c:f>
              <c:strCache>
                <c:ptCount val="10"/>
                <c:pt idx="0">
                  <c:v>Гимназия им. В. А. Надькина</c:v>
                </c:pt>
                <c:pt idx="1">
                  <c:v>МОУ СОШ № 2</c:v>
                </c:pt>
                <c:pt idx="2">
                  <c:v>МОУ СОШ № 3</c:v>
                </c:pt>
                <c:pt idx="3">
                  <c:v>МОУ СОШ № 4 им. Д.М. Перова"</c:v>
                </c:pt>
                <c:pt idx="4">
                  <c:v>МОУ СОШ № 5</c:v>
                </c:pt>
                <c:pt idx="5">
                  <c:v>МОУ СОШ № 6</c:v>
                </c:pt>
                <c:pt idx="6">
                  <c:v>МОУ СОШ № 7</c:v>
                </c:pt>
                <c:pt idx="7">
                  <c:v>МОУ ДПО ЦРО</c:v>
                </c:pt>
                <c:pt idx="8">
                  <c:v>МУ ДО ДДТ "Созвездие"</c:v>
                </c:pt>
                <c:pt idx="9">
                  <c:v>Управление образования </c:v>
                </c:pt>
              </c:strCache>
            </c:strRef>
          </c:cat>
          <c:val>
            <c:numRef>
              <c:f>Лист1!$B$2:$B$11</c:f>
              <c:numCache>
                <c:formatCode>#,##0.00</c:formatCode>
                <c:ptCount val="10"/>
                <c:pt idx="0">
                  <c:v>5033246.78</c:v>
                </c:pt>
                <c:pt idx="1">
                  <c:v>5599027.7999999998</c:v>
                </c:pt>
                <c:pt idx="2">
                  <c:v>4581004.57</c:v>
                </c:pt>
                <c:pt idx="3">
                  <c:v>6045823.3899999997</c:v>
                </c:pt>
                <c:pt idx="4">
                  <c:v>6190121.9800000004</c:v>
                </c:pt>
                <c:pt idx="5">
                  <c:v>4019150.15</c:v>
                </c:pt>
                <c:pt idx="6">
                  <c:v>5541657.1399999997</c:v>
                </c:pt>
                <c:pt idx="7">
                  <c:v>992513.38</c:v>
                </c:pt>
                <c:pt idx="8">
                  <c:v>2121185.65</c:v>
                </c:pt>
                <c:pt idx="9">
                  <c:v>765290.2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137-4B00-A64B-9A9D2F9479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"/>
        <c:overlap val="-27"/>
        <c:axId val="154444544"/>
        <c:axId val="154446080"/>
      </c:barChart>
      <c:catAx>
        <c:axId val="1544445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4446080"/>
        <c:crosses val="autoZero"/>
        <c:auto val="1"/>
        <c:lblAlgn val="ctr"/>
        <c:lblOffset val="100"/>
        <c:noMultiLvlLbl val="0"/>
      </c:catAx>
      <c:valAx>
        <c:axId val="1544460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44445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МБУК ДК "Юность"</c:v>
                </c:pt>
                <c:pt idx="1">
                  <c:v>МБУ ДО ДШИ</c:v>
                </c:pt>
                <c:pt idx="2">
                  <c:v>ЦБС</c:v>
                </c:pt>
                <c:pt idx="3">
                  <c:v>Управление культуры </c:v>
                </c:pt>
                <c:pt idx="4">
                  <c:v>Администрация </c:v>
                </c:pt>
                <c:pt idx="5">
                  <c:v>Спортивная школа </c:v>
                </c:pt>
              </c:strCache>
            </c:strRef>
          </c:cat>
          <c:val>
            <c:numRef>
              <c:f>Лист1!$B$2:$B$7</c:f>
              <c:numCache>
                <c:formatCode>#,##0.00</c:formatCode>
                <c:ptCount val="6"/>
                <c:pt idx="0">
                  <c:v>3373888.78</c:v>
                </c:pt>
                <c:pt idx="1">
                  <c:v>3332132.05</c:v>
                </c:pt>
                <c:pt idx="2">
                  <c:v>2894489.08</c:v>
                </c:pt>
                <c:pt idx="3">
                  <c:v>215973.87</c:v>
                </c:pt>
                <c:pt idx="4">
                  <c:v>24859686.27</c:v>
                </c:pt>
                <c:pt idx="5">
                  <c:v>11294694.16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4A9-4BD5-8095-2EBE65BE77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9"/>
        <c:overlap val="-27"/>
        <c:axId val="120830592"/>
        <c:axId val="120836480"/>
      </c:barChart>
      <c:catAx>
        <c:axId val="1208305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20836480"/>
        <c:crosses val="autoZero"/>
        <c:auto val="1"/>
        <c:lblAlgn val="ctr"/>
        <c:lblOffset val="100"/>
        <c:noMultiLvlLbl val="0"/>
      </c:catAx>
      <c:valAx>
        <c:axId val="120836480"/>
        <c:scaling>
          <c:orientation val="minMax"/>
          <c:max val="25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208305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Лист1!$A$2:$A$11</c:f>
              <c:strCache>
                <c:ptCount val="10"/>
                <c:pt idx="0">
                  <c:v>МАУ "РГ "Саянские зори"</c:v>
                </c:pt>
                <c:pt idx="1">
                  <c:v>СПиОГД</c:v>
                </c:pt>
                <c:pt idx="2">
                  <c:v>ЕДДС</c:v>
                </c:pt>
                <c:pt idx="3">
                  <c:v>Служба закупок </c:v>
                </c:pt>
                <c:pt idx="4">
                  <c:v>ЦБ</c:v>
                </c:pt>
                <c:pt idx="5">
                  <c:v>СДС</c:v>
                </c:pt>
                <c:pt idx="6">
                  <c:v>УО СС</c:v>
                </c:pt>
                <c:pt idx="7">
                  <c:v>КАИГ</c:v>
                </c:pt>
                <c:pt idx="8">
                  <c:v>КУИ</c:v>
                </c:pt>
                <c:pt idx="9">
                  <c:v>Дума</c:v>
                </c:pt>
              </c:strCache>
            </c:strRef>
          </c:cat>
          <c:val>
            <c:numRef>
              <c:f>Лист1!$B$2:$B$11</c:f>
              <c:numCache>
                <c:formatCode>#,##0.00</c:formatCode>
                <c:ptCount val="10"/>
                <c:pt idx="0">
                  <c:v>664378.79</c:v>
                </c:pt>
                <c:pt idx="1">
                  <c:v>1417919.19</c:v>
                </c:pt>
                <c:pt idx="2">
                  <c:v>275805.84999999998</c:v>
                </c:pt>
                <c:pt idx="3">
                  <c:v>408373.84</c:v>
                </c:pt>
                <c:pt idx="4">
                  <c:v>2326446.0499999998</c:v>
                </c:pt>
                <c:pt idx="5">
                  <c:v>1495419.2</c:v>
                </c:pt>
                <c:pt idx="6">
                  <c:v>215973.87</c:v>
                </c:pt>
                <c:pt idx="7">
                  <c:v>1213722.78</c:v>
                </c:pt>
                <c:pt idx="8">
                  <c:v>2468065.19</c:v>
                </c:pt>
                <c:pt idx="9">
                  <c:v>237444.32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BFE-4588-9C38-37FD90CA51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"/>
        <c:overlap val="-27"/>
        <c:axId val="154379008"/>
        <c:axId val="154380544"/>
      </c:barChart>
      <c:catAx>
        <c:axId val="154379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4380544"/>
        <c:crosses val="autoZero"/>
        <c:auto val="1"/>
        <c:lblAlgn val="ctr"/>
        <c:lblOffset val="100"/>
        <c:noMultiLvlLbl val="0"/>
      </c:catAx>
      <c:valAx>
        <c:axId val="154380544"/>
        <c:scaling>
          <c:orientation val="minMax"/>
          <c:max val="25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4379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МДОУ № 1</c:v>
                </c:pt>
                <c:pt idx="1">
                  <c:v>МДОУ № 10</c:v>
                </c:pt>
                <c:pt idx="2">
                  <c:v>МДОУ № 21</c:v>
                </c:pt>
                <c:pt idx="3">
                  <c:v>МДОУ № 22</c:v>
                </c:pt>
                <c:pt idx="4">
                  <c:v>МДОУ № 23</c:v>
                </c:pt>
                <c:pt idx="5">
                  <c:v>МДОУ № 25</c:v>
                </c:pt>
                <c:pt idx="6">
                  <c:v>МДОУ № 27</c:v>
                </c:pt>
                <c:pt idx="7">
                  <c:v>МДОУ  № 35</c:v>
                </c:pt>
                <c:pt idx="8">
                  <c:v>МДОУ № 36</c:v>
                </c:pt>
              </c:strCache>
            </c:strRef>
          </c:cat>
          <c:val>
            <c:numRef>
              <c:f>Лист1!$B$2:$B$10</c:f>
              <c:numCache>
                <c:formatCode>#,##0.00</c:formatCode>
                <c:ptCount val="9"/>
                <c:pt idx="0">
                  <c:v>30370.73</c:v>
                </c:pt>
                <c:pt idx="1">
                  <c:v>29045.64</c:v>
                </c:pt>
                <c:pt idx="2">
                  <c:v>29940.66</c:v>
                </c:pt>
                <c:pt idx="3">
                  <c:v>26050.880000000001</c:v>
                </c:pt>
                <c:pt idx="4">
                  <c:v>27359.16</c:v>
                </c:pt>
                <c:pt idx="5">
                  <c:v>28866.35</c:v>
                </c:pt>
                <c:pt idx="6">
                  <c:v>28688.49</c:v>
                </c:pt>
                <c:pt idx="7">
                  <c:v>28687.49</c:v>
                </c:pt>
                <c:pt idx="8">
                  <c:v>30847.62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CFE-44F4-90ED-09242F80F9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"/>
        <c:overlap val="-27"/>
        <c:axId val="67757568"/>
        <c:axId val="67759104"/>
      </c:barChart>
      <c:catAx>
        <c:axId val="67757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67759104"/>
        <c:crosses val="autoZero"/>
        <c:auto val="1"/>
        <c:lblAlgn val="ctr"/>
        <c:lblOffset val="100"/>
        <c:noMultiLvlLbl val="0"/>
      </c:catAx>
      <c:valAx>
        <c:axId val="67759104"/>
        <c:scaling>
          <c:orientation val="minMax"/>
          <c:max val="75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67757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Гимназия им. В. А. Надькина</c:v>
                </c:pt>
                <c:pt idx="1">
                  <c:v>МОУ СОШ № 2</c:v>
                </c:pt>
                <c:pt idx="2">
                  <c:v>МОУ СОШ № 3</c:v>
                </c:pt>
                <c:pt idx="3">
                  <c:v>МОУ СОШ № 4 им. Д.М. Перова"</c:v>
                </c:pt>
                <c:pt idx="4">
                  <c:v>МОУ СОШ № 5</c:v>
                </c:pt>
                <c:pt idx="5">
                  <c:v>МОУ СОШ № 6</c:v>
                </c:pt>
                <c:pt idx="6">
                  <c:v>МОУ СОШ № 7</c:v>
                </c:pt>
                <c:pt idx="7">
                  <c:v>МОУ ДПО ЦРО</c:v>
                </c:pt>
                <c:pt idx="8">
                  <c:v>МУ ДО ДДТ "Созвездие"</c:v>
                </c:pt>
              </c:strCache>
            </c:strRef>
          </c:cat>
          <c:val>
            <c:numRef>
              <c:f>Лист1!$B$2:$B$10</c:f>
              <c:numCache>
                <c:formatCode>#,##0.00</c:formatCode>
                <c:ptCount val="9"/>
                <c:pt idx="0">
                  <c:v>38772.04</c:v>
                </c:pt>
                <c:pt idx="1">
                  <c:v>43091.86</c:v>
                </c:pt>
                <c:pt idx="2">
                  <c:v>40229.06</c:v>
                </c:pt>
                <c:pt idx="3">
                  <c:v>39305.019999999997</c:v>
                </c:pt>
                <c:pt idx="4">
                  <c:v>46210.13</c:v>
                </c:pt>
                <c:pt idx="5">
                  <c:v>38193.19</c:v>
                </c:pt>
                <c:pt idx="6">
                  <c:v>41021.9</c:v>
                </c:pt>
                <c:pt idx="7">
                  <c:v>38512.120000000003</c:v>
                </c:pt>
                <c:pt idx="8">
                  <c:v>36098.269999999997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137-4B00-A64B-9A9D2F9479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"/>
        <c:overlap val="-27"/>
        <c:axId val="120739328"/>
        <c:axId val="120795520"/>
      </c:barChart>
      <c:catAx>
        <c:axId val="1207393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20795520"/>
        <c:crosses val="autoZero"/>
        <c:auto val="1"/>
        <c:lblAlgn val="ctr"/>
        <c:lblOffset val="100"/>
        <c:noMultiLvlLbl val="0"/>
      </c:catAx>
      <c:valAx>
        <c:axId val="120795520"/>
        <c:scaling>
          <c:orientation val="minMax"/>
          <c:max val="65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207393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МБУК ДК "Юность"</c:v>
                </c:pt>
                <c:pt idx="1">
                  <c:v>МБУ ДО ДШИ</c:v>
                </c:pt>
                <c:pt idx="2">
                  <c:v>ЦБС</c:v>
                </c:pt>
                <c:pt idx="3">
                  <c:v>Спортивная школа </c:v>
                </c:pt>
                <c:pt idx="4">
                  <c:v>МАУ "РГ "Саянские зори"</c:v>
                </c:pt>
              </c:strCache>
            </c:strRef>
          </c:cat>
          <c:val>
            <c:numRef>
              <c:f>Лист1!$B$2:$B$6</c:f>
              <c:numCache>
                <c:formatCode>#,##0.00</c:formatCode>
                <c:ptCount val="5"/>
                <c:pt idx="0">
                  <c:v>38364.78</c:v>
                </c:pt>
                <c:pt idx="1">
                  <c:v>39989.5</c:v>
                </c:pt>
                <c:pt idx="2">
                  <c:v>38383.32</c:v>
                </c:pt>
                <c:pt idx="3">
                  <c:v>30165.52</c:v>
                </c:pt>
                <c:pt idx="4">
                  <c:v>39007.26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4A9-4BD5-8095-2EBE65BE77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9"/>
        <c:overlap val="-27"/>
        <c:axId val="127107456"/>
        <c:axId val="133767552"/>
      </c:barChart>
      <c:catAx>
        <c:axId val="127107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33767552"/>
        <c:crosses val="autoZero"/>
        <c:auto val="1"/>
        <c:lblAlgn val="ctr"/>
        <c:lblOffset val="100"/>
        <c:noMultiLvlLbl val="0"/>
      </c:catAx>
      <c:valAx>
        <c:axId val="133767552"/>
        <c:scaling>
          <c:orientation val="minMax"/>
          <c:max val="8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271074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9766102367744007"/>
          <c:y val="8.3224163364564424E-2"/>
          <c:w val="0.45500000000000002"/>
          <c:h val="0.812177564316215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Утверждено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-</a:t>
                    </a:r>
                    <a:r>
                      <a:rPr lang="en-US" smtClean="0"/>
                      <a:t>22</a:t>
                    </a:r>
                    <a:r>
                      <a:rPr lang="ru-RU" smtClean="0"/>
                      <a:t> </a:t>
                    </a:r>
                    <a:r>
                      <a:rPr lang="en-US" smtClean="0"/>
                      <a:t>329</a:t>
                    </a:r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aseline="0"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Дефицит/профицит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-22329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BED-4346-92D9-4D8BA4D8124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Уточнение</c:v>
                </c:pt>
              </c:strCache>
            </c:strRef>
          </c:tx>
          <c:spPr>
            <a:ln>
              <a:solidFill>
                <a:schemeClr val="accent2">
                  <a:lumMod val="40000"/>
                  <a:lumOff val="60000"/>
                </a:schemeClr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-</a:t>
                    </a:r>
                    <a:r>
                      <a:rPr lang="en-US" smtClean="0"/>
                      <a:t>22</a:t>
                    </a:r>
                    <a:r>
                      <a:rPr lang="ru-RU" smtClean="0"/>
                      <a:t> </a:t>
                    </a:r>
                    <a:r>
                      <a:rPr lang="en-US" smtClean="0"/>
                      <a:t>329</a:t>
                    </a:r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aseline="0"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Дефицит/профицит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-22329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BED-4346-92D9-4D8BA4D81240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Исполнение</c:v>
                </c:pt>
              </c:strCache>
            </c:strRef>
          </c:tx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pPr>
                      <a:defRPr sz="1200" baseline="0"/>
                    </a:pPr>
                    <a:r>
                      <a:rPr lang="ru-RU" dirty="0" smtClean="0"/>
                      <a:t> </a:t>
                    </a:r>
                    <a:r>
                      <a:rPr lang="en-US" dirty="0" smtClean="0"/>
                      <a:t>50141</a:t>
                    </a:r>
                    <a:endParaRPr lang="en-US" dirty="0"/>
                  </a:p>
                </c:rich>
              </c:tx>
              <c:spPr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9BED-4346-92D9-4D8BA4D81240}"/>
                </c:ext>
              </c:extLst>
            </c:dLbl>
            <c:spPr>
              <a:noFill/>
              <a:ln>
                <a:noFill/>
              </a:ln>
              <a:effectLst/>
            </c:sp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Дефицит/профицит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50141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9BED-4346-92D9-4D8BA4D812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984256"/>
        <c:axId val="133985792"/>
      </c:barChart>
      <c:catAx>
        <c:axId val="1339842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high"/>
        <c:txPr>
          <a:bodyPr/>
          <a:lstStyle/>
          <a:p>
            <a:pPr>
              <a:defRPr sz="1400" baseline="0"/>
            </a:pPr>
            <a:endParaRPr lang="ru-RU"/>
          </a:p>
        </c:txPr>
        <c:crossAx val="133985792"/>
        <c:crosses val="autoZero"/>
        <c:auto val="1"/>
        <c:lblAlgn val="ctr"/>
        <c:lblOffset val="100"/>
        <c:noMultiLvlLbl val="0"/>
      </c:catAx>
      <c:valAx>
        <c:axId val="133985792"/>
        <c:scaling>
          <c:orientation val="minMax"/>
          <c:max val="55000"/>
          <c:min val="-250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133984256"/>
        <c:crosses val="autoZero"/>
        <c:crossBetween val="between"/>
        <c:majorUnit val="10000"/>
        <c:minorUnit val="5000"/>
      </c:valAx>
    </c:plotArea>
    <c:legend>
      <c:legendPos val="r"/>
      <c:layout/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Лист1!$A$2:$A$13</c:f>
              <c:strCache>
                <c:ptCount val="12"/>
                <c:pt idx="0">
                  <c:v>Управление образования </c:v>
                </c:pt>
                <c:pt idx="1">
                  <c:v>Управление культуры</c:v>
                </c:pt>
                <c:pt idx="2">
                  <c:v>Администрация</c:v>
                </c:pt>
                <c:pt idx="3">
                  <c:v>СПиОГД</c:v>
                </c:pt>
                <c:pt idx="4">
                  <c:v>ЕДДС</c:v>
                </c:pt>
                <c:pt idx="5">
                  <c:v>Служба закупок </c:v>
                </c:pt>
                <c:pt idx="6">
                  <c:v>ЦБ</c:v>
                </c:pt>
                <c:pt idx="7">
                  <c:v>СДС</c:v>
                </c:pt>
                <c:pt idx="8">
                  <c:v>УО СС</c:v>
                </c:pt>
                <c:pt idx="9">
                  <c:v>КАИГ</c:v>
                </c:pt>
                <c:pt idx="10">
                  <c:v>КУИ</c:v>
                </c:pt>
                <c:pt idx="11">
                  <c:v>Дума</c:v>
                </c:pt>
              </c:strCache>
            </c:strRef>
          </c:cat>
          <c:val>
            <c:numRef>
              <c:f>Лист1!$B$2:$B$13</c:f>
              <c:numCache>
                <c:formatCode>#,##0.00</c:formatCode>
                <c:ptCount val="12"/>
                <c:pt idx="0">
                  <c:v>61401.74</c:v>
                </c:pt>
                <c:pt idx="1">
                  <c:v>75114.28</c:v>
                </c:pt>
                <c:pt idx="2">
                  <c:v>51450.11</c:v>
                </c:pt>
                <c:pt idx="3">
                  <c:v>42897.27</c:v>
                </c:pt>
                <c:pt idx="4">
                  <c:v>33635.17</c:v>
                </c:pt>
                <c:pt idx="5">
                  <c:v>37868.339999999997</c:v>
                </c:pt>
                <c:pt idx="6">
                  <c:v>42750.2</c:v>
                </c:pt>
                <c:pt idx="7">
                  <c:v>37291.699999999997</c:v>
                </c:pt>
                <c:pt idx="8">
                  <c:v>24857.99</c:v>
                </c:pt>
                <c:pt idx="9">
                  <c:v>56717.22</c:v>
                </c:pt>
                <c:pt idx="10">
                  <c:v>51713.1</c:v>
                </c:pt>
                <c:pt idx="11">
                  <c:v>111739.55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BFE-4588-9C38-37FD90CA51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"/>
        <c:overlap val="-27"/>
        <c:axId val="151579648"/>
        <c:axId val="154396544"/>
      </c:barChart>
      <c:catAx>
        <c:axId val="151579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4396544"/>
        <c:crosses val="autoZero"/>
        <c:auto val="1"/>
        <c:lblAlgn val="ctr"/>
        <c:lblOffset val="100"/>
        <c:noMultiLvlLbl val="0"/>
      </c:catAx>
      <c:valAx>
        <c:axId val="154396544"/>
        <c:scaling>
          <c:orientation val="minMax"/>
          <c:max val="115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15796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МДОУ № 1</c:v>
                </c:pt>
                <c:pt idx="1">
                  <c:v>МДОУ № 10</c:v>
                </c:pt>
                <c:pt idx="2">
                  <c:v>МДОУ № 21</c:v>
                </c:pt>
                <c:pt idx="3">
                  <c:v>МДОУ № 22</c:v>
                </c:pt>
                <c:pt idx="4">
                  <c:v>МДОУ № 23</c:v>
                </c:pt>
                <c:pt idx="5">
                  <c:v>МДОУ № 25</c:v>
                </c:pt>
                <c:pt idx="6">
                  <c:v>МДОУ № 27</c:v>
                </c:pt>
                <c:pt idx="7">
                  <c:v>МДОУ  № 35</c:v>
                </c:pt>
                <c:pt idx="8">
                  <c:v>МДОУ № 36</c:v>
                </c:pt>
              </c:strCache>
            </c:strRef>
          </c:cat>
          <c:val>
            <c:numRef>
              <c:f>Лист1!$B$2:$B$10</c:f>
              <c:numCache>
                <c:formatCode>#,##0.00</c:formatCode>
                <c:ptCount val="9"/>
                <c:pt idx="0">
                  <c:v>26.6</c:v>
                </c:pt>
                <c:pt idx="1">
                  <c:v>68.3</c:v>
                </c:pt>
                <c:pt idx="2">
                  <c:v>72.099999999999994</c:v>
                </c:pt>
                <c:pt idx="3">
                  <c:v>75.5</c:v>
                </c:pt>
                <c:pt idx="4">
                  <c:v>66.5</c:v>
                </c:pt>
                <c:pt idx="5">
                  <c:v>74.900000000000006</c:v>
                </c:pt>
                <c:pt idx="6">
                  <c:v>66.3</c:v>
                </c:pt>
                <c:pt idx="7">
                  <c:v>71.7</c:v>
                </c:pt>
                <c:pt idx="8">
                  <c:v>66.8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CFE-44F4-90ED-09242F80F9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"/>
        <c:overlap val="-27"/>
        <c:axId val="154322048"/>
        <c:axId val="154323584"/>
      </c:barChart>
      <c:catAx>
        <c:axId val="1543220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4323584"/>
        <c:crosses val="autoZero"/>
        <c:auto val="1"/>
        <c:lblAlgn val="ctr"/>
        <c:lblOffset val="100"/>
        <c:noMultiLvlLbl val="0"/>
      </c:catAx>
      <c:valAx>
        <c:axId val="154323584"/>
        <c:scaling>
          <c:orientation val="minMax"/>
          <c:max val="75.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43220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Гимназия им. В. А. Надькина</c:v>
                </c:pt>
                <c:pt idx="1">
                  <c:v>МОУ СОШ № 2</c:v>
                </c:pt>
                <c:pt idx="2">
                  <c:v>МОУ СОШ № 3</c:v>
                </c:pt>
                <c:pt idx="3">
                  <c:v>МОУ СОШ № 4 им. Д.М. Перова"</c:v>
                </c:pt>
                <c:pt idx="4">
                  <c:v>МОУ СОШ № 5</c:v>
                </c:pt>
                <c:pt idx="5">
                  <c:v>МОУ СОШ № 6</c:v>
                </c:pt>
                <c:pt idx="6">
                  <c:v>МОУ СОШ № 7</c:v>
                </c:pt>
                <c:pt idx="7">
                  <c:v>МОУ ДПО ЦРО</c:v>
                </c:pt>
                <c:pt idx="8">
                  <c:v>МУ ДО ДДТ "Созвездие"</c:v>
                </c:pt>
              </c:strCache>
            </c:strRef>
          </c:cat>
          <c:val>
            <c:numRef>
              <c:f>Лист1!$B$2:$B$10</c:f>
              <c:numCache>
                <c:formatCode>#,##0.00</c:formatCode>
                <c:ptCount val="9"/>
                <c:pt idx="0">
                  <c:v>77.7</c:v>
                </c:pt>
                <c:pt idx="1">
                  <c:v>89.7</c:v>
                </c:pt>
                <c:pt idx="2">
                  <c:v>68.8</c:v>
                </c:pt>
                <c:pt idx="3">
                  <c:v>95.8</c:v>
                </c:pt>
                <c:pt idx="4">
                  <c:v>93.7</c:v>
                </c:pt>
                <c:pt idx="5">
                  <c:v>49.6</c:v>
                </c:pt>
                <c:pt idx="6">
                  <c:v>73.7</c:v>
                </c:pt>
                <c:pt idx="7">
                  <c:v>21</c:v>
                </c:pt>
                <c:pt idx="8">
                  <c:v>38.799999999999997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137-4B00-A64B-9A9D2F9479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"/>
        <c:overlap val="-27"/>
        <c:axId val="154573824"/>
        <c:axId val="164340480"/>
      </c:barChart>
      <c:catAx>
        <c:axId val="154573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64340480"/>
        <c:crosses val="autoZero"/>
        <c:auto val="1"/>
        <c:lblAlgn val="ctr"/>
        <c:lblOffset val="100"/>
        <c:noMultiLvlLbl val="0"/>
      </c:catAx>
      <c:valAx>
        <c:axId val="164340480"/>
        <c:scaling>
          <c:orientation val="minMax"/>
          <c:max val="9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45738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МБУК ДК "Юность"</c:v>
                </c:pt>
                <c:pt idx="1">
                  <c:v>МБУ ДО ДШИ</c:v>
                </c:pt>
                <c:pt idx="2">
                  <c:v>ЦБС</c:v>
                </c:pt>
                <c:pt idx="3">
                  <c:v>Спортивная школа </c:v>
                </c:pt>
                <c:pt idx="4">
                  <c:v>МАУ "РГ "Саянские зори"</c:v>
                </c:pt>
              </c:strCache>
            </c:strRef>
          </c:cat>
          <c:val>
            <c:numRef>
              <c:f>Лист1!$B$2:$B$6</c:f>
              <c:numCache>
                <c:formatCode>#,##0.00</c:formatCode>
                <c:ptCount val="5"/>
                <c:pt idx="0">
                  <c:v>38.4</c:v>
                </c:pt>
                <c:pt idx="1">
                  <c:v>60.2</c:v>
                </c:pt>
                <c:pt idx="2">
                  <c:v>24</c:v>
                </c:pt>
                <c:pt idx="3">
                  <c:v>158.30000000000001</c:v>
                </c:pt>
                <c:pt idx="4">
                  <c:v>5.5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4A9-4BD5-8095-2EBE65BE77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9"/>
        <c:overlap val="-27"/>
        <c:axId val="164362880"/>
        <c:axId val="164696448"/>
      </c:barChart>
      <c:catAx>
        <c:axId val="16436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64696448"/>
        <c:crosses val="autoZero"/>
        <c:auto val="1"/>
        <c:lblAlgn val="ctr"/>
        <c:lblOffset val="100"/>
        <c:noMultiLvlLbl val="0"/>
      </c:catAx>
      <c:valAx>
        <c:axId val="164696448"/>
        <c:scaling>
          <c:orientation val="minMax"/>
          <c:max val="16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64362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Лист1!$A$2:$A$13</c:f>
              <c:strCache>
                <c:ptCount val="12"/>
                <c:pt idx="0">
                  <c:v>Управление образования</c:v>
                </c:pt>
                <c:pt idx="1">
                  <c:v>Управление культуры</c:v>
                </c:pt>
                <c:pt idx="2">
                  <c:v>Администрация</c:v>
                </c:pt>
                <c:pt idx="3">
                  <c:v>СПиОГД</c:v>
                </c:pt>
                <c:pt idx="4">
                  <c:v>ЕДДС</c:v>
                </c:pt>
                <c:pt idx="5">
                  <c:v>Служба закупок </c:v>
                </c:pt>
                <c:pt idx="6">
                  <c:v>ЦБ</c:v>
                </c:pt>
                <c:pt idx="7">
                  <c:v>СДС</c:v>
                </c:pt>
                <c:pt idx="8">
                  <c:v>УО СС</c:v>
                </c:pt>
                <c:pt idx="9">
                  <c:v>КАИГ</c:v>
                </c:pt>
                <c:pt idx="10">
                  <c:v>КУИ</c:v>
                </c:pt>
                <c:pt idx="11">
                  <c:v>Дума</c:v>
                </c:pt>
              </c:strCache>
            </c:strRef>
          </c:cat>
          <c:val>
            <c:numRef>
              <c:f>Лист1!$B$2:$B$13</c:f>
              <c:numCache>
                <c:formatCode>#,##0.00</c:formatCode>
                <c:ptCount val="12"/>
                <c:pt idx="0">
                  <c:v>5.5</c:v>
                </c:pt>
                <c:pt idx="1">
                  <c:v>2</c:v>
                </c:pt>
                <c:pt idx="2">
                  <c:v>66</c:v>
                </c:pt>
                <c:pt idx="3">
                  <c:v>28</c:v>
                </c:pt>
                <c:pt idx="4">
                  <c:v>8</c:v>
                </c:pt>
                <c:pt idx="5">
                  <c:v>9.3000000000000007</c:v>
                </c:pt>
                <c:pt idx="6">
                  <c:v>48.2</c:v>
                </c:pt>
                <c:pt idx="7">
                  <c:v>41.9</c:v>
                </c:pt>
                <c:pt idx="8">
                  <c:v>78.599999999999994</c:v>
                </c:pt>
                <c:pt idx="9">
                  <c:v>10.7</c:v>
                </c:pt>
                <c:pt idx="10">
                  <c:v>9</c:v>
                </c:pt>
                <c:pt idx="11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BFE-4588-9C38-37FD90CA51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"/>
        <c:overlap val="-27"/>
        <c:axId val="164750080"/>
        <c:axId val="164751616"/>
      </c:barChart>
      <c:catAx>
        <c:axId val="164750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64751616"/>
        <c:crosses val="autoZero"/>
        <c:auto val="1"/>
        <c:lblAlgn val="ctr"/>
        <c:lblOffset val="100"/>
        <c:noMultiLvlLbl val="0"/>
      </c:catAx>
      <c:valAx>
        <c:axId val="164751616"/>
        <c:scaling>
          <c:orientation val="minMax"/>
          <c:max val="8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647500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Лист1!$A$2:$A$11</c:f>
              <c:strCache>
                <c:ptCount val="10"/>
                <c:pt idx="0">
                  <c:v>МДОУ № 1</c:v>
                </c:pt>
                <c:pt idx="1">
                  <c:v>МДОУ № 10</c:v>
                </c:pt>
                <c:pt idx="2">
                  <c:v>МДОУ № 19</c:v>
                </c:pt>
                <c:pt idx="3">
                  <c:v>МДОУ № 21</c:v>
                </c:pt>
                <c:pt idx="4">
                  <c:v>МДОУ № 22</c:v>
                </c:pt>
                <c:pt idx="5">
                  <c:v>МДОУ № 23</c:v>
                </c:pt>
                <c:pt idx="6">
                  <c:v>МДОУ № 25</c:v>
                </c:pt>
                <c:pt idx="7">
                  <c:v>МДОУ № 27</c:v>
                </c:pt>
                <c:pt idx="8">
                  <c:v>МДОУ  № 35</c:v>
                </c:pt>
                <c:pt idx="9">
                  <c:v>МДОУ № 36</c:v>
                </c:pt>
              </c:strCache>
            </c:strRef>
          </c:cat>
          <c:val>
            <c:numRef>
              <c:f>Лист1!$B$2:$B$11</c:f>
              <c:numCache>
                <c:formatCode>#,##0.00</c:formatCode>
                <c:ptCount val="10"/>
                <c:pt idx="0">
                  <c:v>9.8000000000000007</c:v>
                </c:pt>
                <c:pt idx="1">
                  <c:v>33.200000000000003</c:v>
                </c:pt>
                <c:pt idx="2">
                  <c:v>0</c:v>
                </c:pt>
                <c:pt idx="3">
                  <c:v>34.6</c:v>
                </c:pt>
                <c:pt idx="4">
                  <c:v>35.200000000000003</c:v>
                </c:pt>
                <c:pt idx="5">
                  <c:v>30.8</c:v>
                </c:pt>
                <c:pt idx="6">
                  <c:v>33.799999999999997</c:v>
                </c:pt>
                <c:pt idx="7">
                  <c:v>30.9</c:v>
                </c:pt>
                <c:pt idx="8">
                  <c:v>32.299999999999997</c:v>
                </c:pt>
                <c:pt idx="9">
                  <c:v>31.4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CFE-44F4-90ED-09242F80F9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"/>
        <c:overlap val="-27"/>
        <c:axId val="151917696"/>
        <c:axId val="151919232"/>
      </c:barChart>
      <c:catAx>
        <c:axId val="151917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1919232"/>
        <c:crosses val="autoZero"/>
        <c:auto val="1"/>
        <c:lblAlgn val="ctr"/>
        <c:lblOffset val="100"/>
        <c:noMultiLvlLbl val="0"/>
      </c:catAx>
      <c:valAx>
        <c:axId val="151919232"/>
        <c:scaling>
          <c:orientation val="minMax"/>
          <c:max val="36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19176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Лист1!$A$2:$A$12</c:f>
              <c:strCache>
                <c:ptCount val="11"/>
                <c:pt idx="0">
                  <c:v>Гимназия им. В. А. Надькина</c:v>
                </c:pt>
                <c:pt idx="1">
                  <c:v>МОУ СОШ № 2</c:v>
                </c:pt>
                <c:pt idx="2">
                  <c:v>МОУ СОШ № 3</c:v>
                </c:pt>
                <c:pt idx="3">
                  <c:v>МОУ СОШ № 4 им. Д.М. Перова"</c:v>
                </c:pt>
                <c:pt idx="4">
                  <c:v>МОУ СОШ № 5</c:v>
                </c:pt>
                <c:pt idx="5">
                  <c:v>МОУ СОШ № 6</c:v>
                </c:pt>
                <c:pt idx="6">
                  <c:v>МОУ СОШ № 7</c:v>
                </c:pt>
                <c:pt idx="7">
                  <c:v>МУ ДО ДДТ "Созвездие"</c:v>
                </c:pt>
                <c:pt idx="8">
                  <c:v>МБУК ДК "Юность"</c:v>
                </c:pt>
                <c:pt idx="9">
                  <c:v>МБУ ДО ДШИ</c:v>
                </c:pt>
                <c:pt idx="10">
                  <c:v>Спортивная школа </c:v>
                </c:pt>
              </c:strCache>
            </c:strRef>
          </c:cat>
          <c:val>
            <c:numRef>
              <c:f>Лист1!$B$2:$B$12</c:f>
              <c:numCache>
                <c:formatCode>#,##0.00</c:formatCode>
                <c:ptCount val="11"/>
                <c:pt idx="0">
                  <c:v>46.2</c:v>
                </c:pt>
                <c:pt idx="1">
                  <c:v>58.5</c:v>
                </c:pt>
                <c:pt idx="2">
                  <c:v>45.8</c:v>
                </c:pt>
                <c:pt idx="3">
                  <c:v>61</c:v>
                </c:pt>
                <c:pt idx="4">
                  <c:v>62.7</c:v>
                </c:pt>
                <c:pt idx="5">
                  <c:v>28.1</c:v>
                </c:pt>
                <c:pt idx="6">
                  <c:v>43.8</c:v>
                </c:pt>
                <c:pt idx="7">
                  <c:v>20</c:v>
                </c:pt>
                <c:pt idx="8">
                  <c:v>26.9</c:v>
                </c:pt>
                <c:pt idx="9" formatCode="#\ ##0.0">
                  <c:v>41.4</c:v>
                </c:pt>
                <c:pt idx="10" formatCode="#\ ##0.0">
                  <c:v>30.4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137-4B00-A64B-9A9D2F9479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"/>
        <c:overlap val="-27"/>
        <c:axId val="152652800"/>
        <c:axId val="152662784"/>
      </c:barChart>
      <c:catAx>
        <c:axId val="152652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2662784"/>
        <c:crosses val="autoZero"/>
        <c:auto val="1"/>
        <c:lblAlgn val="ctr"/>
        <c:lblOffset val="100"/>
        <c:noMultiLvlLbl val="0"/>
      </c:catAx>
      <c:valAx>
        <c:axId val="152662784"/>
        <c:scaling>
          <c:orientation val="minMax"/>
          <c:max val="6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26528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Лист1!$A$2:$A$11</c:f>
              <c:strCache>
                <c:ptCount val="10"/>
                <c:pt idx="0">
                  <c:v>МДОУ № 1</c:v>
                </c:pt>
                <c:pt idx="1">
                  <c:v>МДОУ № 10</c:v>
                </c:pt>
                <c:pt idx="2">
                  <c:v>МДОУ № 19</c:v>
                </c:pt>
                <c:pt idx="3">
                  <c:v>МДОУ № 21</c:v>
                </c:pt>
                <c:pt idx="4">
                  <c:v>МДОУ № 22</c:v>
                </c:pt>
                <c:pt idx="5">
                  <c:v>МДОУ № 23</c:v>
                </c:pt>
                <c:pt idx="6">
                  <c:v>МДОУ № 25</c:v>
                </c:pt>
                <c:pt idx="7">
                  <c:v>МДОУ № 27</c:v>
                </c:pt>
                <c:pt idx="8">
                  <c:v>МДОУ  № 35</c:v>
                </c:pt>
                <c:pt idx="9">
                  <c:v>МДОУ № 36</c:v>
                </c:pt>
              </c:strCache>
            </c:strRef>
          </c:cat>
          <c:val>
            <c:numRef>
              <c:f>Лист1!$B$2:$B$11</c:f>
              <c:numCache>
                <c:formatCode>#,##0.00</c:formatCode>
                <c:ptCount val="10"/>
                <c:pt idx="0">
                  <c:v>462434.84</c:v>
                </c:pt>
                <c:pt idx="1">
                  <c:v>1456869.14</c:v>
                </c:pt>
                <c:pt idx="2">
                  <c:v>63647.39</c:v>
                </c:pt>
                <c:pt idx="3">
                  <c:v>1447760.58</c:v>
                </c:pt>
                <c:pt idx="4">
                  <c:v>1779955.58</c:v>
                </c:pt>
                <c:pt idx="5">
                  <c:v>1596556.33</c:v>
                </c:pt>
                <c:pt idx="6">
                  <c:v>1885085.72</c:v>
                </c:pt>
                <c:pt idx="7">
                  <c:v>1671444.97</c:v>
                </c:pt>
                <c:pt idx="8">
                  <c:v>1899312.86</c:v>
                </c:pt>
                <c:pt idx="9">
                  <c:v>1816883.69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CFE-44F4-90ED-09242F80F9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"/>
        <c:overlap val="-27"/>
        <c:axId val="152717568"/>
        <c:axId val="152727552"/>
      </c:barChart>
      <c:catAx>
        <c:axId val="152717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2727552"/>
        <c:crosses val="autoZero"/>
        <c:auto val="1"/>
        <c:lblAlgn val="ctr"/>
        <c:lblOffset val="100"/>
        <c:noMultiLvlLbl val="0"/>
      </c:catAx>
      <c:valAx>
        <c:axId val="152727552"/>
        <c:scaling>
          <c:orientation val="minMax"/>
          <c:max val="190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2717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Лист1!$A$2:$A$11</c:f>
              <c:strCache>
                <c:ptCount val="10"/>
                <c:pt idx="0">
                  <c:v>Гимназия им. В. А. Надькина</c:v>
                </c:pt>
                <c:pt idx="1">
                  <c:v>МОУ СОШ № 2</c:v>
                </c:pt>
                <c:pt idx="2">
                  <c:v>МОУ СОШ № 3</c:v>
                </c:pt>
                <c:pt idx="3">
                  <c:v>МОУ СОШ № 4 им. Д.М. Перова"</c:v>
                </c:pt>
                <c:pt idx="4">
                  <c:v>МОУ СОШ № 5</c:v>
                </c:pt>
                <c:pt idx="5">
                  <c:v>МОУ СОШ № 6</c:v>
                </c:pt>
                <c:pt idx="6">
                  <c:v>МОУ СОШ № 7</c:v>
                </c:pt>
                <c:pt idx="7">
                  <c:v>МОУ ДПО ЦРО</c:v>
                </c:pt>
                <c:pt idx="8">
                  <c:v>МУ ДО ДДТ "Созвездие"</c:v>
                </c:pt>
                <c:pt idx="9">
                  <c:v>Управление образования </c:v>
                </c:pt>
              </c:strCache>
            </c:strRef>
          </c:cat>
          <c:val>
            <c:numRef>
              <c:f>Лист1!$B$2:$B$11</c:f>
              <c:numCache>
                <c:formatCode>#,##0.00</c:formatCode>
                <c:ptCount val="10"/>
                <c:pt idx="0">
                  <c:v>3833069.5</c:v>
                </c:pt>
                <c:pt idx="1">
                  <c:v>4975106.71</c:v>
                </c:pt>
                <c:pt idx="2">
                  <c:v>3466439.69</c:v>
                </c:pt>
                <c:pt idx="3">
                  <c:v>4890476.28</c:v>
                </c:pt>
                <c:pt idx="4">
                  <c:v>5666378.5300000003</c:v>
                </c:pt>
                <c:pt idx="5">
                  <c:v>2487085.2599999998</c:v>
                </c:pt>
                <c:pt idx="6">
                  <c:v>3908273.58</c:v>
                </c:pt>
                <c:pt idx="7">
                  <c:v>1151579.47</c:v>
                </c:pt>
                <c:pt idx="8">
                  <c:v>2235753.89</c:v>
                </c:pt>
                <c:pt idx="9">
                  <c:v>389467.34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137-4B00-A64B-9A9D2F9479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"/>
        <c:overlap val="-27"/>
        <c:axId val="167874944"/>
        <c:axId val="167876480"/>
      </c:barChart>
      <c:catAx>
        <c:axId val="167874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67876480"/>
        <c:crosses val="autoZero"/>
        <c:auto val="1"/>
        <c:lblAlgn val="ctr"/>
        <c:lblOffset val="100"/>
        <c:noMultiLvlLbl val="0"/>
      </c:catAx>
      <c:valAx>
        <c:axId val="167876480"/>
        <c:scaling>
          <c:orientation val="minMax"/>
          <c:max val="570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678749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МБУК ДК "Юность"</c:v>
                </c:pt>
                <c:pt idx="1">
                  <c:v>МБУ ДО ДШИ</c:v>
                </c:pt>
                <c:pt idx="2">
                  <c:v>ЦБС</c:v>
                </c:pt>
                <c:pt idx="3">
                  <c:v>Управление культуры </c:v>
                </c:pt>
                <c:pt idx="4">
                  <c:v>Администрация </c:v>
                </c:pt>
                <c:pt idx="5">
                  <c:v>Спортивная школа </c:v>
                </c:pt>
              </c:strCache>
            </c:strRef>
          </c:cat>
          <c:val>
            <c:numRef>
              <c:f>Лист1!$B$2:$B$7</c:f>
              <c:numCache>
                <c:formatCode>#,##0.00</c:formatCode>
                <c:ptCount val="6"/>
                <c:pt idx="0">
                  <c:v>2120448.63</c:v>
                </c:pt>
                <c:pt idx="1">
                  <c:v>3015211.64</c:v>
                </c:pt>
                <c:pt idx="2">
                  <c:v>1200942.3799999999</c:v>
                </c:pt>
                <c:pt idx="3">
                  <c:v>186079.42</c:v>
                </c:pt>
                <c:pt idx="4">
                  <c:v>4041723.3</c:v>
                </c:pt>
                <c:pt idx="5">
                  <c:v>6212245.25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4A9-4BD5-8095-2EBE65BE77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9"/>
        <c:overlap val="-27"/>
        <c:axId val="152767872"/>
        <c:axId val="152769664"/>
      </c:barChart>
      <c:catAx>
        <c:axId val="152767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2769664"/>
        <c:crosses val="autoZero"/>
        <c:auto val="1"/>
        <c:lblAlgn val="ctr"/>
        <c:lblOffset val="100"/>
        <c:noMultiLvlLbl val="0"/>
      </c:catAx>
      <c:valAx>
        <c:axId val="152769664"/>
        <c:scaling>
          <c:orientation val="minMax"/>
          <c:max val="630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27678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8140846456692913"/>
          <c:y val="5.6210875984251958E-2"/>
          <c:w val="0.53607524711188193"/>
          <c:h val="0.7955799355627152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Налоговые и неналоговые доходы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404</a:t>
                    </a:r>
                    <a:r>
                      <a:rPr lang="ru-RU" smtClean="0"/>
                      <a:t> </a:t>
                    </a:r>
                    <a:r>
                      <a:rPr lang="en-US" smtClean="0"/>
                      <a:t>854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99</a:t>
                    </a:r>
                    <a:r>
                      <a:rPr lang="ru-RU" smtClean="0"/>
                      <a:t> </a:t>
                    </a:r>
                    <a:r>
                      <a:rPr lang="en-US" smtClean="0"/>
                      <a:t>409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План на 2021 год</c:v>
                </c:pt>
                <c:pt idx="1">
                  <c:v>Исполнение на 01.04.2021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404854</c:v>
                </c:pt>
                <c:pt idx="1">
                  <c:v>99409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056-4CA1-BF5A-1EAD83B1867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100" smtClean="0"/>
                      <a:t>1</a:t>
                    </a:r>
                    <a:r>
                      <a:rPr lang="ru-RU" sz="1100" smtClean="0"/>
                      <a:t> </a:t>
                    </a:r>
                    <a:r>
                      <a:rPr lang="en-US" sz="1100" smtClean="0"/>
                      <a:t>521</a:t>
                    </a:r>
                    <a:r>
                      <a:rPr lang="ru-RU" sz="1100" smtClean="0"/>
                      <a:t> </a:t>
                    </a:r>
                    <a:r>
                      <a:rPr lang="en-US" sz="1100" smtClean="0"/>
                      <a:t>814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1100" smtClean="0"/>
                      <a:t>304</a:t>
                    </a:r>
                    <a:r>
                      <a:rPr lang="ru-RU" sz="1100" smtClean="0"/>
                      <a:t> </a:t>
                    </a:r>
                    <a:r>
                      <a:rPr lang="en-US" sz="1100" smtClean="0"/>
                      <a:t>916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План на 2021 год</c:v>
                </c:pt>
                <c:pt idx="1">
                  <c:v>Исполнение на 01.04.2021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1521814</c:v>
                </c:pt>
                <c:pt idx="1">
                  <c:v>304916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056-4CA1-BF5A-1EAD83B186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34326912"/>
        <c:axId val="133902720"/>
      </c:barChart>
      <c:catAx>
        <c:axId val="1343269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33902720"/>
        <c:crosses val="autoZero"/>
        <c:auto val="1"/>
        <c:lblAlgn val="ctr"/>
        <c:lblOffset val="100"/>
        <c:noMultiLvlLbl val="0"/>
      </c:catAx>
      <c:valAx>
        <c:axId val="133902720"/>
        <c:scaling>
          <c:orientation val="minMax"/>
          <c:max val="2000000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34326912"/>
        <c:crosses val="autoZero"/>
        <c:crossBetween val="between"/>
        <c:majorUnit val="500000"/>
        <c:minorUnit val="100000"/>
      </c:valAx>
    </c:plotArea>
    <c:legend>
      <c:legendPos val="r"/>
      <c:layout>
        <c:manualLayout>
          <c:xMode val="edge"/>
          <c:yMode val="edge"/>
          <c:x val="0.6517865768537795"/>
          <c:y val="0.14126541495389403"/>
          <c:w val="0.2966314200382964"/>
          <c:h val="0.25890901010998779"/>
        </c:manualLayout>
      </c:layout>
      <c:overlay val="0"/>
      <c:txPr>
        <a:bodyPr/>
        <a:lstStyle/>
        <a:p>
          <a:pPr>
            <a:defRPr sz="14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Лист1!$A$2:$A$11</c:f>
              <c:strCache>
                <c:ptCount val="10"/>
                <c:pt idx="0">
                  <c:v>МАУ "РГ "Саянские зори"</c:v>
                </c:pt>
                <c:pt idx="1">
                  <c:v>СПиОГД</c:v>
                </c:pt>
                <c:pt idx="2">
                  <c:v>ЕДДС</c:v>
                </c:pt>
                <c:pt idx="3">
                  <c:v>Служба закупок </c:v>
                </c:pt>
                <c:pt idx="4">
                  <c:v>ЦБ</c:v>
                </c:pt>
                <c:pt idx="5">
                  <c:v>СДС</c:v>
                </c:pt>
                <c:pt idx="6">
                  <c:v>УО СС</c:v>
                </c:pt>
                <c:pt idx="7">
                  <c:v>КАИГ</c:v>
                </c:pt>
                <c:pt idx="8">
                  <c:v>КУИ</c:v>
                </c:pt>
                <c:pt idx="9">
                  <c:v>Дума</c:v>
                </c:pt>
              </c:strCache>
            </c:strRef>
          </c:cat>
          <c:val>
            <c:numRef>
              <c:f>Лист1!$B$2:$B$11</c:f>
              <c:numCache>
                <c:formatCode>#,##0.00</c:formatCode>
                <c:ptCount val="10"/>
                <c:pt idx="0">
                  <c:v>316284.77</c:v>
                </c:pt>
                <c:pt idx="1">
                  <c:v>1531774.44</c:v>
                </c:pt>
                <c:pt idx="2">
                  <c:v>384813.07</c:v>
                </c:pt>
                <c:pt idx="3">
                  <c:v>470727.9</c:v>
                </c:pt>
                <c:pt idx="4">
                  <c:v>2688341.35</c:v>
                </c:pt>
                <c:pt idx="5">
                  <c:v>1993086.93</c:v>
                </c:pt>
                <c:pt idx="6">
                  <c:v>186079.42</c:v>
                </c:pt>
                <c:pt idx="7">
                  <c:v>789967.87</c:v>
                </c:pt>
                <c:pt idx="8">
                  <c:v>595268.11</c:v>
                </c:pt>
                <c:pt idx="9">
                  <c:v>265698.46999999997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BFE-4588-9C38-37FD90CA51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"/>
        <c:overlap val="-27"/>
        <c:axId val="167986688"/>
        <c:axId val="167988224"/>
      </c:barChart>
      <c:catAx>
        <c:axId val="167986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67988224"/>
        <c:crosses val="autoZero"/>
        <c:auto val="1"/>
        <c:lblAlgn val="ctr"/>
        <c:lblOffset val="100"/>
        <c:noMultiLvlLbl val="0"/>
      </c:catAx>
      <c:valAx>
        <c:axId val="167988224"/>
        <c:scaling>
          <c:orientation val="minMax"/>
          <c:max val="270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679866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4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Лист1!$A$2:$A$11</c:f>
              <c:strCache>
                <c:ptCount val="10"/>
                <c:pt idx="0">
                  <c:v>МДОУ № 1</c:v>
                </c:pt>
                <c:pt idx="1">
                  <c:v>МДОУ № 10</c:v>
                </c:pt>
                <c:pt idx="2">
                  <c:v>МДОУ № 19</c:v>
                </c:pt>
                <c:pt idx="3">
                  <c:v>МДОУ № 21</c:v>
                </c:pt>
                <c:pt idx="4">
                  <c:v>МДОУ № 22</c:v>
                </c:pt>
                <c:pt idx="5">
                  <c:v>МДОУ № 23</c:v>
                </c:pt>
                <c:pt idx="6">
                  <c:v>МДОУ № 25</c:v>
                </c:pt>
                <c:pt idx="7">
                  <c:v>МДОУ № 27</c:v>
                </c:pt>
                <c:pt idx="8">
                  <c:v>МДОУ  № 35</c:v>
                </c:pt>
                <c:pt idx="9">
                  <c:v>МДОУ № 36</c:v>
                </c:pt>
              </c:strCache>
            </c:strRef>
          </c:cat>
          <c:val>
            <c:numRef>
              <c:f>Лист1!$B$2:$B$11</c:f>
              <c:numCache>
                <c:formatCode>#,##0.00</c:formatCode>
                <c:ptCount val="10"/>
                <c:pt idx="0">
                  <c:v>152</c:v>
                </c:pt>
                <c:pt idx="1">
                  <c:v>312</c:v>
                </c:pt>
                <c:pt idx="2">
                  <c:v>0</c:v>
                </c:pt>
                <c:pt idx="3">
                  <c:v>222</c:v>
                </c:pt>
                <c:pt idx="4">
                  <c:v>226</c:v>
                </c:pt>
                <c:pt idx="5">
                  <c:v>281</c:v>
                </c:pt>
                <c:pt idx="6">
                  <c:v>282</c:v>
                </c:pt>
                <c:pt idx="7">
                  <c:v>251</c:v>
                </c:pt>
                <c:pt idx="8">
                  <c:v>226</c:v>
                </c:pt>
                <c:pt idx="9">
                  <c:v>254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CFE-44F4-90ED-09242F80F9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"/>
        <c:overlap val="-27"/>
        <c:axId val="168022784"/>
        <c:axId val="168024320"/>
      </c:barChart>
      <c:catAx>
        <c:axId val="168022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68024320"/>
        <c:crosses val="autoZero"/>
        <c:auto val="1"/>
        <c:lblAlgn val="ctr"/>
        <c:lblOffset val="100"/>
        <c:noMultiLvlLbl val="0"/>
      </c:catAx>
      <c:valAx>
        <c:axId val="168024320"/>
        <c:scaling>
          <c:orientation val="minMax"/>
          <c:max val="31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680227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4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Лист1!$A$2:$A$12</c:f>
              <c:strCache>
                <c:ptCount val="11"/>
                <c:pt idx="0">
                  <c:v>Гимназия им. В. А. Надькина</c:v>
                </c:pt>
                <c:pt idx="1">
                  <c:v>МОУ СОШ № 2</c:v>
                </c:pt>
                <c:pt idx="2">
                  <c:v>МОУ СОШ № 3</c:v>
                </c:pt>
                <c:pt idx="3">
                  <c:v>МОУ СОШ № 4 им. Д.М. Перова"</c:v>
                </c:pt>
                <c:pt idx="4">
                  <c:v>МОУ СОШ № 5</c:v>
                </c:pt>
                <c:pt idx="5">
                  <c:v>МОУ СОШ № 6</c:v>
                </c:pt>
                <c:pt idx="6">
                  <c:v>МОУ СОШ № 7</c:v>
                </c:pt>
                <c:pt idx="7">
                  <c:v>МУ ДО ДДТ "Созвездие"</c:v>
                </c:pt>
                <c:pt idx="8">
                  <c:v>МБУК ДК "Юность"</c:v>
                </c:pt>
                <c:pt idx="9">
                  <c:v>МБУ ДО ДШИ</c:v>
                </c:pt>
                <c:pt idx="10">
                  <c:v>Спортивная школа </c:v>
                </c:pt>
              </c:strCache>
            </c:strRef>
          </c:cat>
          <c:val>
            <c:numRef>
              <c:f>Лист1!$B$2:$B$12</c:f>
              <c:numCache>
                <c:formatCode>#,##0.00</c:formatCode>
                <c:ptCount val="11"/>
                <c:pt idx="0">
                  <c:v>625</c:v>
                </c:pt>
                <c:pt idx="1">
                  <c:v>901</c:v>
                </c:pt>
                <c:pt idx="2">
                  <c:v>652</c:v>
                </c:pt>
                <c:pt idx="3">
                  <c:v>942</c:v>
                </c:pt>
                <c:pt idx="4">
                  <c:v>1173</c:v>
                </c:pt>
                <c:pt idx="5">
                  <c:v>336</c:v>
                </c:pt>
                <c:pt idx="6">
                  <c:v>645</c:v>
                </c:pt>
                <c:pt idx="7">
                  <c:v>1257</c:v>
                </c:pt>
                <c:pt idx="8">
                  <c:v>126</c:v>
                </c:pt>
                <c:pt idx="9" formatCode="#,##0">
                  <c:v>1078</c:v>
                </c:pt>
                <c:pt idx="10" formatCode="#,##0">
                  <c:v>1845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137-4B00-A64B-9A9D2F9479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"/>
        <c:overlap val="-27"/>
        <c:axId val="167955072"/>
        <c:axId val="167960960"/>
      </c:barChart>
      <c:catAx>
        <c:axId val="167955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67960960"/>
        <c:crosses val="autoZero"/>
        <c:auto val="1"/>
        <c:lblAlgn val="ctr"/>
        <c:lblOffset val="100"/>
        <c:noMultiLvlLbl val="0"/>
      </c:catAx>
      <c:valAx>
        <c:axId val="167960960"/>
        <c:scaling>
          <c:orientation val="minMax"/>
          <c:max val="19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67955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4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Родительская плата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2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FBB-453B-9A02-E73B9FA665A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Лист1!$A$2:$A$11</c:f>
              <c:strCache>
                <c:ptCount val="10"/>
                <c:pt idx="0">
                  <c:v>МДОУ № 1</c:v>
                </c:pt>
                <c:pt idx="1">
                  <c:v>МДОУ № 10</c:v>
                </c:pt>
                <c:pt idx="2">
                  <c:v>МДОУ № 19</c:v>
                </c:pt>
                <c:pt idx="3">
                  <c:v>МДОУ № 21</c:v>
                </c:pt>
                <c:pt idx="4">
                  <c:v>МДОУ № 22</c:v>
                </c:pt>
                <c:pt idx="5">
                  <c:v>МДОУ № 23</c:v>
                </c:pt>
                <c:pt idx="6">
                  <c:v>МДОУ № 25</c:v>
                </c:pt>
                <c:pt idx="7">
                  <c:v>МДОУ № 27</c:v>
                </c:pt>
                <c:pt idx="8">
                  <c:v>МДОУ  № 35</c:v>
                </c:pt>
                <c:pt idx="9">
                  <c:v>МДОУ № 36</c:v>
                </c:pt>
              </c:strCache>
            </c:strRef>
          </c:cat>
          <c:val>
            <c:numRef>
              <c:f>Лист1!$B$2:$B$11</c:f>
              <c:numCache>
                <c:formatCode>#,##0.00</c:formatCode>
                <c:ptCount val="10"/>
                <c:pt idx="0">
                  <c:v>165217.67000000001</c:v>
                </c:pt>
                <c:pt idx="1">
                  <c:v>1387478.37</c:v>
                </c:pt>
                <c:pt idx="2">
                  <c:v>0</c:v>
                </c:pt>
                <c:pt idx="3">
                  <c:v>1067483.6599999999</c:v>
                </c:pt>
                <c:pt idx="4">
                  <c:v>1239590.01</c:v>
                </c:pt>
                <c:pt idx="5">
                  <c:v>1450044.84</c:v>
                </c:pt>
                <c:pt idx="6">
                  <c:v>1302720.6100000001</c:v>
                </c:pt>
                <c:pt idx="7">
                  <c:v>996046.48</c:v>
                </c:pt>
                <c:pt idx="8">
                  <c:v>1290774.82</c:v>
                </c:pt>
                <c:pt idx="9">
                  <c:v>1369552.35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FBB-453B-9A02-E73B9FA665A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Платные услуги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1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FBB-453B-9A02-E73B9FA665A6}"/>
                </c:ext>
              </c:extLst>
            </c:dLbl>
            <c:dLbl>
              <c:idx val="3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FBB-453B-9A02-E73B9FA665A6}"/>
                </c:ext>
              </c:extLst>
            </c:dLbl>
            <c:dLbl>
              <c:idx val="4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FBB-453B-9A02-E73B9FA665A6}"/>
                </c:ext>
              </c:extLst>
            </c:dLbl>
            <c:dLbl>
              <c:idx val="5"/>
              <c:layout>
                <c:manualLayout>
                  <c:x val="4.446284679853499E-3"/>
                  <c:y val="-1.924176219384417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FBB-453B-9A02-E73B9FA665A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Лист1!$A$2:$A$11</c:f>
              <c:strCache>
                <c:ptCount val="10"/>
                <c:pt idx="0">
                  <c:v>МДОУ № 1</c:v>
                </c:pt>
                <c:pt idx="1">
                  <c:v>МДОУ № 10</c:v>
                </c:pt>
                <c:pt idx="2">
                  <c:v>МДОУ № 19</c:v>
                </c:pt>
                <c:pt idx="3">
                  <c:v>МДОУ № 21</c:v>
                </c:pt>
                <c:pt idx="4">
                  <c:v>МДОУ № 22</c:v>
                </c:pt>
                <c:pt idx="5">
                  <c:v>МДОУ № 23</c:v>
                </c:pt>
                <c:pt idx="6">
                  <c:v>МДОУ № 25</c:v>
                </c:pt>
                <c:pt idx="7">
                  <c:v>МДОУ № 27</c:v>
                </c:pt>
                <c:pt idx="8">
                  <c:v>МДОУ  № 35</c:v>
                </c:pt>
                <c:pt idx="9">
                  <c:v>МДОУ № 36</c:v>
                </c:pt>
              </c:strCache>
            </c:strRef>
          </c:cat>
          <c:val>
            <c:numRef>
              <c:f>Лист1!$C$2:$C$11</c:f>
              <c:numCache>
                <c:formatCode>#,##0.00</c:formatCode>
                <c:ptCount val="10"/>
                <c:pt idx="0">
                  <c:v>80155.399999999994</c:v>
                </c:pt>
                <c:pt idx="1">
                  <c:v>0</c:v>
                </c:pt>
                <c:pt idx="2">
                  <c:v>213866.35</c:v>
                </c:pt>
                <c:pt idx="3">
                  <c:v>0</c:v>
                </c:pt>
                <c:pt idx="4">
                  <c:v>0</c:v>
                </c:pt>
                <c:pt idx="5">
                  <c:v>67450</c:v>
                </c:pt>
                <c:pt idx="6">
                  <c:v>20685</c:v>
                </c:pt>
                <c:pt idx="7">
                  <c:v>11780</c:v>
                </c:pt>
                <c:pt idx="8">
                  <c:v>2720</c:v>
                </c:pt>
                <c:pt idx="9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FBB-453B-9A02-E73B9FA665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"/>
        <c:overlap val="100"/>
        <c:axId val="194005632"/>
        <c:axId val="194011520"/>
      </c:barChart>
      <c:catAx>
        <c:axId val="1940056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94011520"/>
        <c:crosses val="autoZero"/>
        <c:auto val="1"/>
        <c:lblAlgn val="ctr"/>
        <c:lblOffset val="100"/>
        <c:noMultiLvlLbl val="0"/>
      </c:catAx>
      <c:valAx>
        <c:axId val="194011520"/>
        <c:scaling>
          <c:orientation val="minMax"/>
          <c:max val="150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94005632"/>
        <c:crosses val="autoZero"/>
        <c:crossBetween val="between"/>
        <c:majorUnit val="10000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4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Родительская плата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7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22D-44E2-9D3F-4A813812841B}"/>
                </c:ext>
              </c:extLst>
            </c:dLbl>
            <c:dLbl>
              <c:idx val="8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22D-44E2-9D3F-4A813812841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Гимназия им. В. А. Надькина</c:v>
                </c:pt>
                <c:pt idx="1">
                  <c:v>МОУ СОШ № 2</c:v>
                </c:pt>
                <c:pt idx="2">
                  <c:v>МОУ СОШ № 3</c:v>
                </c:pt>
                <c:pt idx="3">
                  <c:v>МОУ СОШ № 4 им. Д.М. Перова"</c:v>
                </c:pt>
                <c:pt idx="4">
                  <c:v>МОУ СОШ № 5</c:v>
                </c:pt>
                <c:pt idx="5">
                  <c:v>МОУ СОШ № 6</c:v>
                </c:pt>
                <c:pt idx="6">
                  <c:v>МОУ СОШ № 7</c:v>
                </c:pt>
              </c:strCache>
            </c:strRef>
          </c:cat>
          <c:val>
            <c:numRef>
              <c:f>Лист1!$B$2:$B$8</c:f>
              <c:numCache>
                <c:formatCode>#,##0.00</c:formatCode>
                <c:ptCount val="7"/>
                <c:pt idx="0">
                  <c:v>828683</c:v>
                </c:pt>
                <c:pt idx="1">
                  <c:v>460020</c:v>
                </c:pt>
                <c:pt idx="2">
                  <c:v>428038.8</c:v>
                </c:pt>
                <c:pt idx="3">
                  <c:v>762260.47</c:v>
                </c:pt>
                <c:pt idx="4">
                  <c:v>507370</c:v>
                </c:pt>
                <c:pt idx="5">
                  <c:v>192864.07</c:v>
                </c:pt>
                <c:pt idx="6">
                  <c:v>318963.77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22D-44E2-9D3F-4A813812841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Платные услуги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Гимназия им. В. А. Надькина</c:v>
                </c:pt>
                <c:pt idx="1">
                  <c:v>МОУ СОШ № 2</c:v>
                </c:pt>
                <c:pt idx="2">
                  <c:v>МОУ СОШ № 3</c:v>
                </c:pt>
                <c:pt idx="3">
                  <c:v>МОУ СОШ № 4 им. Д.М. Перова"</c:v>
                </c:pt>
                <c:pt idx="4">
                  <c:v>МОУ СОШ № 5</c:v>
                </c:pt>
                <c:pt idx="5">
                  <c:v>МОУ СОШ № 6</c:v>
                </c:pt>
                <c:pt idx="6">
                  <c:v>МОУ СОШ № 7</c:v>
                </c:pt>
              </c:strCache>
            </c:strRef>
          </c:cat>
          <c:val>
            <c:numRef>
              <c:f>Лист1!$C$2:$C$8</c:f>
              <c:numCache>
                <c:formatCode>#,##0.00</c:formatCode>
                <c:ptCount val="7"/>
                <c:pt idx="0">
                  <c:v>25191</c:v>
                </c:pt>
                <c:pt idx="1">
                  <c:v>9950</c:v>
                </c:pt>
                <c:pt idx="2">
                  <c:v>30913.200000000001</c:v>
                </c:pt>
                <c:pt idx="3">
                  <c:v>23339.53</c:v>
                </c:pt>
                <c:pt idx="4">
                  <c:v>110116.8</c:v>
                </c:pt>
                <c:pt idx="5">
                  <c:v>149053.64000000001</c:v>
                </c:pt>
                <c:pt idx="6">
                  <c:v>11405.23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22D-44E2-9D3F-4A813812841B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22D-44E2-9D3F-4A813812841B}"/>
                </c:ext>
              </c:extLst>
            </c:dLbl>
            <c:dLbl>
              <c:idx val="1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322D-44E2-9D3F-4A813812841B}"/>
                </c:ext>
              </c:extLst>
            </c:dLbl>
            <c:dLbl>
              <c:idx val="2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322D-44E2-9D3F-4A813812841B}"/>
                </c:ext>
              </c:extLst>
            </c:dLbl>
            <c:dLbl>
              <c:idx val="3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322D-44E2-9D3F-4A813812841B}"/>
                </c:ext>
              </c:extLst>
            </c:dLbl>
            <c:dLbl>
              <c:idx val="4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22D-44E2-9D3F-4A813812841B}"/>
                </c:ext>
              </c:extLst>
            </c:dLbl>
            <c:dLbl>
              <c:idx val="5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22D-44E2-9D3F-4A813812841B}"/>
                </c:ext>
              </c:extLst>
            </c:dLbl>
            <c:dLbl>
              <c:idx val="6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22D-44E2-9D3F-4A813812841B}"/>
                </c:ext>
              </c:extLst>
            </c:dLbl>
            <c:dLbl>
              <c:idx val="8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322D-44E2-9D3F-4A813812841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Гимназия им. В. А. Надькина</c:v>
                </c:pt>
                <c:pt idx="1">
                  <c:v>МОУ СОШ № 2</c:v>
                </c:pt>
                <c:pt idx="2">
                  <c:v>МОУ СОШ № 3</c:v>
                </c:pt>
                <c:pt idx="3">
                  <c:v>МОУ СОШ № 4 им. Д.М. Перова"</c:v>
                </c:pt>
                <c:pt idx="4">
                  <c:v>МОУ СОШ № 5</c:v>
                </c:pt>
                <c:pt idx="5">
                  <c:v>МОУ СОШ № 6</c:v>
                </c:pt>
                <c:pt idx="6">
                  <c:v>МОУ СОШ № 7</c:v>
                </c:pt>
              </c:strCache>
            </c:strRef>
          </c:cat>
          <c:val>
            <c:numRef>
              <c:f>Лист1!$D$2:$D$8</c:f>
              <c:numCache>
                <c:formatCode>#,##0.00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322D-44E2-9D3F-4A81381284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193897984"/>
        <c:axId val="193899520"/>
      </c:barChart>
      <c:catAx>
        <c:axId val="193897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93899520"/>
        <c:crosses val="autoZero"/>
        <c:auto val="1"/>
        <c:lblAlgn val="ctr"/>
        <c:lblOffset val="100"/>
        <c:noMultiLvlLbl val="0"/>
      </c:catAx>
      <c:valAx>
        <c:axId val="1938995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93897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2638708246976391"/>
          <c:y val="0.88696439166333763"/>
          <c:w val="0.66277801029770633"/>
          <c:h val="7.175768886199404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4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Платные услуги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5.5115403844017332E-3"/>
                  <c:y val="-3.41302660884229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Лист1!$A$2:$A$6</c:f>
              <c:strCache>
                <c:ptCount val="5"/>
                <c:pt idx="0">
                  <c:v>ЦБС</c:v>
                </c:pt>
                <c:pt idx="1">
                  <c:v>МОУ ДПО ЦРО</c:v>
                </c:pt>
                <c:pt idx="2">
                  <c:v>МУ ДО ДДТ "Созвездие"</c:v>
                </c:pt>
                <c:pt idx="3">
                  <c:v>МБУК ДК "Юность"</c:v>
                </c:pt>
                <c:pt idx="4">
                  <c:v>МБУ ДО ДШИ</c:v>
                </c:pt>
              </c:strCache>
            </c:strRef>
          </c:cat>
          <c:val>
            <c:numRef>
              <c:f>Лист1!$B$2:$B$6</c:f>
              <c:numCache>
                <c:formatCode>#,##0.00</c:formatCode>
                <c:ptCount val="5"/>
                <c:pt idx="0">
                  <c:v>57856.89</c:v>
                </c:pt>
                <c:pt idx="1">
                  <c:v>262660</c:v>
                </c:pt>
                <c:pt idx="2">
                  <c:v>1085974.57</c:v>
                </c:pt>
                <c:pt idx="3">
                  <c:v>3240385.72</c:v>
                </c:pt>
                <c:pt idx="4">
                  <c:v>1897073.68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1A0-4D59-91B5-8C9675FF029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5260934945365189E-17"/>
                  <c:y val="-0.1023907982652687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5.5115403844017835E-3"/>
                  <c:y val="-3.41302660884229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7557701922008666E-3"/>
                  <c:y val="-9.81245150042159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 baseline="0">
                    <a:solidFill>
                      <a:srgbClr val="7030A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Лист1!$A$2:$A$6</c:f>
              <c:strCache>
                <c:ptCount val="5"/>
                <c:pt idx="0">
                  <c:v>ЦБС</c:v>
                </c:pt>
                <c:pt idx="1">
                  <c:v>МОУ ДПО ЦРО</c:v>
                </c:pt>
                <c:pt idx="2">
                  <c:v>МУ ДО ДДТ "Созвездие"</c:v>
                </c:pt>
                <c:pt idx="3">
                  <c:v>МБУК ДК "Юность"</c:v>
                </c:pt>
                <c:pt idx="4">
                  <c:v>МБУ ДО ДШИ</c:v>
                </c:pt>
              </c:strCache>
            </c:strRef>
          </c:cat>
          <c:val>
            <c:numRef>
              <c:f>Лист1!$C$2:$C$6</c:f>
              <c:numCache>
                <c:formatCode>#,##0.00</c:formatCode>
                <c:ptCount val="5"/>
                <c:pt idx="0">
                  <c:v>9000</c:v>
                </c:pt>
                <c:pt idx="1">
                  <c:v>27000</c:v>
                </c:pt>
                <c:pt idx="3">
                  <c:v>644179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1A0-4D59-91B5-8C9675FF02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193824256"/>
        <c:axId val="193825792"/>
      </c:barChart>
      <c:catAx>
        <c:axId val="1938242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93825792"/>
        <c:crosses val="autoZero"/>
        <c:auto val="1"/>
        <c:lblAlgn val="ctr"/>
        <c:lblOffset val="100"/>
        <c:noMultiLvlLbl val="0"/>
      </c:catAx>
      <c:valAx>
        <c:axId val="193825792"/>
        <c:scaling>
          <c:orientation val="minMax"/>
          <c:max val="4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938242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4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Платные услуги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Спортивная школа </c:v>
                </c:pt>
                <c:pt idx="1">
                  <c:v>МАУ "РГ "Саянские зори"</c:v>
                </c:pt>
                <c:pt idx="2">
                  <c:v>СПиОГД</c:v>
                </c:pt>
                <c:pt idx="3">
                  <c:v>СДС</c:v>
                </c:pt>
                <c:pt idx="4">
                  <c:v>УОСС</c:v>
                </c:pt>
              </c:strCache>
            </c:strRef>
          </c:cat>
          <c:val>
            <c:numRef>
              <c:f>Лист1!$B$2:$B$6</c:f>
              <c:numCache>
                <c:formatCode>#,##0.00</c:formatCode>
                <c:ptCount val="5"/>
                <c:pt idx="0">
                  <c:v>3896</c:v>
                </c:pt>
                <c:pt idx="1">
                  <c:v>313.8</c:v>
                </c:pt>
                <c:pt idx="2">
                  <c:v>583</c:v>
                </c:pt>
                <c:pt idx="3">
                  <c:v>926</c:v>
                </c:pt>
                <c:pt idx="4">
                  <c:v>567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B8E-4C1F-9132-713FFD3AE23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9641897865689995E-3"/>
                  <c:y val="-2.70418360625951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B8E-4C1F-9132-713FFD3AE23D}"/>
                </c:ext>
              </c:extLst>
            </c:dLbl>
            <c:dLbl>
              <c:idx val="2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B8E-4C1F-9132-713FFD3AE23D}"/>
                </c:ext>
              </c:extLst>
            </c:dLbl>
            <c:dLbl>
              <c:idx val="3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B8E-4C1F-9132-713FFD3AE23D}"/>
                </c:ext>
              </c:extLst>
            </c:dLbl>
            <c:dLbl>
              <c:idx val="4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B8E-4C1F-9132-713FFD3AE23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rgbClr val="7030A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Спортивная школа </c:v>
                </c:pt>
                <c:pt idx="1">
                  <c:v>МАУ "РГ "Саянские зори"</c:v>
                </c:pt>
                <c:pt idx="2">
                  <c:v>СПиОГД</c:v>
                </c:pt>
                <c:pt idx="3">
                  <c:v>СДС</c:v>
                </c:pt>
                <c:pt idx="4">
                  <c:v>УОСС</c:v>
                </c:pt>
              </c:strCache>
            </c:strRef>
          </c:cat>
          <c:val>
            <c:numRef>
              <c:f>Лист1!$C$2:$C$6</c:f>
              <c:numCache>
                <c:formatCode>#,##0.00</c:formatCode>
                <c:ptCount val="5"/>
                <c:pt idx="0">
                  <c:v>122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7B8E-4C1F-9132-713FFD3AE2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194345600"/>
        <c:axId val="194359680"/>
      </c:barChart>
      <c:catAx>
        <c:axId val="1943456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94359680"/>
        <c:crosses val="autoZero"/>
        <c:auto val="1"/>
        <c:lblAlgn val="ctr"/>
        <c:lblOffset val="100"/>
        <c:noMultiLvlLbl val="0"/>
      </c:catAx>
      <c:valAx>
        <c:axId val="194359680"/>
        <c:scaling>
          <c:orientation val="minMax"/>
          <c:max val="4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943456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4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прямых контрактов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Лист1!$A$2:$A$11</c:f>
              <c:strCache>
                <c:ptCount val="10"/>
                <c:pt idx="0">
                  <c:v>МДОУ № 1</c:v>
                </c:pt>
                <c:pt idx="1">
                  <c:v>МДОУ № 10</c:v>
                </c:pt>
                <c:pt idx="2">
                  <c:v>МДОУ № 19</c:v>
                </c:pt>
                <c:pt idx="3">
                  <c:v>МДОУ № 21</c:v>
                </c:pt>
                <c:pt idx="4">
                  <c:v>МДОУ № 22</c:v>
                </c:pt>
                <c:pt idx="5">
                  <c:v>МДОУ № 23</c:v>
                </c:pt>
                <c:pt idx="6">
                  <c:v>МДОУ № 25</c:v>
                </c:pt>
                <c:pt idx="7">
                  <c:v>МДОУ № 27</c:v>
                </c:pt>
                <c:pt idx="8">
                  <c:v>МДОУ  № 35</c:v>
                </c:pt>
                <c:pt idx="9">
                  <c:v>МДОУ № 36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26</c:v>
                </c:pt>
                <c:pt idx="1">
                  <c:v>19</c:v>
                </c:pt>
                <c:pt idx="2">
                  <c:v>5</c:v>
                </c:pt>
                <c:pt idx="3">
                  <c:v>23</c:v>
                </c:pt>
                <c:pt idx="4">
                  <c:v>10</c:v>
                </c:pt>
                <c:pt idx="5">
                  <c:v>30</c:v>
                </c:pt>
                <c:pt idx="6">
                  <c:v>18</c:v>
                </c:pt>
                <c:pt idx="7">
                  <c:v>12</c:v>
                </c:pt>
                <c:pt idx="8">
                  <c:v>21</c:v>
                </c:pt>
                <c:pt idx="9">
                  <c:v>26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Количество контрактов, заключенных конкурентным способом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Лист1!$A$2:$A$11</c:f>
              <c:strCache>
                <c:ptCount val="10"/>
                <c:pt idx="0">
                  <c:v>МДОУ № 1</c:v>
                </c:pt>
                <c:pt idx="1">
                  <c:v>МДОУ № 10</c:v>
                </c:pt>
                <c:pt idx="2">
                  <c:v>МДОУ № 19</c:v>
                </c:pt>
                <c:pt idx="3">
                  <c:v>МДОУ № 21</c:v>
                </c:pt>
                <c:pt idx="4">
                  <c:v>МДОУ № 22</c:v>
                </c:pt>
                <c:pt idx="5">
                  <c:v>МДОУ № 23</c:v>
                </c:pt>
                <c:pt idx="6">
                  <c:v>МДОУ № 25</c:v>
                </c:pt>
                <c:pt idx="7">
                  <c:v>МДОУ № 27</c:v>
                </c:pt>
                <c:pt idx="8">
                  <c:v>МДОУ  № 35</c:v>
                </c:pt>
                <c:pt idx="9">
                  <c:v>МДОУ № 36</c:v>
                </c:pt>
              </c:strCache>
            </c:strRef>
          </c:cat>
          <c:val>
            <c:numRef>
              <c:f>Лист1!$C$2:$C$11</c:f>
              <c:numCache>
                <c:formatCode>General</c:formatCode>
                <c:ptCount val="10"/>
                <c:pt idx="0">
                  <c:v>15</c:v>
                </c:pt>
                <c:pt idx="1">
                  <c:v>15</c:v>
                </c:pt>
                <c:pt idx="3">
                  <c:v>15</c:v>
                </c:pt>
                <c:pt idx="4">
                  <c:v>15</c:v>
                </c:pt>
                <c:pt idx="5">
                  <c:v>15</c:v>
                </c:pt>
                <c:pt idx="6">
                  <c:v>15</c:v>
                </c:pt>
                <c:pt idx="7">
                  <c:v>15</c:v>
                </c:pt>
                <c:pt idx="8">
                  <c:v>15</c:v>
                </c:pt>
                <c:pt idx="9">
                  <c:v>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93957248"/>
        <c:axId val="193959040"/>
      </c:barChart>
      <c:catAx>
        <c:axId val="193957248"/>
        <c:scaling>
          <c:orientation val="minMax"/>
        </c:scaling>
        <c:delete val="0"/>
        <c:axPos val="b"/>
        <c:majorTickMark val="out"/>
        <c:minorTickMark val="none"/>
        <c:tickLblPos val="nextTo"/>
        <c:crossAx val="193959040"/>
        <c:crosses val="autoZero"/>
        <c:auto val="1"/>
        <c:lblAlgn val="ctr"/>
        <c:lblOffset val="100"/>
        <c:noMultiLvlLbl val="0"/>
      </c:catAx>
      <c:valAx>
        <c:axId val="1939590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93957248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200"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  <c:userShapes r:id="rId2"/>
</c:chartSpace>
</file>

<file path=ppt/charts/chart4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Экономия в результате торгов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1.4355640070999863E-2"/>
                  <c:y val="-0.1812374683236254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4.1016114488571041E-3"/>
                  <c:y val="-0.3474136931645276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4609668693142621E-2"/>
                  <c:y val="-0.28800272191978671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8457251519856967E-2"/>
                  <c:y val="-0.35227170526026208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8.2030614169485046E-3"/>
                  <c:y val="-0.16499621735151121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2.050805724428552E-3"/>
                  <c:y val="-0.1267645986194770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4.1016114488571041E-3"/>
                  <c:y val="-0.31592836303212685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"/>
                  <c:y val="-0.2575489800650169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2.050805724428552E-3"/>
                  <c:y val="-0.1823849282446877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Лист1!$A$2:$A$11</c:f>
              <c:strCache>
                <c:ptCount val="10"/>
                <c:pt idx="0">
                  <c:v>МДОУ № 1</c:v>
                </c:pt>
                <c:pt idx="1">
                  <c:v>МДОУ № 10</c:v>
                </c:pt>
                <c:pt idx="2">
                  <c:v>МДОУ № 19</c:v>
                </c:pt>
                <c:pt idx="3">
                  <c:v>МДОУ № 21</c:v>
                </c:pt>
                <c:pt idx="4">
                  <c:v>МДОУ № 22</c:v>
                </c:pt>
                <c:pt idx="5">
                  <c:v>МДОУ № 23</c:v>
                </c:pt>
                <c:pt idx="6">
                  <c:v>МДОУ № 25</c:v>
                </c:pt>
                <c:pt idx="7">
                  <c:v>МДОУ № 27</c:v>
                </c:pt>
                <c:pt idx="8">
                  <c:v>МДОУ  № 35</c:v>
                </c:pt>
                <c:pt idx="9">
                  <c:v>МДОУ № 36</c:v>
                </c:pt>
              </c:strCache>
            </c:strRef>
          </c:cat>
          <c:val>
            <c:numRef>
              <c:f>Лист1!$B$2:$B$11</c:f>
              <c:numCache>
                <c:formatCode>#,##0.00</c:formatCode>
                <c:ptCount val="10"/>
                <c:pt idx="0">
                  <c:v>214022.27</c:v>
                </c:pt>
                <c:pt idx="1">
                  <c:v>489618.44</c:v>
                </c:pt>
                <c:pt idx="3">
                  <c:v>414805.7</c:v>
                </c:pt>
                <c:pt idx="4">
                  <c:v>433628.63</c:v>
                </c:pt>
                <c:pt idx="5">
                  <c:v>209330.09</c:v>
                </c:pt>
                <c:pt idx="6">
                  <c:v>146574.93</c:v>
                </c:pt>
                <c:pt idx="7">
                  <c:v>432730.06</c:v>
                </c:pt>
                <c:pt idx="8">
                  <c:v>351050.62</c:v>
                </c:pt>
                <c:pt idx="9">
                  <c:v>192932.6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94475520"/>
        <c:axId val="194477056"/>
      </c:barChart>
      <c:catAx>
        <c:axId val="194475520"/>
        <c:scaling>
          <c:orientation val="minMax"/>
        </c:scaling>
        <c:delete val="0"/>
        <c:axPos val="b"/>
        <c:majorTickMark val="out"/>
        <c:minorTickMark val="none"/>
        <c:tickLblPos val="nextTo"/>
        <c:crossAx val="194477056"/>
        <c:crosses val="autoZero"/>
        <c:auto val="1"/>
        <c:lblAlgn val="ctr"/>
        <c:lblOffset val="100"/>
        <c:noMultiLvlLbl val="0"/>
      </c:catAx>
      <c:valAx>
        <c:axId val="194477056"/>
        <c:scaling>
          <c:orientation val="minMax"/>
        </c:scaling>
        <c:delete val="0"/>
        <c:axPos val="l"/>
        <c:majorGridlines/>
        <c:numFmt formatCode="#,##0.00" sourceLinked="1"/>
        <c:majorTickMark val="out"/>
        <c:minorTickMark val="none"/>
        <c:tickLblPos val="nextTo"/>
        <c:crossAx val="194475520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200"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  <c:userShapes r:id="rId2"/>
</c:chartSpace>
</file>

<file path=ppt/charts/chart4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прямых контрактов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Лист1!$A$2:$A$8</c:f>
              <c:strCache>
                <c:ptCount val="7"/>
                <c:pt idx="0">
                  <c:v>Гимназия им. В. А. Надькина</c:v>
                </c:pt>
                <c:pt idx="1">
                  <c:v>МОУ СОШ № 2</c:v>
                </c:pt>
                <c:pt idx="2">
                  <c:v>МОУ СОШ № 3</c:v>
                </c:pt>
                <c:pt idx="3">
                  <c:v>МОУ СОШ № 4 им. Д.М. Перова"</c:v>
                </c:pt>
                <c:pt idx="4">
                  <c:v>МОУ СОШ № 5</c:v>
                </c:pt>
                <c:pt idx="5">
                  <c:v>МОУ СОШ № 6</c:v>
                </c:pt>
                <c:pt idx="6">
                  <c:v>МОУ СОШ № 7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23</c:v>
                </c:pt>
                <c:pt idx="1">
                  <c:v>20</c:v>
                </c:pt>
                <c:pt idx="2">
                  <c:v>24</c:v>
                </c:pt>
                <c:pt idx="3">
                  <c:v>20</c:v>
                </c:pt>
                <c:pt idx="4">
                  <c:v>22</c:v>
                </c:pt>
                <c:pt idx="5">
                  <c:v>23</c:v>
                </c:pt>
                <c:pt idx="6">
                  <c:v>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Количество контрактов, заключенных конкурентным способом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</c:spPr>
          <c:invertIfNegative val="0"/>
          <c:dLbls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Лист1!$A$2:$A$8</c:f>
              <c:strCache>
                <c:ptCount val="7"/>
                <c:pt idx="0">
                  <c:v>Гимназия им. В. А. Надькина</c:v>
                </c:pt>
                <c:pt idx="1">
                  <c:v>МОУ СОШ № 2</c:v>
                </c:pt>
                <c:pt idx="2">
                  <c:v>МОУ СОШ № 3</c:v>
                </c:pt>
                <c:pt idx="3">
                  <c:v>МОУ СОШ № 4 им. Д.М. Перова"</c:v>
                </c:pt>
                <c:pt idx="4">
                  <c:v>МОУ СОШ № 5</c:v>
                </c:pt>
                <c:pt idx="5">
                  <c:v>МОУ СОШ № 6</c:v>
                </c:pt>
                <c:pt idx="6">
                  <c:v>МОУ СОШ № 7</c:v>
                </c:pt>
              </c:strCache>
            </c:strRef>
          </c:cat>
          <c:val>
            <c:numRef>
              <c:f>Лист1!$C$2:$C$8</c:f>
              <c:numCache>
                <c:formatCode>General</c:formatCode>
                <c:ptCount val="7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2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94398464"/>
        <c:axId val="194404352"/>
      </c:barChart>
      <c:catAx>
        <c:axId val="194398464"/>
        <c:scaling>
          <c:orientation val="minMax"/>
        </c:scaling>
        <c:delete val="0"/>
        <c:axPos val="b"/>
        <c:majorTickMark val="out"/>
        <c:minorTickMark val="none"/>
        <c:tickLblPos val="nextTo"/>
        <c:crossAx val="194404352"/>
        <c:crosses val="autoZero"/>
        <c:auto val="1"/>
        <c:lblAlgn val="ctr"/>
        <c:lblOffset val="100"/>
        <c:noMultiLvlLbl val="0"/>
      </c:catAx>
      <c:valAx>
        <c:axId val="1944043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94398464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200"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 defTabSz="914400" rtl="0" eaLnBrk="1" latinLnBrk="0" hangingPunct="1">
              <a:spcBef>
                <a:spcPct val="0"/>
              </a:spcBef>
              <a:buNone/>
              <a:defRPr lang="ru-RU" sz="2000" b="1" kern="120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pPr>
            <a:r>
              <a:rPr lang="ru-RU" sz="1600" b="1" kern="1200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Дефицит/профицит</a:t>
            </a:r>
            <a:endParaRPr lang="ru-RU" sz="1600" b="1" kern="1200" dirty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c:rich>
      </c:tx>
      <c:layout>
        <c:manualLayout>
          <c:xMode val="edge"/>
          <c:yMode val="edge"/>
          <c:x val="0.16894139644861264"/>
          <c:y val="0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Дефицит/профицит, тыс.руб.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5CE-497D-8906-60FEBF256968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15CE-497D-8906-60FEBF256968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-</a:t>
                    </a:r>
                    <a:r>
                      <a:rPr lang="en-US" smtClean="0"/>
                      <a:t>22</a:t>
                    </a:r>
                    <a:r>
                      <a:rPr lang="ru-RU" smtClean="0"/>
                      <a:t> </a:t>
                    </a:r>
                    <a:r>
                      <a:rPr lang="en-US" smtClean="0"/>
                      <a:t>329</a:t>
                    </a:r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50</a:t>
                    </a:r>
                    <a:r>
                      <a:rPr lang="ru-RU" smtClean="0"/>
                      <a:t> </a:t>
                    </a:r>
                    <a:r>
                      <a:rPr lang="en-US" smtClean="0"/>
                      <a:t>141</a:t>
                    </a:r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aseline="0"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План на 2021 год</c:v>
                </c:pt>
                <c:pt idx="1">
                  <c:v>Исполнено на 01.04.2021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-22329</c:v>
                </c:pt>
                <c:pt idx="1">
                  <c:v>50141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15CE-497D-8906-60FEBF2569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939584"/>
        <c:axId val="133941120"/>
      </c:barChart>
      <c:catAx>
        <c:axId val="1339395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txPr>
          <a:bodyPr/>
          <a:lstStyle/>
          <a:p>
            <a:pPr>
              <a:defRPr sz="1200" baseline="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33941120"/>
        <c:crosses val="autoZero"/>
        <c:auto val="1"/>
        <c:lblAlgn val="ctr"/>
        <c:lblOffset val="100"/>
        <c:noMultiLvlLbl val="0"/>
      </c:catAx>
      <c:valAx>
        <c:axId val="133941120"/>
        <c:scaling>
          <c:orientation val="minMax"/>
          <c:max val="55000"/>
          <c:min val="-25000"/>
        </c:scaling>
        <c:delete val="0"/>
        <c:axPos val="l"/>
        <c:majorGridlines/>
        <c:numFmt formatCode="General" sourceLinked="1"/>
        <c:majorTickMark val="out"/>
        <c:minorTickMark val="out"/>
        <c:tickLblPos val="low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33939584"/>
        <c:crosses val="autoZero"/>
        <c:crossBetween val="between"/>
        <c:majorUnit val="10000"/>
        <c:minorUnit val="5000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Экономия в результате торгов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4.1016114488571223E-3"/>
                  <c:y val="-5.480550470237606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"/>
                  <c:y val="-5.0693340836525408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8.2032228977142081E-3"/>
                  <c:y val="-5.34979809006728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-0.32889431367529215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2.0508057244286271E-3"/>
                  <c:y val="-4.328836651000130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Лист1!$A$2:$A$8</c:f>
              <c:strCache>
                <c:ptCount val="7"/>
                <c:pt idx="0">
                  <c:v>Гимназия им. В. А. Надькина</c:v>
                </c:pt>
                <c:pt idx="1">
                  <c:v>МОУ СОШ № 2</c:v>
                </c:pt>
                <c:pt idx="2">
                  <c:v>МОУ СОШ № 3</c:v>
                </c:pt>
                <c:pt idx="3">
                  <c:v>МОУ СОШ № 4 им. Д.М. Перова"</c:v>
                </c:pt>
                <c:pt idx="4">
                  <c:v>МОУ СОШ № 5</c:v>
                </c:pt>
                <c:pt idx="5">
                  <c:v>МОУ СОШ № 6</c:v>
                </c:pt>
                <c:pt idx="6">
                  <c:v>МОУ СОШ № 7</c:v>
                </c:pt>
              </c:strCache>
            </c:strRef>
          </c:cat>
          <c:val>
            <c:numRef>
              <c:f>Лист1!$B$2:$B$8</c:f>
              <c:numCache>
                <c:formatCode>#,##0.00</c:formatCode>
                <c:ptCount val="7"/>
                <c:pt idx="0">
                  <c:v>263847.75</c:v>
                </c:pt>
                <c:pt idx="1">
                  <c:v>335385.82</c:v>
                </c:pt>
                <c:pt idx="2">
                  <c:v>286594.57</c:v>
                </c:pt>
                <c:pt idx="3">
                  <c:v>5367214.8899999997</c:v>
                </c:pt>
                <c:pt idx="4">
                  <c:v>464204.63</c:v>
                </c:pt>
                <c:pt idx="5">
                  <c:v>145882.87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94535808"/>
        <c:axId val="194537344"/>
      </c:barChart>
      <c:catAx>
        <c:axId val="194535808"/>
        <c:scaling>
          <c:orientation val="minMax"/>
        </c:scaling>
        <c:delete val="0"/>
        <c:axPos val="b"/>
        <c:majorTickMark val="out"/>
        <c:minorTickMark val="none"/>
        <c:tickLblPos val="nextTo"/>
        <c:crossAx val="194537344"/>
        <c:crosses val="autoZero"/>
        <c:auto val="1"/>
        <c:lblAlgn val="ctr"/>
        <c:lblOffset val="100"/>
        <c:noMultiLvlLbl val="0"/>
      </c:catAx>
      <c:valAx>
        <c:axId val="194537344"/>
        <c:scaling>
          <c:orientation val="minMax"/>
        </c:scaling>
        <c:delete val="0"/>
        <c:axPos val="l"/>
        <c:majorGridlines/>
        <c:numFmt formatCode="#,##0.00" sourceLinked="1"/>
        <c:majorTickMark val="out"/>
        <c:minorTickMark val="none"/>
        <c:tickLblPos val="nextTo"/>
        <c:crossAx val="194535808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200"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  <c:userShapes r:id="rId2"/>
</c:chartSpace>
</file>

<file path=ppt/charts/chart5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прямых контрактов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Лист1!$A$2:$A$9</c:f>
              <c:strCache>
                <c:ptCount val="8"/>
                <c:pt idx="0">
                  <c:v>МОУ ДПО ЦРО</c:v>
                </c:pt>
                <c:pt idx="1">
                  <c:v>МУ ДО ДДТ "Созвездие"</c:v>
                </c:pt>
                <c:pt idx="2">
                  <c:v>ЦБС</c:v>
                </c:pt>
                <c:pt idx="3">
                  <c:v>МБУК ДК "Юность"</c:v>
                </c:pt>
                <c:pt idx="4">
                  <c:v>МБУ ДО ДШИ</c:v>
                </c:pt>
                <c:pt idx="5">
                  <c:v>Спортивная школа </c:v>
                </c:pt>
                <c:pt idx="6">
                  <c:v>Управление образования </c:v>
                </c:pt>
                <c:pt idx="7">
                  <c:v>Управление культуры 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9</c:v>
                </c:pt>
                <c:pt idx="1">
                  <c:v>34</c:v>
                </c:pt>
                <c:pt idx="2">
                  <c:v>24</c:v>
                </c:pt>
                <c:pt idx="3">
                  <c:v>52</c:v>
                </c:pt>
                <c:pt idx="4">
                  <c:v>25</c:v>
                </c:pt>
                <c:pt idx="5">
                  <c:v>45</c:v>
                </c:pt>
                <c:pt idx="6">
                  <c:v>9</c:v>
                </c:pt>
                <c:pt idx="7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94584576"/>
        <c:axId val="194586112"/>
      </c:barChart>
      <c:catAx>
        <c:axId val="194584576"/>
        <c:scaling>
          <c:orientation val="minMax"/>
        </c:scaling>
        <c:delete val="0"/>
        <c:axPos val="b"/>
        <c:majorTickMark val="out"/>
        <c:minorTickMark val="none"/>
        <c:tickLblPos val="nextTo"/>
        <c:crossAx val="194586112"/>
        <c:crosses val="autoZero"/>
        <c:auto val="1"/>
        <c:lblAlgn val="ctr"/>
        <c:lblOffset val="100"/>
        <c:noMultiLvlLbl val="0"/>
      </c:catAx>
      <c:valAx>
        <c:axId val="1945861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94584576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200"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  <c:userShapes r:id="rId2"/>
</c:chartSpace>
</file>

<file path=ppt/charts/chart5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прямых контрактов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Лист1!$A$2:$A$11</c:f>
              <c:strCache>
                <c:ptCount val="10"/>
                <c:pt idx="0">
                  <c:v>Администрация </c:v>
                </c:pt>
                <c:pt idx="1">
                  <c:v>ЕДДС</c:v>
                </c:pt>
                <c:pt idx="2">
                  <c:v>КУМИ</c:v>
                </c:pt>
                <c:pt idx="3">
                  <c:v>Служба закупок </c:v>
                </c:pt>
                <c:pt idx="4">
                  <c:v>КАИГ</c:v>
                </c:pt>
                <c:pt idx="5">
                  <c:v>СДС</c:v>
                </c:pt>
                <c:pt idx="6">
                  <c:v>МАУ "РГ "Саянские зори"</c:v>
                </c:pt>
                <c:pt idx="7">
                  <c:v>ЦБ</c:v>
                </c:pt>
                <c:pt idx="8">
                  <c:v>СПиОГД</c:v>
                </c:pt>
                <c:pt idx="9">
                  <c:v>УОСС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40</c:v>
                </c:pt>
                <c:pt idx="1">
                  <c:v>5</c:v>
                </c:pt>
                <c:pt idx="2">
                  <c:v>25</c:v>
                </c:pt>
                <c:pt idx="3">
                  <c:v>7</c:v>
                </c:pt>
                <c:pt idx="4">
                  <c:v>12</c:v>
                </c:pt>
                <c:pt idx="5">
                  <c:v>11</c:v>
                </c:pt>
                <c:pt idx="6">
                  <c:v>8</c:v>
                </c:pt>
                <c:pt idx="7">
                  <c:v>6</c:v>
                </c:pt>
                <c:pt idx="8">
                  <c:v>12</c:v>
                </c:pt>
                <c:pt idx="9">
                  <c:v>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Количество контрактов, заключенных конкурентным способом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</c:spPr>
          <c:invertIfNegative val="0"/>
          <c:dLbls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Лист1!$A$2:$A$11</c:f>
              <c:strCache>
                <c:ptCount val="10"/>
                <c:pt idx="0">
                  <c:v>Администрация </c:v>
                </c:pt>
                <c:pt idx="1">
                  <c:v>ЕДДС</c:v>
                </c:pt>
                <c:pt idx="2">
                  <c:v>КУМИ</c:v>
                </c:pt>
                <c:pt idx="3">
                  <c:v>Служба закупок </c:v>
                </c:pt>
                <c:pt idx="4">
                  <c:v>КАИГ</c:v>
                </c:pt>
                <c:pt idx="5">
                  <c:v>СДС</c:v>
                </c:pt>
                <c:pt idx="6">
                  <c:v>МАУ "РГ "Саянские зори"</c:v>
                </c:pt>
                <c:pt idx="7">
                  <c:v>ЦБ</c:v>
                </c:pt>
                <c:pt idx="8">
                  <c:v>СПиОГД</c:v>
                </c:pt>
                <c:pt idx="9">
                  <c:v>УОСС</c:v>
                </c:pt>
              </c:strCache>
            </c:strRef>
          </c:cat>
          <c:val>
            <c:numRef>
              <c:f>Лист1!$C$2:$C$11</c:f>
              <c:numCache>
                <c:formatCode>General</c:formatCode>
                <c:ptCount val="10"/>
                <c:pt idx="0">
                  <c:v>8</c:v>
                </c:pt>
                <c:pt idx="4">
                  <c:v>4</c:v>
                </c:pt>
                <c:pt idx="5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94630016"/>
        <c:axId val="194631552"/>
      </c:barChart>
      <c:catAx>
        <c:axId val="194630016"/>
        <c:scaling>
          <c:orientation val="minMax"/>
        </c:scaling>
        <c:delete val="0"/>
        <c:axPos val="b"/>
        <c:majorTickMark val="out"/>
        <c:minorTickMark val="none"/>
        <c:tickLblPos val="nextTo"/>
        <c:crossAx val="194631552"/>
        <c:crosses val="autoZero"/>
        <c:auto val="1"/>
        <c:lblAlgn val="ctr"/>
        <c:lblOffset val="100"/>
        <c:noMultiLvlLbl val="0"/>
      </c:catAx>
      <c:valAx>
        <c:axId val="1946315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94630016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200"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  <c:userShapes r:id="rId2"/>
</c:chartSpace>
</file>

<file path=ppt/charts/chart5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Экономия в результате торгов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invertIfNegative val="0"/>
          <c:dLbls>
            <c:dLbl>
              <c:idx val="1"/>
              <c:layout>
                <c:manualLayout>
                  <c:x val="6.1524171732856552E-3"/>
                  <c:y val="-0.37393345183868459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-0.32889431367529215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Администрация </c:v>
                </c:pt>
                <c:pt idx="1">
                  <c:v>КАИГ</c:v>
                </c:pt>
                <c:pt idx="2">
                  <c:v>СДС</c:v>
                </c:pt>
              </c:strCache>
            </c:strRef>
          </c:cat>
          <c:val>
            <c:numRef>
              <c:f>Лист1!$B$2:$B$4</c:f>
              <c:numCache>
                <c:formatCode>#,##0.00</c:formatCode>
                <c:ptCount val="3"/>
                <c:pt idx="0">
                  <c:v>124.9</c:v>
                </c:pt>
                <c:pt idx="1">
                  <c:v>448937</c:v>
                </c:pt>
                <c:pt idx="2">
                  <c:v>3571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94074880"/>
        <c:axId val="194097152"/>
      </c:barChart>
      <c:catAx>
        <c:axId val="194074880"/>
        <c:scaling>
          <c:orientation val="minMax"/>
        </c:scaling>
        <c:delete val="0"/>
        <c:axPos val="b"/>
        <c:majorTickMark val="out"/>
        <c:minorTickMark val="none"/>
        <c:tickLblPos val="nextTo"/>
        <c:crossAx val="194097152"/>
        <c:crosses val="autoZero"/>
        <c:auto val="1"/>
        <c:lblAlgn val="ctr"/>
        <c:lblOffset val="100"/>
        <c:noMultiLvlLbl val="0"/>
      </c:catAx>
      <c:valAx>
        <c:axId val="194097152"/>
        <c:scaling>
          <c:orientation val="minMax"/>
        </c:scaling>
        <c:delete val="0"/>
        <c:axPos val="l"/>
        <c:majorGridlines/>
        <c:numFmt formatCode="#,##0.00" sourceLinked="1"/>
        <c:majorTickMark val="out"/>
        <c:minorTickMark val="none"/>
        <c:tickLblPos val="nextTo"/>
        <c:crossAx val="194074880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200"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исполнение на 01.04.2021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3.6675849148074457E-3"/>
                  <c:y val="-3.0650298115024257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699-4919-A2FD-A3F9EF02605E}"/>
                </c:ext>
              </c:extLst>
            </c:dLbl>
            <c:dLbl>
              <c:idx val="1"/>
              <c:layout>
                <c:manualLayout>
                  <c:x val="-7.5780090090999987E-3"/>
                  <c:y val="-5.275376809984076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699-4919-A2FD-A3F9EF02605E}"/>
                </c:ext>
              </c:extLst>
            </c:dLbl>
            <c:dLbl>
              <c:idx val="2"/>
              <c:layout>
                <c:manualLayout>
                  <c:x val="-8.3035597054872696E-3"/>
                  <c:y val="0.13059493389623375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699-4919-A2FD-A3F9EF02605E}"/>
                </c:ext>
              </c:extLst>
            </c:dLbl>
            <c:dLbl>
              <c:idx val="3"/>
              <c:layout>
                <c:manualLayout>
                  <c:x val="-2.3950123337945974E-2"/>
                  <c:y val="1.3078458271142176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699-4919-A2FD-A3F9EF02605E}"/>
                </c:ext>
              </c:extLst>
            </c:dLbl>
            <c:dLbl>
              <c:idx val="6"/>
              <c:layout>
                <c:manualLayout>
                  <c:x val="7.0892059973134303E-2"/>
                  <c:y val="-2.556919601525756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699-4919-A2FD-A3F9EF02605E}"/>
                </c:ext>
              </c:extLst>
            </c:dLbl>
            <c:dLbl>
              <c:idx val="7"/>
              <c:layout>
                <c:manualLayout>
                  <c:x val="3.3293712314793306E-2"/>
                  <c:y val="-2.7301040625115729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699-4919-A2FD-A3F9EF02605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aseline="0"/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Лист1!$A$2:$A$9</c:f>
              <c:strCache>
                <c:ptCount val="8"/>
                <c:pt idx="0">
                  <c:v>общегосударственные вопросы</c:v>
                </c:pt>
                <c:pt idx="1">
                  <c:v>национальная экономика</c:v>
                </c:pt>
                <c:pt idx="2">
                  <c:v>жилищно-коммунальное хозяйство</c:v>
                </c:pt>
                <c:pt idx="3">
                  <c:v>образование</c:v>
                </c:pt>
                <c:pt idx="4">
                  <c:v>культура, кинематография</c:v>
                </c:pt>
                <c:pt idx="5">
                  <c:v>социальная политика</c:v>
                </c:pt>
                <c:pt idx="6">
                  <c:v>физическая культура и спорт</c:v>
                </c:pt>
                <c:pt idx="7">
                  <c:v>прочие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38338</c:v>
                </c:pt>
                <c:pt idx="1">
                  <c:v>50116</c:v>
                </c:pt>
                <c:pt idx="2">
                  <c:v>5109</c:v>
                </c:pt>
                <c:pt idx="3">
                  <c:v>208321</c:v>
                </c:pt>
                <c:pt idx="4">
                  <c:v>11327</c:v>
                </c:pt>
                <c:pt idx="5">
                  <c:v>15470</c:v>
                </c:pt>
                <c:pt idx="6">
                  <c:v>22794</c:v>
                </c:pt>
                <c:pt idx="7">
                  <c:v>2709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1699-4919-A2FD-A3F9EF0260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9 </a:t>
                    </a:r>
                    <a:r>
                      <a:rPr lang="en-US" smtClean="0"/>
                      <a:t>049</a:t>
                    </a:r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/>
                      <a:t>8 </a:t>
                    </a:r>
                    <a:r>
                      <a:rPr lang="en-US" smtClean="0"/>
                      <a:t>039</a:t>
                    </a:r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/>
                      <a:t>9 </a:t>
                    </a:r>
                    <a:r>
                      <a:rPr lang="en-US" smtClean="0"/>
                      <a:t>991</a:t>
                    </a:r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/>
                      <a:t>7 </a:t>
                    </a:r>
                    <a:r>
                      <a:rPr lang="en-US" smtClean="0"/>
                      <a:t>787</a:t>
                    </a:r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/>
                      <a:t>7 </a:t>
                    </a:r>
                    <a:r>
                      <a:rPr lang="en-US" smtClean="0"/>
                      <a:t>927</a:t>
                    </a:r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/>
                      <a:t>7 </a:t>
                    </a:r>
                    <a:r>
                      <a:rPr lang="en-US" smtClean="0"/>
                      <a:t>50</a:t>
                    </a:r>
                    <a:r>
                      <a:rPr lang="ru-RU" smtClean="0"/>
                      <a:t>5</a:t>
                    </a:r>
                    <a:endParaRPr lang="en-US" dirty="0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/>
                      <a:t>8 </a:t>
                    </a:r>
                    <a:r>
                      <a:rPr lang="en-US" smtClean="0"/>
                      <a:t>66</a:t>
                    </a:r>
                    <a:r>
                      <a:rPr lang="ru-RU" smtClean="0"/>
                      <a:t>6</a:t>
                    </a:r>
                    <a:endParaRPr lang="en-US" dirty="0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/>
              <c:tx>
                <c:rich>
                  <a:bodyPr/>
                  <a:lstStyle/>
                  <a:p>
                    <a:r>
                      <a:rPr lang="en-US"/>
                      <a:t>7 </a:t>
                    </a:r>
                    <a:r>
                      <a:rPr lang="en-US" smtClean="0"/>
                      <a:t>57</a:t>
                    </a:r>
                    <a:r>
                      <a:rPr lang="ru-RU" smtClean="0"/>
                      <a:t>6</a:t>
                    </a:r>
                    <a:endParaRPr lang="en-US" dirty="0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/>
              <c:tx>
                <c:rich>
                  <a:bodyPr/>
                  <a:lstStyle/>
                  <a:p>
                    <a:r>
                      <a:rPr lang="en-US"/>
                      <a:t>8 </a:t>
                    </a:r>
                    <a:r>
                      <a:rPr lang="en-US" smtClean="0"/>
                      <a:t>684</a:t>
                    </a:r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/>
              <c:tx>
                <c:rich>
                  <a:bodyPr/>
                  <a:lstStyle/>
                  <a:p>
                    <a:r>
                      <a:rPr lang="en-US"/>
                      <a:t>8 </a:t>
                    </a:r>
                    <a:r>
                      <a:rPr lang="en-US" smtClean="0"/>
                      <a:t>519</a:t>
                    </a:r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aseline="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Лист1!$A$2:$A$11</c:f>
              <c:strCache>
                <c:ptCount val="10"/>
                <c:pt idx="0">
                  <c:v>МДОУ №1</c:v>
                </c:pt>
                <c:pt idx="1">
                  <c:v>МДОУ №10</c:v>
                </c:pt>
                <c:pt idx="2">
                  <c:v>МДОУ №19</c:v>
                </c:pt>
                <c:pt idx="3">
                  <c:v>МДОУ №21</c:v>
                </c:pt>
                <c:pt idx="4">
                  <c:v>МДОУ №22</c:v>
                </c:pt>
                <c:pt idx="5">
                  <c:v>МДОУ №23</c:v>
                </c:pt>
                <c:pt idx="6">
                  <c:v>МДОУ №25</c:v>
                </c:pt>
                <c:pt idx="7">
                  <c:v>МДОУ №27</c:v>
                </c:pt>
                <c:pt idx="8">
                  <c:v>МДОУ №35</c:v>
                </c:pt>
                <c:pt idx="9">
                  <c:v>МДОУ № 36</c:v>
                </c:pt>
              </c:strCache>
            </c:strRef>
          </c:cat>
          <c:val>
            <c:numRef>
              <c:f>Лист1!$B$2:$B$11</c:f>
              <c:numCache>
                <c:formatCode>#,##0.00</c:formatCode>
                <c:ptCount val="10"/>
                <c:pt idx="0">
                  <c:v>9049.15</c:v>
                </c:pt>
                <c:pt idx="1">
                  <c:v>8039.23</c:v>
                </c:pt>
                <c:pt idx="2">
                  <c:v>9991.0400000000009</c:v>
                </c:pt>
                <c:pt idx="3">
                  <c:v>7787.15</c:v>
                </c:pt>
                <c:pt idx="4">
                  <c:v>7927.28</c:v>
                </c:pt>
                <c:pt idx="5">
                  <c:v>7504.59</c:v>
                </c:pt>
                <c:pt idx="6">
                  <c:v>8665.81</c:v>
                </c:pt>
                <c:pt idx="7">
                  <c:v>7575.8</c:v>
                </c:pt>
                <c:pt idx="8">
                  <c:v>8684.2999999999993</c:v>
                </c:pt>
                <c:pt idx="9">
                  <c:v>8519.01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AAE-499A-8619-B0F3993FEF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2"/>
        <c:axId val="144730752"/>
        <c:axId val="145212544"/>
      </c:barChart>
      <c:catAx>
        <c:axId val="1447307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txPr>
          <a:bodyPr/>
          <a:lstStyle/>
          <a:p>
            <a:pPr>
              <a:defRPr sz="1000" baseline="0">
                <a:latin typeface="Times New Roman" pitchFamily="18" charset="0"/>
              </a:defRPr>
            </a:pPr>
            <a:endParaRPr lang="ru-RU"/>
          </a:p>
        </c:txPr>
        <c:crossAx val="145212544"/>
        <c:crosses val="autoZero"/>
        <c:auto val="1"/>
        <c:lblAlgn val="ctr"/>
        <c:lblOffset val="100"/>
        <c:noMultiLvlLbl val="0"/>
      </c:catAx>
      <c:valAx>
        <c:axId val="145212544"/>
        <c:scaling>
          <c:orientation val="minMax"/>
          <c:max val="10000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4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447307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13 </a:t>
                    </a:r>
                    <a:r>
                      <a:rPr lang="en-US" smtClean="0"/>
                      <a:t>883</a:t>
                    </a:r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/>
                      <a:t>17 </a:t>
                    </a:r>
                    <a:r>
                      <a:rPr lang="en-US" smtClean="0"/>
                      <a:t>43</a:t>
                    </a:r>
                    <a:r>
                      <a:rPr lang="ru-RU" smtClean="0"/>
                      <a:t>8</a:t>
                    </a:r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/>
                      <a:t>12 </a:t>
                    </a:r>
                    <a:r>
                      <a:rPr lang="en-US" smtClean="0"/>
                      <a:t>892</a:t>
                    </a:r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/>
                      <a:t>17 </a:t>
                    </a:r>
                    <a:r>
                      <a:rPr lang="en-US" smtClean="0"/>
                      <a:t>97</a:t>
                    </a:r>
                    <a:r>
                      <a:rPr lang="ru-RU" smtClean="0"/>
                      <a:t>3</a:t>
                    </a:r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/>
                      <a:t>20 </a:t>
                    </a:r>
                    <a:r>
                      <a:rPr lang="en-US" smtClean="0"/>
                      <a:t>494</a:t>
                    </a:r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/>
                      <a:t>9 </a:t>
                    </a:r>
                    <a:r>
                      <a:rPr lang="en-US" smtClean="0"/>
                      <a:t>0</a:t>
                    </a:r>
                    <a:r>
                      <a:rPr lang="ru-RU" smtClean="0"/>
                      <a:t>50</a:t>
                    </a:r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/>
                      <a:t>14 </a:t>
                    </a:r>
                    <a:r>
                      <a:rPr lang="en-US" smtClean="0"/>
                      <a:t>85</a:t>
                    </a:r>
                    <a:r>
                      <a:rPr lang="ru-RU" smtClean="0"/>
                      <a:t>4</a:t>
                    </a:r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/>
              <c:tx>
                <c:rich>
                  <a:bodyPr/>
                  <a:lstStyle/>
                  <a:p>
                    <a:r>
                      <a:rPr lang="en-US"/>
                      <a:t>3 </a:t>
                    </a:r>
                    <a:r>
                      <a:rPr lang="en-US" smtClean="0"/>
                      <a:t>476</a:t>
                    </a:r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/>
              <c:tx>
                <c:rich>
                  <a:bodyPr/>
                  <a:lstStyle/>
                  <a:p>
                    <a:r>
                      <a:rPr lang="en-US"/>
                      <a:t>6 </a:t>
                    </a:r>
                    <a:r>
                      <a:rPr lang="en-US" smtClean="0"/>
                      <a:t>4</a:t>
                    </a:r>
                    <a:r>
                      <a:rPr lang="ru-RU" smtClean="0"/>
                      <a:t>90</a:t>
                    </a:r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2.8835325316961527E-3"/>
                  <c:y val="6.762397813553702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 </a:t>
                    </a:r>
                    <a:r>
                      <a:rPr lang="en-US" dirty="0" smtClean="0"/>
                      <a:t>204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Лист1!$A$2:$A$11</c:f>
              <c:strCache>
                <c:ptCount val="10"/>
                <c:pt idx="0">
                  <c:v>Гимназия им. В.А.Надькина</c:v>
                </c:pt>
                <c:pt idx="1">
                  <c:v>МОУ СОШ №2</c:v>
                </c:pt>
                <c:pt idx="2">
                  <c:v>МОУ СОШ №3</c:v>
                </c:pt>
                <c:pt idx="3">
                  <c:v>МОУ СОШ №4</c:v>
                </c:pt>
                <c:pt idx="4">
                  <c:v>МОУ СОШ №5</c:v>
                </c:pt>
                <c:pt idx="5">
                  <c:v>МОУ СОШ №6</c:v>
                </c:pt>
                <c:pt idx="6">
                  <c:v>МОУ СОШ №7</c:v>
                </c:pt>
                <c:pt idx="7">
                  <c:v>МУ ДПО ЦРО</c:v>
                </c:pt>
                <c:pt idx="8">
                  <c:v>МУ ДО ДДТ "Созвездие"</c:v>
                </c:pt>
                <c:pt idx="9">
                  <c:v>Управление образования</c:v>
                </c:pt>
              </c:strCache>
            </c:strRef>
          </c:cat>
          <c:val>
            <c:numRef>
              <c:f>Лист1!$B$2:$B$11</c:f>
              <c:numCache>
                <c:formatCode>#,##0.00</c:formatCode>
                <c:ptCount val="10"/>
                <c:pt idx="0">
                  <c:v>13883.34</c:v>
                </c:pt>
                <c:pt idx="1">
                  <c:v>17437.57</c:v>
                </c:pt>
                <c:pt idx="2">
                  <c:v>12892.26</c:v>
                </c:pt>
                <c:pt idx="3">
                  <c:v>17972.560000000001</c:v>
                </c:pt>
                <c:pt idx="4">
                  <c:v>20494.060000000001</c:v>
                </c:pt>
                <c:pt idx="5">
                  <c:v>9049.73</c:v>
                </c:pt>
                <c:pt idx="6">
                  <c:v>14853.97</c:v>
                </c:pt>
                <c:pt idx="7">
                  <c:v>3476.44</c:v>
                </c:pt>
                <c:pt idx="8">
                  <c:v>6489.52</c:v>
                </c:pt>
                <c:pt idx="9">
                  <c:v>1204.18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E66-4DEC-AB90-31C6A2B1BA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8"/>
        <c:axId val="144525568"/>
        <c:axId val="144707584"/>
      </c:barChart>
      <c:catAx>
        <c:axId val="1445255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900" baseline="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44707584"/>
        <c:crosses val="autoZero"/>
        <c:auto val="1"/>
        <c:lblAlgn val="ctr"/>
        <c:lblOffset val="100"/>
        <c:noMultiLvlLbl val="0"/>
      </c:catAx>
      <c:valAx>
        <c:axId val="144707584"/>
        <c:scaling>
          <c:orientation val="minMax"/>
          <c:max val="21000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4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44525568"/>
        <c:crosses val="autoZero"/>
        <c:crossBetween val="between"/>
        <c:majorUnit val="3000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algn="ctr" defTabSz="914400" rtl="0" eaLnBrk="1" latinLnBrk="0" hangingPunct="1">
              <a:defRPr lang="ru-RU" sz="2800" b="1" kern="120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pPr>
            <a:r>
              <a:rPr lang="ru-RU" sz="2000" dirty="0"/>
              <a:t>Культура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Культура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МБУК ДК "Юность"</c:v>
                </c:pt>
                <c:pt idx="1">
                  <c:v>МБУ ДО ДШИ</c:v>
                </c:pt>
                <c:pt idx="2">
                  <c:v>ЦБС</c:v>
                </c:pt>
                <c:pt idx="3">
                  <c:v>Управление культуры</c:v>
                </c:pt>
              </c:strCache>
            </c:strRef>
          </c:cat>
          <c:val>
            <c:numRef>
              <c:f>Лист1!$B$2:$B$5</c:f>
              <c:numCache>
                <c:formatCode>#,##0</c:formatCode>
                <c:ptCount val="4"/>
                <c:pt idx="0">
                  <c:v>6765</c:v>
                </c:pt>
                <c:pt idx="1">
                  <c:v>8555</c:v>
                </c:pt>
                <c:pt idx="2">
                  <c:v>3950</c:v>
                </c:pt>
                <c:pt idx="3">
                  <c:v>624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D53-4814-B443-26F74A95B8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4"/>
        <c:axId val="144754176"/>
        <c:axId val="144755712"/>
      </c:barChart>
      <c:catAx>
        <c:axId val="1447541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144755712"/>
        <c:crosses val="autoZero"/>
        <c:auto val="1"/>
        <c:lblAlgn val="ctr"/>
        <c:lblOffset val="100"/>
        <c:noMultiLvlLbl val="0"/>
      </c:catAx>
      <c:valAx>
        <c:axId val="144755712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1447541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0.72727</cdr:x>
      <cdr:y>0.63889</cdr:y>
    </cdr:from>
    <cdr:to>
      <cdr:x>0.85455</cdr:x>
      <cdr:y>0.73684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880320" y="1656184"/>
          <a:ext cx="504056" cy="2539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dirty="0" smtClean="0"/>
            <a:t>21%</a:t>
          </a:r>
          <a:endParaRPr lang="ru-RU" sz="1100" dirty="0"/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0.09174</cdr:x>
      <cdr:y>0.13889</cdr:y>
    </cdr:from>
    <cdr:to>
      <cdr:x>0.12844</cdr:x>
      <cdr:y>0.16667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20080" y="720080"/>
          <a:ext cx="288032" cy="1440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0.09174</cdr:x>
      <cdr:y>0.13889</cdr:y>
    </cdr:from>
    <cdr:to>
      <cdr:x>0.12844</cdr:x>
      <cdr:y>0.16667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20080" y="720080"/>
          <a:ext cx="288032" cy="1440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0.64549</cdr:x>
      <cdr:y>0.7</cdr:y>
    </cdr:from>
    <cdr:to>
      <cdr:x>0.72817</cdr:x>
      <cdr:y>0.75315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888432" y="2520280"/>
          <a:ext cx="498064" cy="19136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/>
            <a:t>20%</a:t>
          </a:r>
        </a:p>
      </cdr:txBody>
    </cdr:sp>
  </cdr:relSizeAnchor>
  <cdr:relSizeAnchor xmlns:cdr="http://schemas.openxmlformats.org/drawingml/2006/chartDrawing">
    <cdr:from>
      <cdr:x>0.64549</cdr:x>
      <cdr:y>0.78</cdr:y>
    </cdr:from>
    <cdr:to>
      <cdr:x>0.73999</cdr:x>
      <cdr:y>0.83316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888432" y="2808312"/>
          <a:ext cx="569267" cy="19139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/>
            <a:t>24,6%</a:t>
          </a:r>
        </a:p>
      </cdr:txBody>
    </cdr:sp>
  </cdr:relSizeAnchor>
  <cdr:relSizeAnchor xmlns:cdr="http://schemas.openxmlformats.org/drawingml/2006/chartDrawing">
    <cdr:from>
      <cdr:x>0.26298</cdr:x>
      <cdr:y>0.02</cdr:y>
    </cdr:from>
    <cdr:to>
      <cdr:x>0.35861</cdr:x>
      <cdr:y>0.04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584176" y="72008"/>
          <a:ext cx="576064" cy="720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0.26087</cdr:x>
      <cdr:y>0</cdr:y>
    </cdr:from>
    <cdr:to>
      <cdr:x>0.41627</cdr:x>
      <cdr:y>0.08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1728192" y="0"/>
          <a:ext cx="1029457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b="1" dirty="0" smtClean="0">
              <a:latin typeface="Times New Roman" pitchFamily="18" charset="0"/>
              <a:cs typeface="Times New Roman" pitchFamily="18" charset="0"/>
            </a:rPr>
            <a:t>1 926 668</a:t>
          </a:r>
          <a:endParaRPr lang="ru-RU" sz="1100" b="1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0.53261</cdr:x>
      <cdr:y>0.6</cdr:y>
    </cdr:from>
    <cdr:to>
      <cdr:x>0.65214</cdr:x>
      <cdr:y>0.66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3528392" y="2160240"/>
          <a:ext cx="791890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b="1" dirty="0" smtClean="0">
              <a:latin typeface="Times New Roman" pitchFamily="18" charset="0"/>
              <a:cs typeface="Times New Roman" pitchFamily="18" charset="0"/>
            </a:rPr>
            <a:t>404 325</a:t>
          </a:r>
          <a:endParaRPr lang="ru-RU" sz="1100" b="1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</cdr:x>
      <cdr:y>0.08824</cdr:y>
    </cdr:from>
    <cdr:to>
      <cdr:x>0.2</cdr:x>
      <cdr:y>0.21395</cdr:y>
    </cdr:to>
    <cdr:sp macro="" textlink="">
      <cdr:nvSpPr>
        <cdr:cNvPr id="2" name="TextBox 5"/>
        <cdr:cNvSpPr txBox="1"/>
      </cdr:nvSpPr>
      <cdr:spPr>
        <a:xfrm xmlns:a="http://schemas.openxmlformats.org/drawingml/2006/main">
          <a:off x="0" y="216024"/>
          <a:ext cx="1008112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ru-RU" sz="1400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</cdr:x>
      <cdr:y>0.01786</cdr:y>
    </cdr:from>
    <cdr:to>
      <cdr:x>0.11765</cdr:x>
      <cdr:y>0.09418</cdr:y>
    </cdr:to>
    <cdr:sp macro="" textlink="">
      <cdr:nvSpPr>
        <cdr:cNvPr id="2" name="TextBox 5"/>
        <cdr:cNvSpPr txBox="1"/>
      </cdr:nvSpPr>
      <cdr:spPr>
        <a:xfrm xmlns:a="http://schemas.openxmlformats.org/drawingml/2006/main">
          <a:off x="0" y="72008"/>
          <a:ext cx="1008112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ru-RU" sz="1400" dirty="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0.09174</cdr:x>
      <cdr:y>0.13889</cdr:y>
    </cdr:from>
    <cdr:to>
      <cdr:x>0.12844</cdr:x>
      <cdr:y>0.16667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20080" y="720080"/>
          <a:ext cx="288032" cy="1440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0.09174</cdr:x>
      <cdr:y>0.13889</cdr:y>
    </cdr:from>
    <cdr:to>
      <cdr:x>0.12844</cdr:x>
      <cdr:y>0.16667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20080" y="720080"/>
          <a:ext cx="288032" cy="1440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0.09174</cdr:x>
      <cdr:y>0.13889</cdr:y>
    </cdr:from>
    <cdr:to>
      <cdr:x>0.12844</cdr:x>
      <cdr:y>0.16667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20080" y="720080"/>
          <a:ext cx="288032" cy="1440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0.09174</cdr:x>
      <cdr:y>0.13889</cdr:y>
    </cdr:from>
    <cdr:to>
      <cdr:x>0.12844</cdr:x>
      <cdr:y>0.16667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20080" y="720080"/>
          <a:ext cx="288032" cy="1440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0.09174</cdr:x>
      <cdr:y>0.13889</cdr:y>
    </cdr:from>
    <cdr:to>
      <cdr:x>0.12844</cdr:x>
      <cdr:y>0.16667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20080" y="720080"/>
          <a:ext cx="288032" cy="1440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B76208-B92F-499C-830D-1F8F6DE0AB2B}" type="datetimeFigureOut">
              <a:rPr lang="ru-RU" smtClean="0"/>
              <a:t>11.05.2021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4FC67A-35F2-420E-93F9-37D9DEABCD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8861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FC67A-35F2-420E-93F9-37D9DEABCD02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34163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FC67A-35F2-420E-93F9-37D9DEABCD02}" type="slidenum">
              <a:rPr lang="ru-RU" smtClean="0"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2814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E2CCC-0CA7-4D13-AC6C-7A96A02DA28B}" type="datetimeFigureOut">
              <a:rPr lang="ru-RU" smtClean="0"/>
              <a:t>11.05.2021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A9EF-9EBA-429F-8B97-4CBBCF42FD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4239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E2CCC-0CA7-4D13-AC6C-7A96A02DA28B}" type="datetimeFigureOut">
              <a:rPr lang="ru-RU" smtClean="0"/>
              <a:t>11.05.2021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A9EF-9EBA-429F-8B97-4CBBCF42FD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0500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E2CCC-0CA7-4D13-AC6C-7A96A02DA28B}" type="datetimeFigureOut">
              <a:rPr lang="ru-RU" smtClean="0"/>
              <a:t>11.05.2021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A9EF-9EBA-429F-8B97-4CBBCF42FD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7188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E2CCC-0CA7-4D13-AC6C-7A96A02DA28B}" type="datetimeFigureOut">
              <a:rPr lang="ru-RU" smtClean="0"/>
              <a:t>11.05.2021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A9EF-9EBA-429F-8B97-4CBBCF42FD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2653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E2CCC-0CA7-4D13-AC6C-7A96A02DA28B}" type="datetimeFigureOut">
              <a:rPr lang="ru-RU" smtClean="0"/>
              <a:t>11.05.2021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A9EF-9EBA-429F-8B97-4CBBCF42FD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3158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E2CCC-0CA7-4D13-AC6C-7A96A02DA28B}" type="datetimeFigureOut">
              <a:rPr lang="ru-RU" smtClean="0"/>
              <a:t>11.05.2021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A9EF-9EBA-429F-8B97-4CBBCF42FD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132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E2CCC-0CA7-4D13-AC6C-7A96A02DA28B}" type="datetimeFigureOut">
              <a:rPr lang="ru-RU" smtClean="0"/>
              <a:t>11.05.2021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A9EF-9EBA-429F-8B97-4CBBCF42FD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5603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E2CCC-0CA7-4D13-AC6C-7A96A02DA28B}" type="datetimeFigureOut">
              <a:rPr lang="ru-RU" smtClean="0"/>
              <a:t>11.05.2021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A9EF-9EBA-429F-8B97-4CBBCF42FD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0608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E2CCC-0CA7-4D13-AC6C-7A96A02DA28B}" type="datetimeFigureOut">
              <a:rPr lang="ru-RU" smtClean="0"/>
              <a:t>11.05.2021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A9EF-9EBA-429F-8B97-4CBBCF42FD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8223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E2CCC-0CA7-4D13-AC6C-7A96A02DA28B}" type="datetimeFigureOut">
              <a:rPr lang="ru-RU" smtClean="0"/>
              <a:t>11.05.2021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A9EF-9EBA-429F-8B97-4CBBCF42FD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6679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E2CCC-0CA7-4D13-AC6C-7A96A02DA28B}" type="datetimeFigureOut">
              <a:rPr lang="ru-RU" smtClean="0"/>
              <a:t>11.05.2021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A9EF-9EBA-429F-8B97-4CBBCF42FD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1103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FE2CCC-0CA7-4D13-AC6C-7A96A02DA28B}" type="datetimeFigureOut">
              <a:rPr lang="ru-RU" smtClean="0"/>
              <a:t>11.05.2021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4A9EF-9EBA-429F-8B97-4CBBCF42FD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5088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18.xml"/><Relationship Id="rId4" Type="http://schemas.openxmlformats.org/officeDocument/2006/relationships/chart" Target="../charts/char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0.xml"/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2.xml"/><Relationship Id="rId2" Type="http://schemas.openxmlformats.org/officeDocument/2006/relationships/chart" Target="../charts/chart31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4.xml"/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6.xml"/><Relationship Id="rId2" Type="http://schemas.openxmlformats.org/officeDocument/2006/relationships/chart" Target="../charts/chart35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8.xml"/><Relationship Id="rId2" Type="http://schemas.openxmlformats.org/officeDocument/2006/relationships/chart" Target="../charts/chart37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0.xml"/><Relationship Id="rId2" Type="http://schemas.openxmlformats.org/officeDocument/2006/relationships/chart" Target="../charts/chart39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2.xml"/><Relationship Id="rId2" Type="http://schemas.openxmlformats.org/officeDocument/2006/relationships/chart" Target="../charts/chart41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3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46.xml"/><Relationship Id="rId4" Type="http://schemas.openxmlformats.org/officeDocument/2006/relationships/chart" Target="../charts/chart45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8.xml"/><Relationship Id="rId2" Type="http://schemas.openxmlformats.org/officeDocument/2006/relationships/chart" Target="../charts/chart47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0.xml"/><Relationship Id="rId2" Type="http://schemas.openxmlformats.org/officeDocument/2006/relationships/chart" Target="../charts/chart49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3.xml"/><Relationship Id="rId2" Type="http://schemas.openxmlformats.org/officeDocument/2006/relationships/chart" Target="../charts/chart5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14.xml"/><Relationship Id="rId4" Type="http://schemas.openxmlformats.org/officeDocument/2006/relationships/chart" Target="../charts/char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I:\Кате\герб саянска v1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34158"/>
            <a:ext cx="2286193" cy="2868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8575077"/>
              </p:ext>
            </p:extLst>
          </p:nvPr>
        </p:nvGraphicFramePr>
        <p:xfrm>
          <a:off x="2627784" y="2420888"/>
          <a:ext cx="6096000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5752"/>
                <a:gridCol w="5280248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Бюджетная статистика</a:t>
                      </a:r>
                      <a:br>
                        <a:rPr lang="ru-RU" sz="3600" dirty="0" smtClean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муниципального образования «город Саянск» по состоянию на 01.04.2021</a:t>
                      </a:r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166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2295059450"/>
              </p:ext>
            </p:extLst>
          </p:nvPr>
        </p:nvGraphicFramePr>
        <p:xfrm>
          <a:off x="481286" y="692696"/>
          <a:ext cx="4176464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009963170"/>
              </p:ext>
            </p:extLst>
          </p:nvPr>
        </p:nvGraphicFramePr>
        <p:xfrm>
          <a:off x="5148064" y="692696"/>
          <a:ext cx="3995936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083368961"/>
              </p:ext>
            </p:extLst>
          </p:nvPr>
        </p:nvGraphicFramePr>
        <p:xfrm>
          <a:off x="395536" y="3212976"/>
          <a:ext cx="3312368" cy="259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120617351"/>
              </p:ext>
            </p:extLst>
          </p:nvPr>
        </p:nvGraphicFramePr>
        <p:xfrm>
          <a:off x="5148064" y="3284984"/>
          <a:ext cx="3672408" cy="259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51520" y="44624"/>
            <a:ext cx="7200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Динамика расходов по экономическому содержанию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03648" y="5759678"/>
            <a:ext cx="59766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-</a:t>
            </a:r>
            <a:r>
              <a:rPr lang="ru-RU" sz="1400" dirty="0" smtClean="0"/>
              <a:t> на </a:t>
            </a:r>
            <a:r>
              <a:rPr lang="ru-RU" sz="1200" dirty="0" smtClean="0"/>
              <a:t>01.04.2019</a:t>
            </a:r>
            <a:r>
              <a:rPr lang="ru-RU" sz="1400" dirty="0" smtClean="0"/>
              <a:t>;   </a:t>
            </a:r>
            <a:r>
              <a:rPr lang="ru-RU" sz="5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-</a:t>
            </a:r>
            <a:r>
              <a:rPr lang="ru-RU" sz="1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400" dirty="0" smtClean="0"/>
              <a:t>на 01.04.2020;   </a:t>
            </a:r>
            <a:r>
              <a:rPr lang="ru-RU" sz="54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-</a:t>
            </a:r>
            <a:r>
              <a:rPr lang="ru-RU" sz="1400" dirty="0" smtClean="0"/>
              <a:t> на 01.04.2021</a:t>
            </a:r>
            <a:endParaRPr lang="ru-RU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8027312" y="90790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тыс. руб.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24461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332656"/>
            <a:ext cx="82089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Реализация национальных проектов </a:t>
            </a:r>
            <a:endParaRPr lang="ru-RU" sz="20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муниципальном образовании «город Саянск»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9625261"/>
              </p:ext>
            </p:extLst>
          </p:nvPr>
        </p:nvGraphicFramePr>
        <p:xfrm>
          <a:off x="467544" y="1556792"/>
          <a:ext cx="8064896" cy="2223988"/>
        </p:xfrm>
        <a:graphic>
          <a:graphicData uri="http://schemas.openxmlformats.org/drawingml/2006/table">
            <a:tbl>
              <a:tblPr/>
              <a:tblGrid>
                <a:gridCol w="36858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0166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3170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58261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45091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773817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1025308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936104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</a:tblGrid>
              <a:tr h="147132"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57" marR="7357" marT="73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57" marR="7357" marT="73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57" marR="7357" marT="73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57" marR="7357" marT="73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57" marR="7357" marT="73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57" marR="7357" marT="73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57" marR="7357" marT="73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57" marR="7357" marT="73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4576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п/п</a:t>
                      </a:r>
                    </a:p>
                  </a:txBody>
                  <a:tcPr marL="7357" marR="7357" marT="7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Национальный проект</a:t>
                      </a:r>
                    </a:p>
                  </a:txBody>
                  <a:tcPr marL="7357" marR="7357" marT="7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Региональный проект</a:t>
                      </a:r>
                    </a:p>
                  </a:txBody>
                  <a:tcPr marL="7357" marR="7357" marT="7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Мероприятие</a:t>
                      </a:r>
                    </a:p>
                  </a:txBody>
                  <a:tcPr marL="7357" marR="7357" marT="7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План на 2021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год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Исполнено на 01.04.2021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Исполнение, %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604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7357" marR="7357" marT="7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НП «Жилье и городская среда» </a:t>
                      </a:r>
                    </a:p>
                  </a:txBody>
                  <a:tcPr marL="7357" marR="7357" marT="7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РП «Формирование комфортной городской среды в Иркутской области» </a:t>
                      </a:r>
                    </a:p>
                  </a:txBody>
                  <a:tcPr marL="7357" marR="7357" marT="7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Оказание содействия муниципальным образованиям Иркутской области на поддержку мероприятий по благоустройству дворовых и общественных территорий</a:t>
                      </a:r>
                    </a:p>
                  </a:txBody>
                  <a:tcPr marL="7357" marR="7357" marT="7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21 282</a:t>
                      </a:r>
                    </a:p>
                  </a:txBody>
                  <a:tcPr marL="7357" marR="7357" marT="7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57" marR="7357" marT="7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57" marR="7357" marT="7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57" marR="7357" marT="7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604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7357" marR="7357" marT="7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НП «Демография» </a:t>
                      </a:r>
                    </a:p>
                  </a:txBody>
                  <a:tcPr marL="7357" marR="7357" marT="7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РП «Содействие занятости» </a:t>
                      </a:r>
                    </a:p>
                  </a:txBody>
                  <a:tcPr marL="7357" marR="7357" marT="7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МДОУ детский сад комбинированного вида на 150 мест в микрорайоне Мирный, г. Саянск, Иркутской области</a:t>
                      </a:r>
                    </a:p>
                  </a:txBody>
                  <a:tcPr marL="7357" marR="7357" marT="7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198 023</a:t>
                      </a:r>
                    </a:p>
                  </a:txBody>
                  <a:tcPr marL="7357" marR="7357" marT="7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57" marR="7357" marT="7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57" marR="7357" marT="7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57" marR="7357" marT="7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740352" y="1312430"/>
            <a:ext cx="8663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тыс. руб.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07187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116632"/>
            <a:ext cx="79208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Бюджетные инвестиции в объекты муниципальной </a:t>
            </a:r>
            <a:r>
              <a:rPr lang="ru-RU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собственности </a:t>
            </a:r>
            <a:endParaRPr lang="ru-RU" sz="20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8680810"/>
              </p:ext>
            </p:extLst>
          </p:nvPr>
        </p:nvGraphicFramePr>
        <p:xfrm>
          <a:off x="323528" y="764704"/>
          <a:ext cx="8568952" cy="5082072"/>
        </p:xfrm>
        <a:graphic>
          <a:graphicData uri="http://schemas.openxmlformats.org/drawingml/2006/table">
            <a:tbl>
              <a:tblPr/>
              <a:tblGrid>
                <a:gridCol w="41811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48654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3610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93610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79208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3218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№ п/п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 проекта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План на 2021 год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Исполнено на 01.04.2021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Исполнение, %</a:t>
                      </a:r>
                    </a:p>
                  </a:txBody>
                  <a:tcPr marL="3836" marR="3836" marT="3836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4401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I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780" marR="5780" marT="57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КАИГ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780" marR="5780" marT="57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160 185 053,97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31 550 674,00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19,70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0256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Капитальный ремонт автомобильной дороги общего пользования местного значения: улица Советская (от улицы Ленина до улицы  Советской Армии (левая сторона), от улицы Советской армии до ул. Г.Т. Бабаева) в городе Саянске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16 853 933,00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0256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Капитальный ремонт магистральной улицы - улица Советская (от улицы Ленина до улицы Школьная, от улицы Школьная до улицы Комсомольская, от улицы Комсомольская до улицы Таежная)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28 884 270,00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0256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Капитальный ремонт автомобильной дороги общего пользования местного значения проспект Ленинградский (2,3км+3,2 км), период реализации 2019-2020 </a:t>
                      </a:r>
                      <a:r>
                        <a:rPr lang="ru-RU" sz="1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гг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31 550 674,00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31 550 674,00 </a:t>
                      </a:r>
                      <a:endParaRPr lang="ru-RU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100,00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0256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Строительство сетей водопровода и электроснабжения индивидуальной жилой застройки микрорайона Таежный муниципального образования "город Саянск" (в части сетей водопровода)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43 424 174,03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0256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Капительный ремонт канализационного коллектора в городе Саянске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23 978 451,30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30256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Капитальный ремонт напорного канализационного коллектора в городе Саянске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12 721 551,64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780" marR="5780" marT="57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30256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Строительство полигона для размещения твердых коммунальных отходов с мусоросортировочной линией и комплексом сжигания, площадкой мембранного компостирования (ПСД)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780" marR="5780" marT="5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2 772 000,00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780" marR="5780" marT="57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3025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II</a:t>
                      </a:r>
                    </a:p>
                  </a:txBody>
                  <a:tcPr marL="3598" marR="3598" marT="3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ОБРАЗОВАНИЕ</a:t>
                      </a:r>
                    </a:p>
                  </a:txBody>
                  <a:tcPr marL="3598" marR="3598" marT="3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525 711 </a:t>
                      </a:r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504,38  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8 719 493,81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1,66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0256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3598" marR="3598" marT="3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Выборочный капитальный ремонт здания  МОУ «Средняя общеобразовательная школа № 4» (замена оконных блоков)</a:t>
                      </a:r>
                    </a:p>
                  </a:txBody>
                  <a:tcPr marL="3598" marR="3598" marT="35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6 229 495,38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56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3598" marR="3598" marT="3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Строительство объекта «Общеобразовательная школа на 550 мест с бассейном»</a:t>
                      </a:r>
                      <a:r>
                        <a:rPr lang="ru-RU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8" marR="3598" marT="35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249 686 000,00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56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3598" marR="3598" marT="3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Строительству «МДОУ детский сад комбинированного вида на 150 мест в микрорайоне «Мирный», город Саянск, Иркутской области» </a:t>
                      </a:r>
                    </a:p>
                  </a:txBody>
                  <a:tcPr marL="3598" marR="3598" marT="35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195 692 860,00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56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3598" marR="3598" marT="3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Капитальный ремонт МДОУ «Детский сад комбинированного вида № 19 «Росинка» </a:t>
                      </a:r>
                    </a:p>
                  </a:txBody>
                  <a:tcPr marL="3598" marR="3598" marT="35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63 490 000,00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8 719 493,81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13,73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5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III</a:t>
                      </a:r>
                    </a:p>
                  </a:txBody>
                  <a:tcPr marL="3598" marR="3598" marT="3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КУЛЬТУРА</a:t>
                      </a:r>
                    </a:p>
                  </a:txBody>
                  <a:tcPr marL="3598" marR="3598" marT="35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5 085 900,00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0256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3598" marR="3598" marT="35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Капитальный ремонт Картинной галереи, расположенной по адресу: город Саянск, микрорайон «Юбилейный», дом № 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8" marR="3598" marT="35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5 085 900,00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130883" y="362853"/>
            <a:ext cx="8663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тыс. руб.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40388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42196" y="147409"/>
            <a:ext cx="7704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Реализация мероприятий перечня проектов народных инициатив </a:t>
            </a:r>
            <a:endParaRPr lang="ru-RU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="" xmlns:a16="http://schemas.microsoft.com/office/drawing/2014/main" id="{4514DDD6-1904-4283-803C-E434009B3F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8269544"/>
              </p:ext>
            </p:extLst>
          </p:nvPr>
        </p:nvGraphicFramePr>
        <p:xfrm>
          <a:off x="107504" y="690955"/>
          <a:ext cx="8856984" cy="5847461"/>
        </p:xfrm>
        <a:graphic>
          <a:graphicData uri="http://schemas.openxmlformats.org/drawingml/2006/table">
            <a:tbl>
              <a:tblPr/>
              <a:tblGrid>
                <a:gridCol w="300447">
                  <a:extLst>
                    <a:ext uri="{9D8B030D-6E8A-4147-A177-3AD203B41FA5}">
                      <a16:colId xmlns="" xmlns:a16="http://schemas.microsoft.com/office/drawing/2014/main" val="3218220789"/>
                    </a:ext>
                  </a:extLst>
                </a:gridCol>
                <a:gridCol w="5676217">
                  <a:extLst>
                    <a:ext uri="{9D8B030D-6E8A-4147-A177-3AD203B41FA5}">
                      <a16:colId xmlns="" xmlns:a16="http://schemas.microsoft.com/office/drawing/2014/main" val="203697677"/>
                    </a:ext>
                  </a:extLst>
                </a:gridCol>
                <a:gridCol w="1080120">
                  <a:extLst>
                    <a:ext uri="{9D8B030D-6E8A-4147-A177-3AD203B41FA5}">
                      <a16:colId xmlns="" xmlns:a16="http://schemas.microsoft.com/office/drawing/2014/main" val="3167997312"/>
                    </a:ext>
                  </a:extLst>
                </a:gridCol>
                <a:gridCol w="936104">
                  <a:extLst>
                    <a:ext uri="{9D8B030D-6E8A-4147-A177-3AD203B41FA5}">
                      <a16:colId xmlns="" xmlns:a16="http://schemas.microsoft.com/office/drawing/2014/main" val="4176358539"/>
                    </a:ext>
                  </a:extLst>
                </a:gridCol>
                <a:gridCol w="864096">
                  <a:extLst>
                    <a:ext uri="{9D8B030D-6E8A-4147-A177-3AD203B41FA5}">
                      <a16:colId xmlns="" xmlns:a16="http://schemas.microsoft.com/office/drawing/2014/main" val="3947466978"/>
                    </a:ext>
                  </a:extLst>
                </a:gridCol>
              </a:tblGrid>
              <a:tr h="1304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№ п/п</a:t>
                      </a: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</a:t>
                      </a:r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мероприятия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План на 2021 год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Исполнено на 01.04.2021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Исполнение, %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4137000650"/>
                  </a:ext>
                </a:extLst>
              </a:tr>
              <a:tr h="2532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Приобретение детского игрового комплекса (мкр. Строителей, 1) (установка собственными силами)</a:t>
                      </a: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250 000,00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840662659"/>
                  </a:ext>
                </a:extLst>
              </a:tr>
              <a:tr h="2532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Приобретение детского игрового комплекса для детей от 7 до 13 лет (малые формы) (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мкр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 Олимпийский, 5) (установка собственными силами)</a:t>
                      </a: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250 000,00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918801712"/>
                  </a:ext>
                </a:extLst>
              </a:tr>
              <a:tr h="2532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Приобретение детской игровой площадки (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качеля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) (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мкр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 Солнечный, 3) (установка собственными силами)</a:t>
                      </a: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40 000,00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75906518"/>
                  </a:ext>
                </a:extLst>
              </a:tr>
              <a:tr h="37609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Приобретение 6 спортивных игровых площадок (мкр. Юбилейный, 23; мкр. Юбилейный, 39, 34; мкр. Строителей, 9; мкр. Промбаза, 2; мкр. Строителей, 15; мкр. Центральный, 8) (установка собственными силами)</a:t>
                      </a: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1 980 000,00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545822581"/>
                  </a:ext>
                </a:extLst>
              </a:tr>
              <a:tr h="2532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Приобретение спортивной игровой площадки (тренажеры) (мкр. Ленинградский, 9) (установка собственными силами)</a:t>
                      </a: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160 000,00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074034379"/>
                  </a:ext>
                </a:extLst>
              </a:tr>
              <a:tr h="1304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Благоустройство сквера «Комсомолец», мкр. Центральный </a:t>
                      </a: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5 335 939,00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68601303"/>
                  </a:ext>
                </a:extLst>
              </a:tr>
              <a:tr h="1304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Приобретение детского комплекса (мкр. Юбилейный, 17) (установка собственными силами) </a:t>
                      </a: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923 179,00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43764384"/>
                  </a:ext>
                </a:extLst>
              </a:tr>
              <a:tr h="2532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Выполнение работ по установке столбов для веревочного комплекса в парке «Таежные бульвары», 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мкр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 Юбилейный</a:t>
                      </a: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39 712,00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260203667"/>
                  </a:ext>
                </a:extLst>
              </a:tr>
              <a:tr h="37609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Выполнение работ по текущему ремонту лестницы,  ведущей от нежилого здания по адресу: 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мкр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 Юбилейный, 38 к нежилому зданию по адресу:  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мкр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 Юбилейный, 11 и лестницы, расположенной возле нежилого здания  по адресу: 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мкр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 Юбилейный, 10, с установкой поручней</a:t>
                      </a: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154 405,00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917390445"/>
                  </a:ext>
                </a:extLst>
              </a:tr>
              <a:tr h="49889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Выполнение работ по текущему ремонту автомобильных дорог (дорожное полотно):  улица Таежная; улица Бабаева; улица Комсомольская; улица 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Гришкевича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; улица Молодежная; автомобильная дорога  от города Саянска до здания  по адресу: город Саянск подъезд в город Саянск №1</a:t>
                      </a: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1 000 000,00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173434809"/>
                  </a:ext>
                </a:extLst>
              </a:tr>
              <a:tr h="2532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Выполнение работ по текущему ремонту ливневой канализации по периметру здания МОУ «Средняя общеобразовательная школа №5»</a:t>
                      </a: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58 927,00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104402149"/>
                  </a:ext>
                </a:extLst>
              </a:tr>
              <a:tr h="2532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Выполнение работ по текущему ремонту крыши здания МОУ «Средняя общеобразовательная школа №5»</a:t>
                      </a: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90 079,20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96259935"/>
                  </a:ext>
                </a:extLst>
              </a:tr>
              <a:tr h="2532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Выполнение работ по текущему ремонту крыльца столовой МОУ «Средняя общеобразовательная школа №4 имени Д.М. Перова»</a:t>
                      </a: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70 277,00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737724768"/>
                  </a:ext>
                </a:extLst>
              </a:tr>
              <a:tr h="2532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Выполнение работ по текущему ремонту скатной кровли МОУ «Средняя общеобразовательная школа №4 имени Д.М. Перова»</a:t>
                      </a: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577 732,80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239123807"/>
                  </a:ext>
                </a:extLst>
              </a:tr>
              <a:tr h="2532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Выполнение работ по замене системы внешнего освещения на энергосберегающее  в МДОУ «Детский сад комбинированного вида №22 «Солнышко»</a:t>
                      </a: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202 508,00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1872788"/>
                  </a:ext>
                </a:extLst>
              </a:tr>
              <a:tr h="2532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Выполнение работ по текущему ремонту входа спортивного зала  МДОУ «Детский сад комбинированного вида № 27 «Петушок»</a:t>
                      </a: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33 241,00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811615404"/>
                  </a:ext>
                </a:extLst>
              </a:tr>
              <a:tr h="2532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</a:t>
                      </a: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Приобретение пылесосов (10 шт.) для МДОУ «Детский сад комбинированного вида №1 «Журавленок»</a:t>
                      </a: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70 000,00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580858173"/>
                  </a:ext>
                </a:extLst>
              </a:tr>
              <a:tr h="1304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ИТОГО:</a:t>
                      </a: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11 236 000,00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47" marR="6847" marT="6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803974466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447052" y="362853"/>
            <a:ext cx="6175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руб.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26781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B01BBEEC-558B-4A4A-BC58-5FC80120D596}"/>
              </a:ext>
            </a:extLst>
          </p:cNvPr>
          <p:cNvSpPr txBox="1"/>
          <p:nvPr/>
        </p:nvSpPr>
        <p:spPr>
          <a:xfrm>
            <a:off x="1094350" y="116631"/>
            <a:ext cx="66247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Дебиторская задолженность учреждений на 01.04.2021 </a:t>
            </a: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="" xmlns:a16="http://schemas.microsoft.com/office/drawing/2014/main" id="{DD50633B-C10C-463B-BC65-8158397A5B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23444472"/>
              </p:ext>
            </p:extLst>
          </p:nvPr>
        </p:nvGraphicFramePr>
        <p:xfrm>
          <a:off x="251520" y="692696"/>
          <a:ext cx="8640960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Диаграмма 7">
            <a:extLst>
              <a:ext uri="{FF2B5EF4-FFF2-40B4-BE49-F238E27FC236}">
                <a16:creationId xmlns="" xmlns:a16="http://schemas.microsoft.com/office/drawing/2014/main" id="{5D2B6287-F027-4907-A8C9-E9F3FB34F3F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43884204"/>
              </p:ext>
            </p:extLst>
          </p:nvPr>
        </p:nvGraphicFramePr>
        <p:xfrm>
          <a:off x="251520" y="3635732"/>
          <a:ext cx="8640960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404881" y="162797"/>
            <a:ext cx="5455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руб.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68930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="" xmlns:a16="http://schemas.microsoft.com/office/drawing/2014/main" id="{79027CC5-8ACA-4873-8493-10CA04E3048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13314582"/>
              </p:ext>
            </p:extLst>
          </p:nvPr>
        </p:nvGraphicFramePr>
        <p:xfrm>
          <a:off x="395536" y="620688"/>
          <a:ext cx="8244916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Диаграмма 6">
            <a:extLst>
              <a:ext uri="{FF2B5EF4-FFF2-40B4-BE49-F238E27FC236}">
                <a16:creationId xmlns="" xmlns:a16="http://schemas.microsoft.com/office/drawing/2014/main" id="{4A3BD0E2-41C3-49DA-A812-D6FD8764FF7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93780170"/>
              </p:ext>
            </p:extLst>
          </p:nvPr>
        </p:nvGraphicFramePr>
        <p:xfrm>
          <a:off x="467544" y="3573016"/>
          <a:ext cx="8280920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B01BBEEC-558B-4A4A-BC58-5FC80120D596}"/>
              </a:ext>
            </a:extLst>
          </p:cNvPr>
          <p:cNvSpPr txBox="1"/>
          <p:nvPr/>
        </p:nvSpPr>
        <p:spPr>
          <a:xfrm>
            <a:off x="611560" y="116630"/>
            <a:ext cx="6768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Дебиторская задолженность учреждений на 01.04.2021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404881" y="162797"/>
            <a:ext cx="5455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руб.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40067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B01BBEEC-558B-4A4A-BC58-5FC80120D596}"/>
              </a:ext>
            </a:extLst>
          </p:cNvPr>
          <p:cNvSpPr txBox="1"/>
          <p:nvPr/>
        </p:nvSpPr>
        <p:spPr>
          <a:xfrm>
            <a:off x="827584" y="169298"/>
            <a:ext cx="68407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Кредиторская задолженность учреждений на </a:t>
            </a: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01.04.2021</a:t>
            </a:r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="" xmlns:a16="http://schemas.microsoft.com/office/drawing/2014/main" id="{DD50633B-C10C-463B-BC65-8158397A5B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03525794"/>
              </p:ext>
            </p:extLst>
          </p:nvPr>
        </p:nvGraphicFramePr>
        <p:xfrm>
          <a:off x="251520" y="692696"/>
          <a:ext cx="8640960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Диаграмма 7">
            <a:extLst>
              <a:ext uri="{FF2B5EF4-FFF2-40B4-BE49-F238E27FC236}">
                <a16:creationId xmlns="" xmlns:a16="http://schemas.microsoft.com/office/drawing/2014/main" id="{5D2B6287-F027-4907-A8C9-E9F3FB34F3F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23553732"/>
              </p:ext>
            </p:extLst>
          </p:nvPr>
        </p:nvGraphicFramePr>
        <p:xfrm>
          <a:off x="251520" y="3635732"/>
          <a:ext cx="8640960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404881" y="215465"/>
            <a:ext cx="5455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руб.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72895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="" xmlns:a16="http://schemas.microsoft.com/office/drawing/2014/main" id="{79027CC5-8ACA-4873-8493-10CA04E3048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46303883"/>
              </p:ext>
            </p:extLst>
          </p:nvPr>
        </p:nvGraphicFramePr>
        <p:xfrm>
          <a:off x="467544" y="548680"/>
          <a:ext cx="8244916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Диаграмма 6">
            <a:extLst>
              <a:ext uri="{FF2B5EF4-FFF2-40B4-BE49-F238E27FC236}">
                <a16:creationId xmlns="" xmlns:a16="http://schemas.microsoft.com/office/drawing/2014/main" id="{4A3BD0E2-41C3-49DA-A812-D6FD8764FF7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21086097"/>
              </p:ext>
            </p:extLst>
          </p:nvPr>
        </p:nvGraphicFramePr>
        <p:xfrm>
          <a:off x="467544" y="3645024"/>
          <a:ext cx="8280920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B01BBEEC-558B-4A4A-BC58-5FC80120D596}"/>
              </a:ext>
            </a:extLst>
          </p:cNvPr>
          <p:cNvSpPr txBox="1"/>
          <p:nvPr/>
        </p:nvSpPr>
        <p:spPr>
          <a:xfrm>
            <a:off x="1043608" y="44624"/>
            <a:ext cx="6768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Кредиторская задолженность учреждений на 01.04.2021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404881" y="75401"/>
            <a:ext cx="5455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руб.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56548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B01BBEEC-558B-4A4A-BC58-5FC80120D596}"/>
              </a:ext>
            </a:extLst>
          </p:cNvPr>
          <p:cNvSpPr txBox="1"/>
          <p:nvPr/>
        </p:nvSpPr>
        <p:spPr>
          <a:xfrm>
            <a:off x="107504" y="180727"/>
            <a:ext cx="82809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средней заработной платы по учреждениям за 1 квартал 2021 </a:t>
            </a: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="" xmlns:a16="http://schemas.microsoft.com/office/drawing/2014/main" id="{DD50633B-C10C-463B-BC65-8158397A5B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21557975"/>
              </p:ext>
            </p:extLst>
          </p:nvPr>
        </p:nvGraphicFramePr>
        <p:xfrm>
          <a:off x="251520" y="692696"/>
          <a:ext cx="8640960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Диаграмма 7">
            <a:extLst>
              <a:ext uri="{FF2B5EF4-FFF2-40B4-BE49-F238E27FC236}">
                <a16:creationId xmlns="" xmlns:a16="http://schemas.microsoft.com/office/drawing/2014/main" id="{5D2B6287-F027-4907-A8C9-E9F3FB34F3F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91430445"/>
              </p:ext>
            </p:extLst>
          </p:nvPr>
        </p:nvGraphicFramePr>
        <p:xfrm>
          <a:off x="251520" y="3635732"/>
          <a:ext cx="8640960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545840" y="226893"/>
            <a:ext cx="5455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руб.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6787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="" xmlns:a16="http://schemas.microsoft.com/office/drawing/2014/main" id="{79027CC5-8ACA-4873-8493-10CA04E3048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37528041"/>
              </p:ext>
            </p:extLst>
          </p:nvPr>
        </p:nvGraphicFramePr>
        <p:xfrm>
          <a:off x="395536" y="692696"/>
          <a:ext cx="8244916" cy="2664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Диаграмма 6">
            <a:extLst>
              <a:ext uri="{FF2B5EF4-FFF2-40B4-BE49-F238E27FC236}">
                <a16:creationId xmlns="" xmlns:a16="http://schemas.microsoft.com/office/drawing/2014/main" id="{4A3BD0E2-41C3-49DA-A812-D6FD8764FF7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11215274"/>
              </p:ext>
            </p:extLst>
          </p:nvPr>
        </p:nvGraphicFramePr>
        <p:xfrm>
          <a:off x="467544" y="3573016"/>
          <a:ext cx="8280920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B01BBEEC-558B-4A4A-BC58-5FC80120D596}"/>
              </a:ext>
            </a:extLst>
          </p:cNvPr>
          <p:cNvSpPr txBox="1"/>
          <p:nvPr/>
        </p:nvSpPr>
        <p:spPr>
          <a:xfrm>
            <a:off x="107504" y="116632"/>
            <a:ext cx="82089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средней заработной платы по учреждениям за 1 квартал </a:t>
            </a: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</a:t>
            </a:r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45839" y="162798"/>
            <a:ext cx="5455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руб.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7396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496" y="116632"/>
            <a:ext cx="6624736" cy="648072"/>
          </a:xfrm>
        </p:spPr>
        <p:txBody>
          <a:bodyPr>
            <a:normAutofit/>
          </a:bodyPr>
          <a:lstStyle/>
          <a:p>
            <a:r>
              <a:rPr lang="ru-RU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Изменение параметров бюджета на 01.04.2021</a:t>
            </a: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810632901"/>
              </p:ext>
            </p:extLst>
          </p:nvPr>
        </p:nvGraphicFramePr>
        <p:xfrm>
          <a:off x="323528" y="1340768"/>
          <a:ext cx="3960440" cy="259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115642409"/>
              </p:ext>
            </p:extLst>
          </p:nvPr>
        </p:nvGraphicFramePr>
        <p:xfrm>
          <a:off x="4355976" y="1340768"/>
          <a:ext cx="4583832" cy="259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429661454"/>
              </p:ext>
            </p:extLst>
          </p:nvPr>
        </p:nvGraphicFramePr>
        <p:xfrm>
          <a:off x="2411760" y="4005064"/>
          <a:ext cx="4848200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596336" y="2996952"/>
            <a:ext cx="64807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dirty="0" smtClean="0"/>
              <a:t>18%</a:t>
            </a:r>
            <a:endParaRPr lang="ru-RU" sz="1050" dirty="0"/>
          </a:p>
        </p:txBody>
      </p:sp>
      <p:sp>
        <p:nvSpPr>
          <p:cNvPr id="7" name="TextBox 6"/>
          <p:cNvSpPr txBox="1"/>
          <p:nvPr/>
        </p:nvSpPr>
        <p:spPr>
          <a:xfrm>
            <a:off x="7452320" y="332026"/>
            <a:ext cx="15841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тыс. руб.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2453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B01BBEEC-558B-4A4A-BC58-5FC80120D596}"/>
              </a:ext>
            </a:extLst>
          </p:cNvPr>
          <p:cNvSpPr txBox="1"/>
          <p:nvPr/>
        </p:nvSpPr>
        <p:spPr>
          <a:xfrm>
            <a:off x="107504" y="116631"/>
            <a:ext cx="770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средней численности работающих по учреждениям за </a:t>
            </a:r>
          </a:p>
          <a:p>
            <a:pPr algn="ctr"/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квартал 2021 </a:t>
            </a: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="" xmlns:a16="http://schemas.microsoft.com/office/drawing/2014/main" id="{DD50633B-C10C-463B-BC65-8158397A5B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96184846"/>
              </p:ext>
            </p:extLst>
          </p:nvPr>
        </p:nvGraphicFramePr>
        <p:xfrm>
          <a:off x="239260" y="980728"/>
          <a:ext cx="8640960" cy="26462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Диаграмма 7">
            <a:extLst>
              <a:ext uri="{FF2B5EF4-FFF2-40B4-BE49-F238E27FC236}">
                <a16:creationId xmlns="" xmlns:a16="http://schemas.microsoft.com/office/drawing/2014/main" id="{5D2B6287-F027-4907-A8C9-E9F3FB34F3F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44780711"/>
              </p:ext>
            </p:extLst>
          </p:nvPr>
        </p:nvGraphicFramePr>
        <p:xfrm>
          <a:off x="251520" y="3933056"/>
          <a:ext cx="8640960" cy="25109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244408" y="564282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чел.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63819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="" xmlns:a16="http://schemas.microsoft.com/office/drawing/2014/main" id="{79027CC5-8ACA-4873-8493-10CA04E3048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22845885"/>
              </p:ext>
            </p:extLst>
          </p:nvPr>
        </p:nvGraphicFramePr>
        <p:xfrm>
          <a:off x="467544" y="764704"/>
          <a:ext cx="8244916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Диаграмма 6">
            <a:extLst>
              <a:ext uri="{FF2B5EF4-FFF2-40B4-BE49-F238E27FC236}">
                <a16:creationId xmlns="" xmlns:a16="http://schemas.microsoft.com/office/drawing/2014/main" id="{4A3BD0E2-41C3-49DA-A812-D6FD8764FF7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22179588"/>
              </p:ext>
            </p:extLst>
          </p:nvPr>
        </p:nvGraphicFramePr>
        <p:xfrm>
          <a:off x="467544" y="3573016"/>
          <a:ext cx="8280920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B01BBEEC-558B-4A4A-BC58-5FC80120D596}"/>
              </a:ext>
            </a:extLst>
          </p:cNvPr>
          <p:cNvSpPr txBox="1"/>
          <p:nvPr/>
        </p:nvSpPr>
        <p:spPr>
          <a:xfrm>
            <a:off x="323528" y="87985"/>
            <a:ext cx="75608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средней численности работающих по учреждениям за </a:t>
            </a:r>
          </a:p>
          <a:p>
            <a:pPr algn="ctr"/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квартал 2021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116875" y="548680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чел.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45658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B01BBEEC-558B-4A4A-BC58-5FC80120D596}"/>
              </a:ext>
            </a:extLst>
          </p:cNvPr>
          <p:cNvSpPr txBox="1"/>
          <p:nvPr/>
        </p:nvSpPr>
        <p:spPr>
          <a:xfrm>
            <a:off x="467544" y="116632"/>
            <a:ext cx="75608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Среднесписочная численность педагогов на 01.04.2021 </a:t>
            </a: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="" xmlns:a16="http://schemas.microsoft.com/office/drawing/2014/main" id="{DD50633B-C10C-463B-BC65-8158397A5B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10964694"/>
              </p:ext>
            </p:extLst>
          </p:nvPr>
        </p:nvGraphicFramePr>
        <p:xfrm>
          <a:off x="239260" y="818658"/>
          <a:ext cx="8640960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Диаграмма 7">
            <a:extLst>
              <a:ext uri="{FF2B5EF4-FFF2-40B4-BE49-F238E27FC236}">
                <a16:creationId xmlns="" xmlns:a16="http://schemas.microsoft.com/office/drawing/2014/main" id="{5D2B6287-F027-4907-A8C9-E9F3FB34F3F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43409907"/>
              </p:ext>
            </p:extLst>
          </p:nvPr>
        </p:nvGraphicFramePr>
        <p:xfrm>
          <a:off x="251520" y="3635732"/>
          <a:ext cx="8640960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116875" y="548680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чел.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55227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B01BBEEC-558B-4A4A-BC58-5FC80120D596}"/>
              </a:ext>
            </a:extLst>
          </p:cNvPr>
          <p:cNvSpPr txBox="1"/>
          <p:nvPr/>
        </p:nvSpPr>
        <p:spPr>
          <a:xfrm>
            <a:off x="1115616" y="188640"/>
            <a:ext cx="64087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Объем уплаченных налогов за 1 квартал </a:t>
            </a: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</a:t>
            </a:r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="" xmlns:a16="http://schemas.microsoft.com/office/drawing/2014/main" id="{DD50633B-C10C-463B-BC65-8158397A5B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50044081"/>
              </p:ext>
            </p:extLst>
          </p:nvPr>
        </p:nvGraphicFramePr>
        <p:xfrm>
          <a:off x="239260" y="818658"/>
          <a:ext cx="8640960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Диаграмма 7">
            <a:extLst>
              <a:ext uri="{FF2B5EF4-FFF2-40B4-BE49-F238E27FC236}">
                <a16:creationId xmlns="" xmlns:a16="http://schemas.microsoft.com/office/drawing/2014/main" id="{5D2B6287-F027-4907-A8C9-E9F3FB34F3F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70639560"/>
              </p:ext>
            </p:extLst>
          </p:nvPr>
        </p:nvGraphicFramePr>
        <p:xfrm>
          <a:off x="251520" y="3635732"/>
          <a:ext cx="8640960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129158" y="242652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руб.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36386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="" xmlns:a16="http://schemas.microsoft.com/office/drawing/2014/main" id="{79027CC5-8ACA-4873-8493-10CA04E3048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77848360"/>
              </p:ext>
            </p:extLst>
          </p:nvPr>
        </p:nvGraphicFramePr>
        <p:xfrm>
          <a:off x="413915" y="557972"/>
          <a:ext cx="8244916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Диаграмма 6">
            <a:extLst>
              <a:ext uri="{FF2B5EF4-FFF2-40B4-BE49-F238E27FC236}">
                <a16:creationId xmlns="" xmlns:a16="http://schemas.microsoft.com/office/drawing/2014/main" id="{4A3BD0E2-41C3-49DA-A812-D6FD8764FF7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92503783"/>
              </p:ext>
            </p:extLst>
          </p:nvPr>
        </p:nvGraphicFramePr>
        <p:xfrm>
          <a:off x="425253" y="3573016"/>
          <a:ext cx="8280920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B01BBEEC-558B-4A4A-BC58-5FC80120D596}"/>
              </a:ext>
            </a:extLst>
          </p:cNvPr>
          <p:cNvSpPr txBox="1"/>
          <p:nvPr/>
        </p:nvSpPr>
        <p:spPr>
          <a:xfrm>
            <a:off x="539552" y="116632"/>
            <a:ext cx="64087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Объем уплаченных налогов за 1 квартал 2021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149987" y="162798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руб.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59230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B01BBEEC-558B-4A4A-BC58-5FC80120D596}"/>
              </a:ext>
            </a:extLst>
          </p:cNvPr>
          <p:cNvSpPr txBox="1"/>
          <p:nvPr/>
        </p:nvSpPr>
        <p:spPr>
          <a:xfrm>
            <a:off x="1115616" y="116631"/>
            <a:ext cx="58326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Численность детей на 01.04.2021 </a:t>
            </a: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="" xmlns:a16="http://schemas.microsoft.com/office/drawing/2014/main" id="{DD50633B-C10C-463B-BC65-8158397A5B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56614589"/>
              </p:ext>
            </p:extLst>
          </p:nvPr>
        </p:nvGraphicFramePr>
        <p:xfrm>
          <a:off x="239260" y="818658"/>
          <a:ext cx="8640960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Диаграмма 7">
            <a:extLst>
              <a:ext uri="{FF2B5EF4-FFF2-40B4-BE49-F238E27FC236}">
                <a16:creationId xmlns="" xmlns:a16="http://schemas.microsoft.com/office/drawing/2014/main" id="{5D2B6287-F027-4907-A8C9-E9F3FB34F3F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35948767"/>
              </p:ext>
            </p:extLst>
          </p:nvPr>
        </p:nvGraphicFramePr>
        <p:xfrm>
          <a:off x="251520" y="3635732"/>
          <a:ext cx="8640960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149987" y="162798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чел.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72364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82238589-F79C-489F-9591-6A249C10E5FE}"/>
              </a:ext>
            </a:extLst>
          </p:cNvPr>
          <p:cNvSpPr txBox="1"/>
          <p:nvPr/>
        </p:nvSpPr>
        <p:spPr>
          <a:xfrm>
            <a:off x="395536" y="188640"/>
            <a:ext cx="80648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по реализации Указов Президента Российской Федерации </a:t>
            </a:r>
          </a:p>
          <a:p>
            <a:pPr algn="ctr"/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01.04.2021 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="" xmlns:a16="http://schemas.microsoft.com/office/drawing/2014/main" id="{C4AD17C4-0E0B-4A87-B3E5-3881DF3744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0622478"/>
              </p:ext>
            </p:extLst>
          </p:nvPr>
        </p:nvGraphicFramePr>
        <p:xfrm>
          <a:off x="611559" y="834971"/>
          <a:ext cx="7920881" cy="5658551"/>
        </p:xfrm>
        <a:graphic>
          <a:graphicData uri="http://schemas.openxmlformats.org/drawingml/2006/table">
            <a:tbl>
              <a:tblPr/>
              <a:tblGrid>
                <a:gridCol w="2489828">
                  <a:extLst>
                    <a:ext uri="{9D8B030D-6E8A-4147-A177-3AD203B41FA5}">
                      <a16:colId xmlns="" xmlns:a16="http://schemas.microsoft.com/office/drawing/2014/main" val="894266281"/>
                    </a:ext>
                  </a:extLst>
                </a:gridCol>
                <a:gridCol w="1810351">
                  <a:extLst>
                    <a:ext uri="{9D8B030D-6E8A-4147-A177-3AD203B41FA5}">
                      <a16:colId xmlns="" xmlns:a16="http://schemas.microsoft.com/office/drawing/2014/main" val="2819758121"/>
                    </a:ext>
                  </a:extLst>
                </a:gridCol>
                <a:gridCol w="1810351">
                  <a:extLst>
                    <a:ext uri="{9D8B030D-6E8A-4147-A177-3AD203B41FA5}">
                      <a16:colId xmlns="" xmlns:a16="http://schemas.microsoft.com/office/drawing/2014/main" val="1563836963"/>
                    </a:ext>
                  </a:extLst>
                </a:gridCol>
                <a:gridCol w="1810351">
                  <a:extLst>
                    <a:ext uri="{9D8B030D-6E8A-4147-A177-3AD203B41FA5}">
                      <a16:colId xmlns="" xmlns:a16="http://schemas.microsoft.com/office/drawing/2014/main" val="3545140530"/>
                    </a:ext>
                  </a:extLst>
                </a:gridCol>
              </a:tblGrid>
              <a:tr h="152472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3" marR="8053" marT="80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923516677"/>
                  </a:ext>
                </a:extLst>
              </a:tr>
              <a:tr h="60989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учреждений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Целевой показатель средней заработной платы  по Указам Президента РФ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Фактическая средняя заработная плата по Указам Президента РФ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 исполнения "ЛИНЕЙКИ" по Указам Президента РФ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00716629"/>
                  </a:ext>
                </a:extLst>
              </a:tr>
              <a:tr h="15247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Образование</a:t>
                      </a:r>
                    </a:p>
                  </a:txBody>
                  <a:tcPr marL="8053" marR="8053" marT="805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79411333"/>
                  </a:ext>
                </a:extLst>
              </a:tr>
              <a:tr h="15247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МДОУ № 1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34 429,33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34 051,41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98,9%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929807327"/>
                  </a:ext>
                </a:extLst>
              </a:tr>
              <a:tr h="15247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МДОУ № 10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34 429,33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34 488,60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100,2%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322019165"/>
                  </a:ext>
                </a:extLst>
              </a:tr>
              <a:tr h="15247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МДОУ № 19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34 429,33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0,0%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538751695"/>
                  </a:ext>
                </a:extLst>
              </a:tr>
              <a:tr h="15247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МДОУ № 21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34 429,33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36 322,07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105,5%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214926379"/>
                  </a:ext>
                </a:extLst>
              </a:tr>
              <a:tr h="15247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МДОУ № 22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34 429,33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31 524,39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91,6%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4074476"/>
                  </a:ext>
                </a:extLst>
              </a:tr>
              <a:tr h="15247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МДОУ № 23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34 429,33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31 918,33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92,7%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193552829"/>
                  </a:ext>
                </a:extLst>
              </a:tr>
              <a:tr h="15247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МДОУ № 25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34 429,33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35 291,74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102,5%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912592501"/>
                  </a:ext>
                </a:extLst>
              </a:tr>
              <a:tr h="15247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МДОУ № 27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34 429,33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34 329,47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99,7%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995275772"/>
                  </a:ext>
                </a:extLst>
              </a:tr>
              <a:tr h="15247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МДОУ  № 35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34 429,33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34 966,63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101,6%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037834066"/>
                  </a:ext>
                </a:extLst>
              </a:tr>
              <a:tr h="161443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МДОУ № 36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34 429,33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37 036,88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107,6%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955671989"/>
                  </a:ext>
                </a:extLst>
              </a:tr>
              <a:tr h="15247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МДОУ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34 429,33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34 464,00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100,1%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745227488"/>
                  </a:ext>
                </a:extLst>
              </a:tr>
              <a:tr h="15247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Гимназия им. В. А. Надькина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40 110,67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45 416,13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113,2%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49082981"/>
                  </a:ext>
                </a:extLst>
              </a:tr>
              <a:tr h="15247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МОУ СОШ № 2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40 110,67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47 295,50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117,9%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514563044"/>
                  </a:ext>
                </a:extLst>
              </a:tr>
              <a:tr h="15247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МОУ СОШ № 3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40 110,67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41 954,90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104,6%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924418416"/>
                  </a:ext>
                </a:extLst>
              </a:tr>
              <a:tr h="30494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МОУ СОШ № 4 им. Д.М. Перова"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40 110,67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45 143,99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112,5%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117509835"/>
                  </a:ext>
                </a:extLst>
              </a:tr>
              <a:tr h="15247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МОУ СОШ № 5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40 110,67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51 069,59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127,3%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890693487"/>
                  </a:ext>
                </a:extLst>
              </a:tr>
              <a:tr h="15247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МОУ СОШ № 6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40 110,67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44 002,29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109,7%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682859247"/>
                  </a:ext>
                </a:extLst>
              </a:tr>
              <a:tr h="15247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МОУ СОШ № 7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40 110,67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47 404,43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118,2%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515327870"/>
                  </a:ext>
                </a:extLst>
              </a:tr>
              <a:tr h="15247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СОШ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40 110,67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46 388,82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115,7%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944611748"/>
                  </a:ext>
                </a:extLst>
              </a:tr>
              <a:tr h="15247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МОУ ДПО ЦРО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0,0%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30655951"/>
                  </a:ext>
                </a:extLst>
              </a:tr>
              <a:tr h="15247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 ДО ДДТ "Созвездие"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41 843,00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41 843,00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367564203"/>
                  </a:ext>
                </a:extLst>
              </a:tr>
              <a:tr h="15247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образования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0,0%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510136249"/>
                  </a:ext>
                </a:extLst>
              </a:tr>
              <a:tr h="15247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Культура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938107959"/>
                  </a:ext>
                </a:extLst>
              </a:tr>
              <a:tr h="15247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МБУК ДК "Юность"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38 329,80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38 364,78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100,1%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158007837"/>
                  </a:ext>
                </a:extLst>
              </a:tr>
              <a:tr h="15247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МБУ ДО ДШИ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41 843,00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41 889,88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100,1%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787284090"/>
                  </a:ext>
                </a:extLst>
              </a:tr>
              <a:tr h="15247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ЦБС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38 329,80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38 382,32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100,1%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566994895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208404" y="557029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руб.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33496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EF95FC04-E796-4283-9AEF-145D9352A343}"/>
              </a:ext>
            </a:extLst>
          </p:cNvPr>
          <p:cNvSpPr txBox="1"/>
          <p:nvPr/>
        </p:nvSpPr>
        <p:spPr>
          <a:xfrm>
            <a:off x="251520" y="188640"/>
            <a:ext cx="84969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Поступление внебюджетных средств по муниципальным учреждениям </a:t>
            </a:r>
            <a:endParaRPr lang="ru-RU" sz="20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01.04.2021</a:t>
            </a: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="" xmlns:a16="http://schemas.microsoft.com/office/drawing/2014/main" id="{47A3A80A-C8AE-4EF9-A0B2-31A91691DA9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92112808"/>
              </p:ext>
            </p:extLst>
          </p:nvPr>
        </p:nvGraphicFramePr>
        <p:xfrm>
          <a:off x="323528" y="978987"/>
          <a:ext cx="8568952" cy="5330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316416" y="742637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руб.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5358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="" xmlns:a16="http://schemas.microsoft.com/office/drawing/2014/main" id="{56A7112F-DD3D-435A-A507-ED3FF3B24A9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99355494"/>
              </p:ext>
            </p:extLst>
          </p:nvPr>
        </p:nvGraphicFramePr>
        <p:xfrm>
          <a:off x="467544" y="3717032"/>
          <a:ext cx="8352928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Диаграмма 9">
            <a:extLst>
              <a:ext uri="{FF2B5EF4-FFF2-40B4-BE49-F238E27FC236}">
                <a16:creationId xmlns="" xmlns:a16="http://schemas.microsoft.com/office/drawing/2014/main" id="{F488FDBE-47C7-463A-B99C-D1DBE421CB3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54680529"/>
              </p:ext>
            </p:extLst>
          </p:nvPr>
        </p:nvGraphicFramePr>
        <p:xfrm>
          <a:off x="179512" y="620688"/>
          <a:ext cx="4608512" cy="29768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Диаграмма 12">
            <a:extLst>
              <a:ext uri="{FF2B5EF4-FFF2-40B4-BE49-F238E27FC236}">
                <a16:creationId xmlns="" xmlns:a16="http://schemas.microsoft.com/office/drawing/2014/main" id="{6D300906-CB2F-4B3B-BCBC-B68521FAB90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91610703"/>
              </p:ext>
            </p:extLst>
          </p:nvPr>
        </p:nvGraphicFramePr>
        <p:xfrm>
          <a:off x="4859524" y="980728"/>
          <a:ext cx="4284476" cy="28178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EF95FC04-E796-4283-9AEF-145D9352A343}"/>
              </a:ext>
            </a:extLst>
          </p:cNvPr>
          <p:cNvSpPr txBox="1"/>
          <p:nvPr/>
        </p:nvSpPr>
        <p:spPr>
          <a:xfrm>
            <a:off x="323528" y="44624"/>
            <a:ext cx="84969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Поступление внебюджетных средств по муниципальным учреждениям </a:t>
            </a:r>
            <a:endParaRPr lang="ru-RU" sz="20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01.04.2021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460432" y="588748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руб.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086184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EF95FC04-E796-4283-9AEF-145D9352A343}"/>
              </a:ext>
            </a:extLst>
          </p:cNvPr>
          <p:cNvSpPr txBox="1"/>
          <p:nvPr/>
        </p:nvSpPr>
        <p:spPr>
          <a:xfrm>
            <a:off x="251520" y="96531"/>
            <a:ext cx="86409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заключенных контрактах по муниципальным 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учреждениям  </a:t>
            </a: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01.04.2021</a:t>
            </a: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554735249"/>
              </p:ext>
            </p:extLst>
          </p:nvPr>
        </p:nvGraphicFramePr>
        <p:xfrm>
          <a:off x="166646" y="764704"/>
          <a:ext cx="6192688" cy="259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4078387586"/>
              </p:ext>
            </p:extLst>
          </p:nvPr>
        </p:nvGraphicFramePr>
        <p:xfrm>
          <a:off x="1835696" y="3645024"/>
          <a:ext cx="6480720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740352" y="3429000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руб.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68144" y="650528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ед.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0768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5760640" cy="504056"/>
          </a:xfrm>
        </p:spPr>
        <p:txBody>
          <a:bodyPr>
            <a:normAutofit/>
          </a:bodyPr>
          <a:lstStyle/>
          <a:p>
            <a:r>
              <a:rPr lang="ru-RU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Структура доходов бюджета</a:t>
            </a: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235000762"/>
              </p:ext>
            </p:extLst>
          </p:nvPr>
        </p:nvGraphicFramePr>
        <p:xfrm>
          <a:off x="323528" y="836712"/>
          <a:ext cx="6120680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11077621"/>
              </p:ext>
            </p:extLst>
          </p:nvPr>
        </p:nvGraphicFramePr>
        <p:xfrm>
          <a:off x="5004048" y="3861048"/>
          <a:ext cx="3816424" cy="28923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452320" y="260648"/>
            <a:ext cx="15841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тыс. руб.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199493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EF95FC04-E796-4283-9AEF-145D9352A343}"/>
              </a:ext>
            </a:extLst>
          </p:cNvPr>
          <p:cNvSpPr txBox="1"/>
          <p:nvPr/>
        </p:nvSpPr>
        <p:spPr>
          <a:xfrm>
            <a:off x="179512" y="116632"/>
            <a:ext cx="86409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заключенных контрактах по муниципальным 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учреждениям  </a:t>
            </a: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01.04.2021</a:t>
            </a: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292427603"/>
              </p:ext>
            </p:extLst>
          </p:nvPr>
        </p:nvGraphicFramePr>
        <p:xfrm>
          <a:off x="166646" y="824518"/>
          <a:ext cx="6709610" cy="25324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308475400"/>
              </p:ext>
            </p:extLst>
          </p:nvPr>
        </p:nvGraphicFramePr>
        <p:xfrm>
          <a:off x="1547664" y="3789040"/>
          <a:ext cx="6907959" cy="29003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323983" y="670629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ед.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884368" y="3675334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руб.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5617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EF95FC04-E796-4283-9AEF-145D9352A343}"/>
              </a:ext>
            </a:extLst>
          </p:cNvPr>
          <p:cNvSpPr txBox="1"/>
          <p:nvPr/>
        </p:nvSpPr>
        <p:spPr>
          <a:xfrm>
            <a:off x="213987" y="260648"/>
            <a:ext cx="86409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заключенных контрактах по муниципальным 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учреждениям  </a:t>
            </a: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01.04.2021</a:t>
            </a: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174159369"/>
              </p:ext>
            </p:extLst>
          </p:nvPr>
        </p:nvGraphicFramePr>
        <p:xfrm>
          <a:off x="755576" y="1052736"/>
          <a:ext cx="7488832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740352" y="814645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ед.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995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EF95FC04-E796-4283-9AEF-145D9352A343}"/>
              </a:ext>
            </a:extLst>
          </p:cNvPr>
          <p:cNvSpPr txBox="1"/>
          <p:nvPr/>
        </p:nvSpPr>
        <p:spPr>
          <a:xfrm>
            <a:off x="107504" y="106188"/>
            <a:ext cx="89289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заключенных контрактах по муниципальным 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учреждениям  </a:t>
            </a:r>
            <a:endParaRPr lang="ru-RU" sz="20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01.04.2021</a:t>
            </a: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585189947"/>
              </p:ext>
            </p:extLst>
          </p:nvPr>
        </p:nvGraphicFramePr>
        <p:xfrm>
          <a:off x="251520" y="885335"/>
          <a:ext cx="6565594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683579722"/>
              </p:ext>
            </p:extLst>
          </p:nvPr>
        </p:nvGraphicFramePr>
        <p:xfrm>
          <a:off x="2627784" y="4077072"/>
          <a:ext cx="6192688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277613" y="660186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ед.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956376" y="3965634"/>
            <a:ext cx="1080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тыс. руб.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7327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1003519845"/>
              </p:ext>
            </p:extLst>
          </p:nvPr>
        </p:nvGraphicFramePr>
        <p:xfrm>
          <a:off x="647564" y="1268760"/>
          <a:ext cx="7920880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39552" y="260648"/>
            <a:ext cx="81369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Структура </a:t>
            </a:r>
            <a:r>
              <a:rPr lang="ru-RU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расходов местного бюджета по функциональной классификации на 01.04.2021 </a:t>
            </a:r>
          </a:p>
        </p:txBody>
      </p:sp>
    </p:spTree>
    <p:extLst>
      <p:ext uri="{BB962C8B-B14F-4D97-AF65-F5344CB8AC3E}">
        <p14:creationId xmlns:p14="http://schemas.microsoft.com/office/powerpoint/2010/main" val="1891015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58614"/>
            <a:ext cx="5983414" cy="490066"/>
          </a:xfrm>
        </p:spPr>
        <p:txBody>
          <a:bodyPr>
            <a:normAutofit/>
          </a:bodyPr>
          <a:lstStyle/>
          <a:p>
            <a:r>
              <a:rPr lang="ru-RU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Структура расходов города в разрезе </a:t>
            </a:r>
            <a:r>
              <a:rPr lang="ru-RU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ГРБС</a:t>
            </a:r>
            <a:endParaRPr lang="ru-RU" sz="20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03848" y="548680"/>
            <a:ext cx="30963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Образование</a:t>
            </a:r>
            <a:endParaRPr lang="ru-RU" sz="20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843282266"/>
              </p:ext>
            </p:extLst>
          </p:nvPr>
        </p:nvGraphicFramePr>
        <p:xfrm>
          <a:off x="179512" y="1032111"/>
          <a:ext cx="8496944" cy="26129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287244573"/>
              </p:ext>
            </p:extLst>
          </p:nvPr>
        </p:nvGraphicFramePr>
        <p:xfrm>
          <a:off x="251520" y="3789040"/>
          <a:ext cx="8664624" cy="2824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028384" y="116632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тыс. руб.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25756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4158610471"/>
              </p:ext>
            </p:extLst>
          </p:nvPr>
        </p:nvGraphicFramePr>
        <p:xfrm>
          <a:off x="2123728" y="404664"/>
          <a:ext cx="5040560" cy="2448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95085146"/>
              </p:ext>
            </p:extLst>
          </p:nvPr>
        </p:nvGraphicFramePr>
        <p:xfrm>
          <a:off x="323528" y="2708920"/>
          <a:ext cx="8568952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490066"/>
          </a:xfrm>
        </p:spPr>
        <p:txBody>
          <a:bodyPr>
            <a:normAutofit/>
          </a:bodyPr>
          <a:lstStyle/>
          <a:p>
            <a:r>
              <a:rPr lang="ru-RU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Структура расходов города в разрезе </a:t>
            </a:r>
            <a:r>
              <a:rPr lang="ru-RU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ГРБС</a:t>
            </a:r>
            <a:endParaRPr lang="ru-RU" sz="20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028384" y="116632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тыс. руб.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72755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81992" y="116632"/>
            <a:ext cx="6696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Информация об исполнении муниципальных программ 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5643532"/>
              </p:ext>
            </p:extLst>
          </p:nvPr>
        </p:nvGraphicFramePr>
        <p:xfrm>
          <a:off x="251520" y="620688"/>
          <a:ext cx="8576662" cy="5871218"/>
        </p:xfrm>
        <a:graphic>
          <a:graphicData uri="http://schemas.openxmlformats.org/drawingml/2006/table">
            <a:tbl>
              <a:tblPr/>
              <a:tblGrid>
                <a:gridCol w="589294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8684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2290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7396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156236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817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 программы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План на 2021 год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Исполнено на 01.04.2021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Исполнение, %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8174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"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Развитие образования" города Саянска на 2020-2025 годы"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1 280 205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199 643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72617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"Развитие 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культуры муниципального образования "горд Саянск" на 2020-2025 годы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86 276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19 893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23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7261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"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Социальная поддержка населения муниципального образования "город Саянск" на 2020-2025 годы "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36 939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9 532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26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7261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"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Молодым семьям-доступное жилье  муниципального образования "города Саянска" на 2020-2025 годы"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23 424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4 009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17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7261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"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Физическая культура и спорт в муниципальном образовании "город Саянск" на 2020-2025 годы" 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77 343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22 799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29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7261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"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Организация  отдыха, оздоровления и занятости детей и подростков  города Саянска на 2020-2025 годы"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2 376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7261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"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Профилактика социально-негативных явлений в муниципальном 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образовании 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"город Саянск" на 2020-2025 годы"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775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6348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"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Профилактика 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терроризма 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 экстремизма, а также минимизации и ликвидации последствий проявлений терроризма и экстремизма в муниципальном образовании "город Саянск" на 2020-2025 годы"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7261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"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Поддержка и развитие  субъектов малого и среднего предпринимательства в муниципальном образовании  "город Саянск на 2020-2025 годы"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47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7261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"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Управление  имуществом  муниципального образования "город Саянск" на 2020-2025 годы 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44 997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10 679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24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45436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"Защита 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населения  и территории муниципального образования  "город Саянск" от 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чрезвычайных 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ситуаций, обеспечение пожарной безопасности и безопасности людей на водных объектах  на 2020-2025 годы" 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4 013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1 250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31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6348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"Развитие 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архитектуры, градостроительства и жилищно-коммунального хозяйства муниципального образования "город Саянск" на 2020-2025 годы"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42 437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7 726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18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7261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"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Развитие, содержание дорожного хозяйства и благоустройство муниципального образования "город Саянск" на 2020-2025 годы"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104 407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47 177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45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27261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"Строительство 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 капитальный ремонт объектов водоснабжения и водоотведения муниципального образования "город Саянск" 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91 377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27261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"Формирование 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современной городской среды на территории муниципального образования "город Саянск" 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21 323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27261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"Молодежная 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политика в муниципальном 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образовании "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город Саянск" на 2020-2025 годы"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453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65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  <a:tr h="27261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"Охрана 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окружающей среды территории муниципального 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образования "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город Саянск" на 2020-2025 годы"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761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  <a:tr h="9087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ВСЕГО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1 817 173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322 773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18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9"/>
                  </a:ext>
                </a:extLst>
              </a:tr>
              <a:tr h="9087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 том числе за счет средств местного бюджета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463 099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137 525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30</a:t>
                      </a:r>
                    </a:p>
                  </a:txBody>
                  <a:tcPr marL="3836" marR="3836" marT="38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20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028384" y="162798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тыс. руб.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5330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31640" y="332656"/>
            <a:ext cx="55446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Структура непрограммных расходов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5570763"/>
              </p:ext>
            </p:extLst>
          </p:nvPr>
        </p:nvGraphicFramePr>
        <p:xfrm>
          <a:off x="899592" y="702175"/>
          <a:ext cx="7416824" cy="4701695"/>
        </p:xfrm>
        <a:graphic>
          <a:graphicData uri="http://schemas.openxmlformats.org/drawingml/2006/table">
            <a:tbl>
              <a:tblPr/>
              <a:tblGrid>
                <a:gridCol w="534673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31302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5706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34931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294" marR="9294" marT="929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294" marR="9294" marT="929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294" marR="9294" marT="929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9335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Непрограммные расходы</a:t>
                      </a:r>
                    </a:p>
                  </a:txBody>
                  <a:tcPr marL="9294" marR="9294" marT="92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Исполнено на 01.04.2021</a:t>
                      </a:r>
                    </a:p>
                  </a:txBody>
                  <a:tcPr marL="9294" marR="9294" marT="92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Доля, %</a:t>
                      </a:r>
                    </a:p>
                  </a:txBody>
                  <a:tcPr marL="9294" marR="9294" marT="92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9335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Обеспечение деятельности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МКУ «Управление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по финансам и налогам»</a:t>
                      </a:r>
                    </a:p>
                  </a:txBody>
                  <a:tcPr marL="9294" marR="9294" marT="929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3 280</a:t>
                      </a:r>
                    </a:p>
                  </a:txBody>
                  <a:tcPr marL="9294" marR="9294" marT="92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10,44</a:t>
                      </a:r>
                    </a:p>
                  </a:txBody>
                  <a:tcPr marL="9294" marR="9294" marT="92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46678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Обеспечение деятельности Думы городского округа</a:t>
                      </a:r>
                    </a:p>
                  </a:txBody>
                  <a:tcPr marL="9294" marR="9294" marT="929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899</a:t>
                      </a:r>
                    </a:p>
                  </a:txBody>
                  <a:tcPr marL="9294" marR="9294" marT="92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2,86</a:t>
                      </a:r>
                    </a:p>
                  </a:txBody>
                  <a:tcPr marL="9294" marR="9294" marT="92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66418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Обеспечение деятельности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МКУ «администрация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городского округа муниципального образования «город Саянск»</a:t>
                      </a:r>
                    </a:p>
                  </a:txBody>
                  <a:tcPr marL="9294" marR="9294" marT="929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14 120</a:t>
                      </a:r>
                    </a:p>
                  </a:txBody>
                  <a:tcPr marL="9294" marR="9294" marT="92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44,95</a:t>
                      </a:r>
                    </a:p>
                  </a:txBody>
                  <a:tcPr marL="9294" marR="9294" marT="92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9335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Обеспечение деятельности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МКУ "Централизованная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бухгалтерия"</a:t>
                      </a:r>
                    </a:p>
                  </a:txBody>
                  <a:tcPr marL="9294" marR="9294" marT="929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8 454</a:t>
                      </a:r>
                    </a:p>
                  </a:txBody>
                  <a:tcPr marL="9294" marR="9294" marT="92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26,91</a:t>
                      </a:r>
                    </a:p>
                  </a:txBody>
                  <a:tcPr marL="9294" marR="9294" marT="92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9335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Освещение деятельности администрации городского округа в средствах массовой информации</a:t>
                      </a:r>
                    </a:p>
                  </a:txBody>
                  <a:tcPr marL="9294" marR="9294" marT="929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971</a:t>
                      </a:r>
                    </a:p>
                  </a:txBody>
                  <a:tcPr marL="9294" marR="9294" marT="92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3,09</a:t>
                      </a:r>
                    </a:p>
                  </a:txBody>
                  <a:tcPr marL="9294" marR="9294" marT="92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5345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Обеспечение деятельности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МКУ "Служба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закупок муниципального образования "город Саянск"</a:t>
                      </a:r>
                    </a:p>
                  </a:txBody>
                  <a:tcPr marL="9294" marR="9294" marT="929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1 432</a:t>
                      </a:r>
                    </a:p>
                  </a:txBody>
                  <a:tcPr marL="9294" marR="9294" marT="92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4,56</a:t>
                      </a:r>
                    </a:p>
                  </a:txBody>
                  <a:tcPr marL="9294" marR="9294" marT="92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Обеспечение деятельности Контрольно-счетной палаты городского округа</a:t>
                      </a:r>
                    </a:p>
                  </a:txBody>
                  <a:tcPr marL="9294" marR="9294" marT="929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1 287</a:t>
                      </a:r>
                    </a:p>
                  </a:txBody>
                  <a:tcPr marL="9294" marR="9294" marT="92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4,10</a:t>
                      </a:r>
                    </a:p>
                  </a:txBody>
                  <a:tcPr marL="9294" marR="9294" marT="92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05411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Непрограммные расходы за счет средств местного бюджета</a:t>
                      </a:r>
                    </a:p>
                  </a:txBody>
                  <a:tcPr marL="9294" marR="9294" marT="929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30 443</a:t>
                      </a:r>
                    </a:p>
                  </a:txBody>
                  <a:tcPr marL="9294" marR="9294" marT="92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96,92</a:t>
                      </a:r>
                    </a:p>
                  </a:txBody>
                  <a:tcPr marL="9294" marR="9294" marT="92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486677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Непрограммные расходы за счет межбюджетных трансфертов (Осуществление отдельных областных государственных полномочий)</a:t>
                      </a:r>
                    </a:p>
                  </a:txBody>
                  <a:tcPr marL="9294" marR="9294" marT="929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968</a:t>
                      </a:r>
                    </a:p>
                  </a:txBody>
                  <a:tcPr marL="9294" marR="9294" marT="92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3,08</a:t>
                      </a:r>
                    </a:p>
                  </a:txBody>
                  <a:tcPr marL="9294" marR="9294" marT="92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46678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ИТОГО</a:t>
                      </a:r>
                    </a:p>
                  </a:txBody>
                  <a:tcPr marL="9294" marR="9294" marT="929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31 411</a:t>
                      </a:r>
                    </a:p>
                  </a:txBody>
                  <a:tcPr marL="9294" marR="9294" marT="92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100</a:t>
                      </a:r>
                    </a:p>
                  </a:txBody>
                  <a:tcPr marL="9294" marR="9294" marT="92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452320" y="376084"/>
            <a:ext cx="8640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тыс. руб.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35997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159791"/>
            <a:ext cx="7200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Динамика расходов по </a:t>
            </a:r>
            <a:r>
              <a:rPr lang="ru-RU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экономическому содержанию</a:t>
            </a:r>
            <a:endParaRPr lang="ru-RU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780406350"/>
              </p:ext>
            </p:extLst>
          </p:nvPr>
        </p:nvGraphicFramePr>
        <p:xfrm>
          <a:off x="5508104" y="821267"/>
          <a:ext cx="3024336" cy="2448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419943832"/>
              </p:ext>
            </p:extLst>
          </p:nvPr>
        </p:nvGraphicFramePr>
        <p:xfrm>
          <a:off x="395536" y="3214780"/>
          <a:ext cx="3888432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505306677"/>
              </p:ext>
            </p:extLst>
          </p:nvPr>
        </p:nvGraphicFramePr>
        <p:xfrm>
          <a:off x="5436096" y="3455422"/>
          <a:ext cx="3384376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1728868817"/>
              </p:ext>
            </p:extLst>
          </p:nvPr>
        </p:nvGraphicFramePr>
        <p:xfrm>
          <a:off x="323528" y="963847"/>
          <a:ext cx="3528392" cy="2088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403648" y="5759678"/>
            <a:ext cx="59766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-</a:t>
            </a:r>
            <a:r>
              <a:rPr lang="ru-RU" sz="1400" dirty="0" smtClean="0"/>
              <a:t> на 01.04.2019;   </a:t>
            </a:r>
            <a:r>
              <a:rPr lang="ru-RU" sz="5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-</a:t>
            </a:r>
            <a:r>
              <a:rPr lang="ru-RU" sz="1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400" dirty="0" smtClean="0"/>
              <a:t>на 01.04.2020;   </a:t>
            </a:r>
            <a:r>
              <a:rPr lang="ru-RU" sz="54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-</a:t>
            </a:r>
            <a:r>
              <a:rPr lang="ru-RU" sz="1400" dirty="0" smtClean="0"/>
              <a:t> на 01.04.2021</a:t>
            </a:r>
            <a:endParaRPr lang="ru-RU" sz="1400" dirty="0"/>
          </a:p>
        </p:txBody>
      </p:sp>
      <p:sp>
        <p:nvSpPr>
          <p:cNvPr id="10" name="TextBox 9"/>
          <p:cNvSpPr txBox="1"/>
          <p:nvPr/>
        </p:nvSpPr>
        <p:spPr>
          <a:xfrm>
            <a:off x="8012650" y="205957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тыс. руб.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4375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2036</TotalTime>
  <Words>2115</Words>
  <Application>Microsoft Office PowerPoint</Application>
  <PresentationFormat>Экран (4:3)</PresentationFormat>
  <Paragraphs>545</Paragraphs>
  <Slides>32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Тема Office</vt:lpstr>
      <vt:lpstr>Презентация PowerPoint</vt:lpstr>
      <vt:lpstr>Изменение параметров бюджета на 01.04.2021</vt:lpstr>
      <vt:lpstr>Структура доходов бюджета</vt:lpstr>
      <vt:lpstr>Презентация PowerPoint</vt:lpstr>
      <vt:lpstr>Структура расходов города в разрезе ГРБС</vt:lpstr>
      <vt:lpstr>Структура расходов города в разрезе ГРБС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Изменение параметров бюджета на 01.04.2021</dc:title>
  <dc:creator>Грайвер Ольга Ивановна</dc:creator>
  <cp:lastModifiedBy>BUHAROVA</cp:lastModifiedBy>
  <cp:revision>103</cp:revision>
  <dcterms:created xsi:type="dcterms:W3CDTF">2021-04-22T06:12:13Z</dcterms:created>
  <dcterms:modified xsi:type="dcterms:W3CDTF">2021-05-11T01:29:08Z</dcterms:modified>
</cp:coreProperties>
</file>