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2.xml" ContentType="application/vnd.openxmlformats-officedocument.presentationml.notesSlide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drawings/drawing5.xml" ContentType="application/vnd.openxmlformats-officedocument.drawingml.chartshapes+xml"/>
  <Override PartName="/ppt/charts/chart48.xml" ContentType="application/vnd.openxmlformats-officedocument.drawingml.chart+xml"/>
  <Override PartName="/ppt/drawings/drawing6.xml" ContentType="application/vnd.openxmlformats-officedocument.drawingml.chartshapes+xml"/>
  <Override PartName="/ppt/charts/chart49.xml" ContentType="application/vnd.openxmlformats-officedocument.drawingml.chart+xml"/>
  <Override PartName="/ppt/drawings/drawing7.xml" ContentType="application/vnd.openxmlformats-officedocument.drawingml.chartshapes+xml"/>
  <Override PartName="/ppt/charts/chart50.xml" ContentType="application/vnd.openxmlformats-officedocument.drawingml.chart+xml"/>
  <Override PartName="/ppt/drawings/drawing8.xml" ContentType="application/vnd.openxmlformats-officedocument.drawingml.chartshapes+xml"/>
  <Override PartName="/ppt/charts/chart51.xml" ContentType="application/vnd.openxmlformats-officedocument.drawingml.chart+xml"/>
  <Override PartName="/ppt/drawings/drawing9.xml" ContentType="application/vnd.openxmlformats-officedocument.drawingml.chartshapes+xml"/>
  <Override PartName="/ppt/charts/chart52.xml" ContentType="application/vnd.openxmlformats-officedocument.drawingml.chart+xml"/>
  <Override PartName="/ppt/drawings/drawing10.xml" ContentType="application/vnd.openxmlformats-officedocument.drawingml.chartshapes+xml"/>
  <Override PartName="/ppt/charts/chart53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5.xml" ContentType="application/vnd.ms-office.chartstyle+xml"/>
  <Override PartName="/ppt/charts/colors25.xml" ContentType="application/vnd.ms-office.chartcolorstyle+xml"/>
  <Override PartName="/ppt/charts/style26.xml" ContentType="application/vnd.ms-office.chartstyle+xml"/>
  <Override PartName="/ppt/charts/colors26.xml" ContentType="application/vnd.ms-office.chartcolorstyle+xml"/>
  <Override PartName="/ppt/charts/style27.xml" ContentType="application/vnd.ms-office.chartstyle+xml"/>
  <Override PartName="/ppt/charts/colors27.xml" ContentType="application/vnd.ms-office.chartcolorstyle+xml"/>
  <Override PartName="/ppt/charts/style28.xml" ContentType="application/vnd.ms-office.chartstyle+xml"/>
  <Override PartName="/ppt/charts/colors2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_____Microsoft_Excel35.xlsx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_____Microsoft_Excel36.xlsx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_____Microsoft_Excel37.xlsx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_____Microsoft_Excel38.xlsx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_____Microsoft_Excel39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_____Microsoft_Excel40.xlsx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_____Microsoft_Excel41.xlsx"/></Relationships>
</file>

<file path=ppt/charts/_rels/chart4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_____Microsoft_Excel42.xlsx"/></Relationships>
</file>

<file path=ppt/charts/_rels/chart43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package" Target="../embeddings/_____Microsoft_Excel43.xlsx"/></Relationships>
</file>

<file path=ppt/charts/_rels/chart44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package" Target="../embeddings/_____Microsoft_Excel44.xlsx"/></Relationships>
</file>

<file path=ppt/charts/_rels/chart45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package" Target="../embeddings/_____Microsoft_Excel45.xlsx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package" Target="../embeddings/_____Microsoft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50.xlsx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5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858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831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1858831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29-4683-9B33-1B977671BE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1926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668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29-4683-9B33-1B977671B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1926668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29-4683-9B33-1B977671BE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404325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29-4683-9B33-1B977671B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286912"/>
        <c:axId val="133289856"/>
      </c:barChart>
      <c:catAx>
        <c:axId val="13328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133289856"/>
        <c:crosses val="autoZero"/>
        <c:auto val="1"/>
        <c:lblAlgn val="ctr"/>
        <c:lblOffset val="100"/>
        <c:noMultiLvlLbl val="0"/>
      </c:catAx>
      <c:valAx>
        <c:axId val="133289856"/>
        <c:scaling>
          <c:orientation val="minMax"/>
          <c:max val="2000000"/>
        </c:scaling>
        <c:delete val="0"/>
        <c:axPos val="l"/>
        <c:majorGridlines/>
        <c:numFmt formatCode="General" sourceLinked="1"/>
        <c:majorTickMark val="out"/>
        <c:minorTickMark val="out"/>
        <c:tickLblPos val="low"/>
        <c:crossAx val="133286912"/>
        <c:crosses val="autoZero"/>
        <c:crossBetween val="between"/>
        <c:majorUnit val="500000"/>
        <c:minorUnit val="100000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algn="ctr" defTabSz="914400" rtl="0" eaLnBrk="1" latinLnBrk="0" hangingPunct="1">
              <a:defRPr lang="ru-RU" sz="2800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dirty="0"/>
              <a:t>Администрация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Администрация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-4.446284679853499E-3"/>
                  <c:y val="1.5747258241147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09-40A7-A3F3-196C0B1E56BA}"/>
                </c:ext>
              </c:extLst>
            </c:dLbl>
            <c:dLbl>
              <c:idx val="9"/>
              <c:layout>
                <c:manualLayout>
                  <c:x val="4.446284679853499E-3"/>
                  <c:y val="9.44835494468868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09-40A7-A3F3-196C0B1E5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КАИГ</c:v>
                </c:pt>
                <c:pt idx="1">
                  <c:v>Администрация</c:v>
                </c:pt>
                <c:pt idx="2">
                  <c:v>Спортивная школа</c:v>
                </c:pt>
                <c:pt idx="3">
                  <c:v>СДС</c:v>
                </c:pt>
                <c:pt idx="4">
                  <c:v>ЦБ</c:v>
                </c:pt>
                <c:pt idx="5">
                  <c:v>УОСС</c:v>
                </c:pt>
                <c:pt idx="6">
                  <c:v>СПиОГД</c:v>
                </c:pt>
                <c:pt idx="7">
                  <c:v>КУМИ</c:v>
                </c:pt>
                <c:pt idx="8">
                  <c:v>Служба закупок</c:v>
                </c:pt>
                <c:pt idx="9">
                  <c:v>ЕДДС</c:v>
                </c:pt>
                <c:pt idx="10">
                  <c:v>Дума</c:v>
                </c:pt>
                <c:pt idx="11">
                  <c:v>МАУ "РГ "Саянские Зори"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34355</c:v>
                </c:pt>
                <c:pt idx="1">
                  <c:v>33540</c:v>
                </c:pt>
                <c:pt idx="2">
                  <c:v>27366</c:v>
                </c:pt>
                <c:pt idx="3">
                  <c:v>9110</c:v>
                </c:pt>
                <c:pt idx="4">
                  <c:v>8454</c:v>
                </c:pt>
                <c:pt idx="5">
                  <c:v>8203</c:v>
                </c:pt>
                <c:pt idx="6">
                  <c:v>4872</c:v>
                </c:pt>
                <c:pt idx="7">
                  <c:v>2475</c:v>
                </c:pt>
                <c:pt idx="8">
                  <c:v>1432</c:v>
                </c:pt>
                <c:pt idx="9">
                  <c:v>1250</c:v>
                </c:pt>
                <c:pt idx="10">
                  <c:v>898</c:v>
                </c:pt>
                <c:pt idx="11">
                  <c:v>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09-40A7-A3F3-196C0B1E5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45404672"/>
        <c:axId val="145406208"/>
      </c:barChart>
      <c:catAx>
        <c:axId val="14540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600" baseline="0"/>
            </a:pPr>
            <a:endParaRPr lang="ru-RU"/>
          </a:p>
        </c:txPr>
        <c:crossAx val="145406208"/>
        <c:crosses val="autoZero"/>
        <c:auto val="1"/>
        <c:lblAlgn val="ctr"/>
        <c:lblOffset val="100"/>
        <c:noMultiLvlLbl val="0"/>
      </c:catAx>
      <c:valAx>
        <c:axId val="145406208"/>
        <c:scaling>
          <c:orientation val="minMax"/>
          <c:max val="3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4540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34655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0A-42B5-912D-57F093251E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36457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0A-42B5-912D-57F093251E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0A-42B5-912D-57F093251E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Безвозмездные перечисления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50113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0A-42B5-912D-57F093251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67139072"/>
        <c:axId val="67140992"/>
      </c:barChart>
      <c:catAx>
        <c:axId val="6713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40992"/>
        <c:crosses val="autoZero"/>
        <c:auto val="1"/>
        <c:lblAlgn val="ctr"/>
        <c:lblOffset val="100"/>
        <c:noMultiLvlLbl val="0"/>
      </c:catAx>
      <c:valAx>
        <c:axId val="67140992"/>
        <c:scaling>
          <c:orientation val="minMax"/>
          <c:max val="55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39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мат.запасов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13875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0A-4E94-9B5D-3A1C696048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мат.запасов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16578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0A-4E94-9B5D-3A1C696048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Увеличение стоимости мат.запасов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17505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0A-4E94-9B5D-3A1C6960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6986368"/>
        <c:axId val="66987904"/>
      </c:barChart>
      <c:catAx>
        <c:axId val="6698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987904"/>
        <c:crosses val="autoZero"/>
        <c:auto val="1"/>
        <c:lblAlgn val="ctr"/>
        <c:lblOffset val="100"/>
        <c:noMultiLvlLbl val="0"/>
      </c:catAx>
      <c:valAx>
        <c:axId val="669879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98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585491763541426"/>
          <c:y val="7.1346051639907884E-2"/>
          <c:w val="0.71414508236458574"/>
          <c:h val="0.7812821848623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Прочие работы и услуги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12131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46-4BB3-94B7-32731FDD25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Прочие работы и услуги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19685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46-4BB3-94B7-32731FDD25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Прочие работы и услуги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13870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46-4BB3-94B7-32731FDD2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7036288"/>
        <c:axId val="67037824"/>
      </c:barChart>
      <c:catAx>
        <c:axId val="6703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37824"/>
        <c:crosses val="autoZero"/>
        <c:auto val="1"/>
        <c:lblAlgn val="ctr"/>
        <c:lblOffset val="100"/>
        <c:noMultiLvlLbl val="0"/>
      </c:catAx>
      <c:valAx>
        <c:axId val="67037824"/>
        <c:scaling>
          <c:orientation val="minMax"/>
          <c:max val="20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3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137818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0A-4E94-9B5D-3A1C696048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148294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0A-4E94-9B5D-3A1C696048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Оплата труда и начисления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188658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0A-4E94-9B5D-3A1C6960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7286912"/>
        <c:axId val="67288448"/>
      </c:barChart>
      <c:catAx>
        <c:axId val="6728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288448"/>
        <c:crosses val="autoZero"/>
        <c:auto val="1"/>
        <c:lblAlgn val="ctr"/>
        <c:lblOffset val="100"/>
        <c:noMultiLvlLbl val="0"/>
      </c:catAx>
      <c:valAx>
        <c:axId val="672884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28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89540420564337"/>
          <c:y val="6.1951602181238394E-2"/>
          <c:w val="0.46587712476391513"/>
          <c:h val="0.78634134445177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7222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A8-44BF-BA2F-CBFC22A40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4700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A8-44BF-BA2F-CBFC22A40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Коммунальные услуги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17899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A8-44BF-BA2F-CBFC22A40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120870784"/>
        <c:axId val="120872320"/>
      </c:barChart>
      <c:catAx>
        <c:axId val="12087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872320"/>
        <c:crosses val="autoZero"/>
        <c:auto val="1"/>
        <c:lblAlgn val="ctr"/>
        <c:lblOffset val="100"/>
        <c:noMultiLvlLbl val="0"/>
      </c:catAx>
      <c:valAx>
        <c:axId val="120872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87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1976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8C-4C7C-A446-D6FF68E50E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8C-4C7C-A446-D6FF68E50E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Работы по содержанию имущества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41971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8C-4C7C-A446-D6FF68E50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20963456"/>
        <c:axId val="120964992"/>
      </c:barChart>
      <c:catAx>
        <c:axId val="12096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64992"/>
        <c:crosses val="autoZero"/>
        <c:auto val="1"/>
        <c:lblAlgn val="ctr"/>
        <c:lblOffset val="100"/>
        <c:noMultiLvlLbl val="0"/>
      </c:catAx>
      <c:valAx>
        <c:axId val="1209649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6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8088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75-415B-943D-88608F7E18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8784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75-415B-943D-88608F7E18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Социальное обеспечение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15587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75-415B-943D-88608F7E1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21162368"/>
        <c:axId val="121172352"/>
      </c:barChart>
      <c:catAx>
        <c:axId val="12116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172352"/>
        <c:crosses val="autoZero"/>
        <c:auto val="1"/>
        <c:lblAlgn val="ctr"/>
        <c:lblOffset val="100"/>
        <c:noMultiLvlLbl val="0"/>
      </c:catAx>
      <c:valAx>
        <c:axId val="121172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16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01.04.2019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6636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7-4090-AB72-0144E6E6B8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01.04.2020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D7-4090-AB72-0144E6E6B8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на 01.04.2021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Прочее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8581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D7-4090-AB72-0144E6E6B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371264"/>
        <c:axId val="121467264"/>
      </c:barChart>
      <c:catAx>
        <c:axId val="12137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467264"/>
        <c:crosses val="autoZero"/>
        <c:auto val="1"/>
        <c:lblAlgn val="ctr"/>
        <c:lblOffset val="100"/>
        <c:noMultiLvlLbl val="0"/>
      </c:catAx>
      <c:valAx>
        <c:axId val="1214672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37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102778.1</c:v>
                </c:pt>
                <c:pt idx="1">
                  <c:v>54837.81</c:v>
                </c:pt>
                <c:pt idx="2">
                  <c:v>595162.30000000005</c:v>
                </c:pt>
                <c:pt idx="3">
                  <c:v>26547.24</c:v>
                </c:pt>
                <c:pt idx="4">
                  <c:v>117409.93</c:v>
                </c:pt>
                <c:pt idx="5">
                  <c:v>130101.33</c:v>
                </c:pt>
                <c:pt idx="6">
                  <c:v>73348.66</c:v>
                </c:pt>
                <c:pt idx="7">
                  <c:v>156714.88</c:v>
                </c:pt>
                <c:pt idx="8">
                  <c:v>55257.81</c:v>
                </c:pt>
                <c:pt idx="9">
                  <c:v>146699.92000000001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1439616"/>
        <c:axId val="151453696"/>
      </c:barChart>
      <c:catAx>
        <c:axId val="1514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453696"/>
        <c:crosses val="autoZero"/>
        <c:auto val="1"/>
        <c:lblAlgn val="ctr"/>
        <c:lblOffset val="100"/>
        <c:noMultiLvlLbl val="0"/>
      </c:catAx>
      <c:valAx>
        <c:axId val="151453696"/>
        <c:scaling>
          <c:orientation val="minMax"/>
          <c:max val="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43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881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160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1881160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A8-4343-B1DF-89B7FEE4F1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948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997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1948997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A8-4343-B1DF-89B7FEE4F1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184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354184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A8-4343-B1DF-89B7FEE4F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92576"/>
        <c:axId val="133594112"/>
      </c:barChart>
      <c:catAx>
        <c:axId val="13359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400" baseline="0"/>
            </a:pPr>
            <a:endParaRPr lang="ru-RU"/>
          </a:p>
        </c:txPr>
        <c:crossAx val="133594112"/>
        <c:crosses val="autoZero"/>
        <c:auto val="1"/>
        <c:lblAlgn val="ctr"/>
        <c:lblOffset val="100"/>
        <c:noMultiLvlLbl val="0"/>
      </c:catAx>
      <c:valAx>
        <c:axId val="133594112"/>
        <c:scaling>
          <c:orientation val="minMax"/>
          <c:max val="2000000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359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  <c:pt idx="9">
                  <c:v>Управление образования 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142423.65</c:v>
                </c:pt>
                <c:pt idx="1">
                  <c:v>171613.48</c:v>
                </c:pt>
                <c:pt idx="2">
                  <c:v>132775.22</c:v>
                </c:pt>
                <c:pt idx="3">
                  <c:v>109153.52</c:v>
                </c:pt>
                <c:pt idx="4">
                  <c:v>162158.59</c:v>
                </c:pt>
                <c:pt idx="5">
                  <c:v>157923.63</c:v>
                </c:pt>
                <c:pt idx="6">
                  <c:v>138099.57999999999</c:v>
                </c:pt>
                <c:pt idx="7">
                  <c:v>39870</c:v>
                </c:pt>
                <c:pt idx="8">
                  <c:v>567451.46</c:v>
                </c:pt>
                <c:pt idx="9">
                  <c:v>15592.5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1574016"/>
        <c:axId val="151575552"/>
      </c:barChart>
      <c:catAx>
        <c:axId val="1515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575552"/>
        <c:crosses val="autoZero"/>
        <c:auto val="1"/>
        <c:lblAlgn val="ctr"/>
        <c:lblOffset val="100"/>
        <c:noMultiLvlLbl val="0"/>
      </c:catAx>
      <c:valAx>
        <c:axId val="15157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5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 </c:v>
                </c:pt>
                <c:pt idx="4">
                  <c:v>Администрация </c:v>
                </c:pt>
                <c:pt idx="5">
                  <c:v>Спортивная школа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159615.94</c:v>
                </c:pt>
                <c:pt idx="1">
                  <c:v>776522.03</c:v>
                </c:pt>
                <c:pt idx="2">
                  <c:v>96698.46</c:v>
                </c:pt>
                <c:pt idx="3">
                  <c:v>0</c:v>
                </c:pt>
                <c:pt idx="4">
                  <c:v>675387.56</c:v>
                </c:pt>
                <c:pt idx="5">
                  <c:v>534820.38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20900224"/>
        <c:axId val="120966528"/>
      </c:barChart>
      <c:catAx>
        <c:axId val="12090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66528"/>
        <c:crosses val="autoZero"/>
        <c:auto val="1"/>
        <c:lblAlgn val="ctr"/>
        <c:lblOffset val="100"/>
        <c:noMultiLvlLbl val="0"/>
      </c:catAx>
      <c:valAx>
        <c:axId val="120966528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090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МАУ "РГ "Саянские зори"</c:v>
                </c:pt>
                <c:pt idx="1">
                  <c:v>СПиОГД</c:v>
                </c:pt>
                <c:pt idx="2">
                  <c:v>ЕДДС</c:v>
                </c:pt>
                <c:pt idx="3">
                  <c:v>Служба закупок </c:v>
                </c:pt>
                <c:pt idx="4">
                  <c:v>ЦБ</c:v>
                </c:pt>
                <c:pt idx="5">
                  <c:v>СДС</c:v>
                </c:pt>
                <c:pt idx="6">
                  <c:v>УО СС</c:v>
                </c:pt>
                <c:pt idx="7">
                  <c:v>КАИГ</c:v>
                </c:pt>
                <c:pt idx="8">
                  <c:v>КУИ</c:v>
                </c:pt>
                <c:pt idx="9">
                  <c:v>Дума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371696.84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279.06</c:v>
                </c:pt>
                <c:pt idx="5">
                  <c:v>572483.91</c:v>
                </c:pt>
                <c:pt idx="6">
                  <c:v>767495.21</c:v>
                </c:pt>
                <c:pt idx="7">
                  <c:v>8546</c:v>
                </c:pt>
                <c:pt idx="8">
                  <c:v>5757349.3899999997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21345152"/>
        <c:axId val="121346688"/>
      </c:barChart>
      <c:catAx>
        <c:axId val="12134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1346688"/>
        <c:crosses val="autoZero"/>
        <c:auto val="1"/>
        <c:lblAlgn val="ctr"/>
        <c:lblOffset val="100"/>
        <c:noMultiLvlLbl val="0"/>
      </c:catAx>
      <c:valAx>
        <c:axId val="121346688"/>
        <c:scaling>
          <c:orientation val="minMax"/>
          <c:max val="6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134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3874314.06</c:v>
                </c:pt>
                <c:pt idx="1">
                  <c:v>4488157.38</c:v>
                </c:pt>
                <c:pt idx="2">
                  <c:v>1140170.06</c:v>
                </c:pt>
                <c:pt idx="3">
                  <c:v>4338387.09</c:v>
                </c:pt>
                <c:pt idx="4">
                  <c:v>3789906.24</c:v>
                </c:pt>
                <c:pt idx="5">
                  <c:v>3969360.15</c:v>
                </c:pt>
                <c:pt idx="6">
                  <c:v>4376564.18</c:v>
                </c:pt>
                <c:pt idx="7">
                  <c:v>4553956.1399999997</c:v>
                </c:pt>
                <c:pt idx="8">
                  <c:v>4571047.18</c:v>
                </c:pt>
                <c:pt idx="9">
                  <c:v>4434993.0199999996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1340928"/>
        <c:axId val="151342464"/>
      </c:barChart>
      <c:catAx>
        <c:axId val="15134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342464"/>
        <c:crosses val="autoZero"/>
        <c:auto val="1"/>
        <c:lblAlgn val="ctr"/>
        <c:lblOffset val="100"/>
        <c:noMultiLvlLbl val="0"/>
      </c:catAx>
      <c:valAx>
        <c:axId val="151342464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34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  <c:pt idx="9">
                  <c:v>Управление образования 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5033246.78</c:v>
                </c:pt>
                <c:pt idx="1">
                  <c:v>5599027.7999999998</c:v>
                </c:pt>
                <c:pt idx="2">
                  <c:v>4581004.57</c:v>
                </c:pt>
                <c:pt idx="3">
                  <c:v>6045823.3899999997</c:v>
                </c:pt>
                <c:pt idx="4">
                  <c:v>6190121.9800000004</c:v>
                </c:pt>
                <c:pt idx="5">
                  <c:v>4019150.15</c:v>
                </c:pt>
                <c:pt idx="6">
                  <c:v>5541657.1399999997</c:v>
                </c:pt>
                <c:pt idx="7">
                  <c:v>992513.38</c:v>
                </c:pt>
                <c:pt idx="8">
                  <c:v>2121185.65</c:v>
                </c:pt>
                <c:pt idx="9">
                  <c:v>765290.2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4444544"/>
        <c:axId val="154446080"/>
      </c:barChart>
      <c:catAx>
        <c:axId val="1544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446080"/>
        <c:crosses val="autoZero"/>
        <c:auto val="1"/>
        <c:lblAlgn val="ctr"/>
        <c:lblOffset val="100"/>
        <c:noMultiLvlLbl val="0"/>
      </c:catAx>
      <c:valAx>
        <c:axId val="15444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44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 </c:v>
                </c:pt>
                <c:pt idx="4">
                  <c:v>Администрация </c:v>
                </c:pt>
                <c:pt idx="5">
                  <c:v>Спортивная школа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3373888.78</c:v>
                </c:pt>
                <c:pt idx="1">
                  <c:v>3332132.05</c:v>
                </c:pt>
                <c:pt idx="2">
                  <c:v>2894489.08</c:v>
                </c:pt>
                <c:pt idx="3">
                  <c:v>215973.87</c:v>
                </c:pt>
                <c:pt idx="4">
                  <c:v>24859686.27</c:v>
                </c:pt>
                <c:pt idx="5">
                  <c:v>11294694.16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20830592"/>
        <c:axId val="120836480"/>
      </c:barChart>
      <c:catAx>
        <c:axId val="1208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0836480"/>
        <c:crosses val="autoZero"/>
        <c:auto val="1"/>
        <c:lblAlgn val="ctr"/>
        <c:lblOffset val="100"/>
        <c:noMultiLvlLbl val="0"/>
      </c:catAx>
      <c:valAx>
        <c:axId val="120836480"/>
        <c:scaling>
          <c:orientation val="minMax"/>
          <c:max val="2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083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МАУ "РГ "Саянские зори"</c:v>
                </c:pt>
                <c:pt idx="1">
                  <c:v>СПиОГД</c:v>
                </c:pt>
                <c:pt idx="2">
                  <c:v>ЕДДС</c:v>
                </c:pt>
                <c:pt idx="3">
                  <c:v>Служба закупок </c:v>
                </c:pt>
                <c:pt idx="4">
                  <c:v>ЦБ</c:v>
                </c:pt>
                <c:pt idx="5">
                  <c:v>СДС</c:v>
                </c:pt>
                <c:pt idx="6">
                  <c:v>УО СС</c:v>
                </c:pt>
                <c:pt idx="7">
                  <c:v>КАИГ</c:v>
                </c:pt>
                <c:pt idx="8">
                  <c:v>КУИ</c:v>
                </c:pt>
                <c:pt idx="9">
                  <c:v>Дума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664378.79</c:v>
                </c:pt>
                <c:pt idx="1">
                  <c:v>1417919.19</c:v>
                </c:pt>
                <c:pt idx="2">
                  <c:v>275805.84999999998</c:v>
                </c:pt>
                <c:pt idx="3">
                  <c:v>408373.84</c:v>
                </c:pt>
                <c:pt idx="4">
                  <c:v>2326446.0499999998</c:v>
                </c:pt>
                <c:pt idx="5">
                  <c:v>1495419.2</c:v>
                </c:pt>
                <c:pt idx="6">
                  <c:v>215973.87</c:v>
                </c:pt>
                <c:pt idx="7">
                  <c:v>1213722.78</c:v>
                </c:pt>
                <c:pt idx="8">
                  <c:v>2468065.19</c:v>
                </c:pt>
                <c:pt idx="9">
                  <c:v>237444.32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54379008"/>
        <c:axId val="154380544"/>
      </c:barChart>
      <c:catAx>
        <c:axId val="15437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380544"/>
        <c:crosses val="autoZero"/>
        <c:auto val="1"/>
        <c:lblAlgn val="ctr"/>
        <c:lblOffset val="100"/>
        <c:noMultiLvlLbl val="0"/>
      </c:catAx>
      <c:valAx>
        <c:axId val="154380544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37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30370.73</c:v>
                </c:pt>
                <c:pt idx="1">
                  <c:v>29045.64</c:v>
                </c:pt>
                <c:pt idx="2">
                  <c:v>29940.66</c:v>
                </c:pt>
                <c:pt idx="3">
                  <c:v>26050.880000000001</c:v>
                </c:pt>
                <c:pt idx="4">
                  <c:v>27359.16</c:v>
                </c:pt>
                <c:pt idx="5">
                  <c:v>28866.35</c:v>
                </c:pt>
                <c:pt idx="6">
                  <c:v>28688.49</c:v>
                </c:pt>
                <c:pt idx="7">
                  <c:v>28687.49</c:v>
                </c:pt>
                <c:pt idx="8">
                  <c:v>30847.62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67757568"/>
        <c:axId val="67759104"/>
      </c:barChart>
      <c:catAx>
        <c:axId val="677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759104"/>
        <c:crosses val="autoZero"/>
        <c:auto val="1"/>
        <c:lblAlgn val="ctr"/>
        <c:lblOffset val="100"/>
        <c:noMultiLvlLbl val="0"/>
      </c:catAx>
      <c:valAx>
        <c:axId val="67759104"/>
        <c:scaling>
          <c:orientation val="minMax"/>
          <c:max val="7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75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38772.04</c:v>
                </c:pt>
                <c:pt idx="1">
                  <c:v>43091.86</c:v>
                </c:pt>
                <c:pt idx="2">
                  <c:v>40229.06</c:v>
                </c:pt>
                <c:pt idx="3">
                  <c:v>39305.019999999997</c:v>
                </c:pt>
                <c:pt idx="4">
                  <c:v>46210.13</c:v>
                </c:pt>
                <c:pt idx="5">
                  <c:v>38193.19</c:v>
                </c:pt>
                <c:pt idx="6">
                  <c:v>41021.9</c:v>
                </c:pt>
                <c:pt idx="7">
                  <c:v>38512.120000000003</c:v>
                </c:pt>
                <c:pt idx="8">
                  <c:v>36098.269999999997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20739328"/>
        <c:axId val="120795520"/>
      </c:barChart>
      <c:catAx>
        <c:axId val="1207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0795520"/>
        <c:crosses val="autoZero"/>
        <c:auto val="1"/>
        <c:lblAlgn val="ctr"/>
        <c:lblOffset val="100"/>
        <c:noMultiLvlLbl val="0"/>
      </c:catAx>
      <c:valAx>
        <c:axId val="120795520"/>
        <c:scaling>
          <c:orientation val="minMax"/>
          <c:max val="6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073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Спортивная школа </c:v>
                </c:pt>
                <c:pt idx="4">
                  <c:v>МАУ "РГ "Саянские зори"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38364.78</c:v>
                </c:pt>
                <c:pt idx="1">
                  <c:v>39989.5</c:v>
                </c:pt>
                <c:pt idx="2">
                  <c:v>38383.32</c:v>
                </c:pt>
                <c:pt idx="3">
                  <c:v>30165.52</c:v>
                </c:pt>
                <c:pt idx="4">
                  <c:v>39007.26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27107456"/>
        <c:axId val="133767552"/>
      </c:barChart>
      <c:catAx>
        <c:axId val="12710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767552"/>
        <c:crosses val="autoZero"/>
        <c:auto val="1"/>
        <c:lblAlgn val="ctr"/>
        <c:lblOffset val="100"/>
        <c:noMultiLvlLbl val="0"/>
      </c:catAx>
      <c:valAx>
        <c:axId val="133767552"/>
        <c:scaling>
          <c:orientation val="minMax"/>
          <c:max val="8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10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766102367744007"/>
          <c:y val="8.3224163364564424E-2"/>
          <c:w val="0.45500000000000002"/>
          <c:h val="0.81217756431621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-22329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ED-4346-92D9-4D8BA4D812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Уточнение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-22329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ED-4346-92D9-4D8BA4D8124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aseline="0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50141</a:t>
                    </a:r>
                    <a:endParaRPr lang="en-US" dirty="0"/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ED-4346-92D9-4D8BA4D81240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Дефицит/профицит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BED-4346-92D9-4D8BA4D81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84256"/>
        <c:axId val="133985792"/>
      </c:barChart>
      <c:catAx>
        <c:axId val="1339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400" baseline="0"/>
            </a:pPr>
            <a:endParaRPr lang="ru-RU"/>
          </a:p>
        </c:txPr>
        <c:crossAx val="133985792"/>
        <c:crosses val="autoZero"/>
        <c:auto val="1"/>
        <c:lblAlgn val="ctr"/>
        <c:lblOffset val="100"/>
        <c:noMultiLvlLbl val="0"/>
      </c:catAx>
      <c:valAx>
        <c:axId val="133985792"/>
        <c:scaling>
          <c:orientation val="minMax"/>
          <c:max val="55000"/>
          <c:min val="-2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984256"/>
        <c:crosses val="autoZero"/>
        <c:crossBetween val="between"/>
        <c:majorUnit val="10000"/>
        <c:minorUnit val="500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Управление образования </c:v>
                </c:pt>
                <c:pt idx="1">
                  <c:v>Управление культуры</c:v>
                </c:pt>
                <c:pt idx="2">
                  <c:v>Администрация</c:v>
                </c:pt>
                <c:pt idx="3">
                  <c:v>СПиОГД</c:v>
                </c:pt>
                <c:pt idx="4">
                  <c:v>ЕДДС</c:v>
                </c:pt>
                <c:pt idx="5">
                  <c:v>Служба закупок </c:v>
                </c:pt>
                <c:pt idx="6">
                  <c:v>ЦБ</c:v>
                </c:pt>
                <c:pt idx="7">
                  <c:v>СДС</c:v>
                </c:pt>
                <c:pt idx="8">
                  <c:v>УО СС</c:v>
                </c:pt>
                <c:pt idx="9">
                  <c:v>КАИГ</c:v>
                </c:pt>
                <c:pt idx="10">
                  <c:v>КУИ</c:v>
                </c:pt>
                <c:pt idx="11">
                  <c:v>Дума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61401.74</c:v>
                </c:pt>
                <c:pt idx="1">
                  <c:v>75114.28</c:v>
                </c:pt>
                <c:pt idx="2">
                  <c:v>51450.11</c:v>
                </c:pt>
                <c:pt idx="3">
                  <c:v>42897.27</c:v>
                </c:pt>
                <c:pt idx="4">
                  <c:v>33635.17</c:v>
                </c:pt>
                <c:pt idx="5">
                  <c:v>37868.339999999997</c:v>
                </c:pt>
                <c:pt idx="6">
                  <c:v>42750.2</c:v>
                </c:pt>
                <c:pt idx="7">
                  <c:v>37291.699999999997</c:v>
                </c:pt>
                <c:pt idx="8">
                  <c:v>24857.99</c:v>
                </c:pt>
                <c:pt idx="9">
                  <c:v>56717.22</c:v>
                </c:pt>
                <c:pt idx="10">
                  <c:v>51713.1</c:v>
                </c:pt>
                <c:pt idx="11">
                  <c:v>111739.55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51579648"/>
        <c:axId val="154396544"/>
      </c:barChart>
      <c:catAx>
        <c:axId val="1515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396544"/>
        <c:crosses val="autoZero"/>
        <c:auto val="1"/>
        <c:lblAlgn val="ctr"/>
        <c:lblOffset val="100"/>
        <c:noMultiLvlLbl val="0"/>
      </c:catAx>
      <c:valAx>
        <c:axId val="154396544"/>
        <c:scaling>
          <c:orientation val="minMax"/>
          <c:max val="11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57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МДОУ № 1</c:v>
                </c:pt>
                <c:pt idx="1">
                  <c:v>МДОУ № 10</c:v>
                </c:pt>
                <c:pt idx="2">
                  <c:v>МДОУ № 21</c:v>
                </c:pt>
                <c:pt idx="3">
                  <c:v>МДОУ № 22</c:v>
                </c:pt>
                <c:pt idx="4">
                  <c:v>МДОУ № 23</c:v>
                </c:pt>
                <c:pt idx="5">
                  <c:v>МДОУ № 25</c:v>
                </c:pt>
                <c:pt idx="6">
                  <c:v>МДОУ № 27</c:v>
                </c:pt>
                <c:pt idx="7">
                  <c:v>МДОУ  № 35</c:v>
                </c:pt>
                <c:pt idx="8">
                  <c:v>МДОУ № 36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26.6</c:v>
                </c:pt>
                <c:pt idx="1">
                  <c:v>68.3</c:v>
                </c:pt>
                <c:pt idx="2">
                  <c:v>72.099999999999994</c:v>
                </c:pt>
                <c:pt idx="3">
                  <c:v>75.5</c:v>
                </c:pt>
                <c:pt idx="4">
                  <c:v>66.5</c:v>
                </c:pt>
                <c:pt idx="5">
                  <c:v>74.900000000000006</c:v>
                </c:pt>
                <c:pt idx="6">
                  <c:v>66.3</c:v>
                </c:pt>
                <c:pt idx="7">
                  <c:v>71.7</c:v>
                </c:pt>
                <c:pt idx="8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4322048"/>
        <c:axId val="154323584"/>
      </c:barChart>
      <c:catAx>
        <c:axId val="1543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323584"/>
        <c:crosses val="autoZero"/>
        <c:auto val="1"/>
        <c:lblAlgn val="ctr"/>
        <c:lblOffset val="100"/>
        <c:noMultiLvlLbl val="0"/>
      </c:catAx>
      <c:valAx>
        <c:axId val="154323584"/>
        <c:scaling>
          <c:orientation val="minMax"/>
          <c:max val="75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32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77.7</c:v>
                </c:pt>
                <c:pt idx="1">
                  <c:v>89.7</c:v>
                </c:pt>
                <c:pt idx="2">
                  <c:v>68.8</c:v>
                </c:pt>
                <c:pt idx="3">
                  <c:v>95.8</c:v>
                </c:pt>
                <c:pt idx="4">
                  <c:v>93.7</c:v>
                </c:pt>
                <c:pt idx="5">
                  <c:v>49.6</c:v>
                </c:pt>
                <c:pt idx="6">
                  <c:v>73.7</c:v>
                </c:pt>
                <c:pt idx="7">
                  <c:v>21</c:v>
                </c:pt>
                <c:pt idx="8">
                  <c:v>38.799999999999997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4573824"/>
        <c:axId val="164340480"/>
      </c:barChart>
      <c:catAx>
        <c:axId val="15457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340480"/>
        <c:crosses val="autoZero"/>
        <c:auto val="1"/>
        <c:lblAlgn val="ctr"/>
        <c:lblOffset val="100"/>
        <c:noMultiLvlLbl val="0"/>
      </c:catAx>
      <c:valAx>
        <c:axId val="164340480"/>
        <c:scaling>
          <c:orientation val="minMax"/>
          <c:max val="9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457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Спортивная школа </c:v>
                </c:pt>
                <c:pt idx="4">
                  <c:v>МАУ "РГ "Саянские зори"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38.4</c:v>
                </c:pt>
                <c:pt idx="1">
                  <c:v>60.2</c:v>
                </c:pt>
                <c:pt idx="2">
                  <c:v>24</c:v>
                </c:pt>
                <c:pt idx="3">
                  <c:v>158.30000000000001</c:v>
                </c:pt>
                <c:pt idx="4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64362880"/>
        <c:axId val="164696448"/>
      </c:barChart>
      <c:catAx>
        <c:axId val="16436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696448"/>
        <c:crosses val="autoZero"/>
        <c:auto val="1"/>
        <c:lblAlgn val="ctr"/>
        <c:lblOffset val="100"/>
        <c:noMultiLvlLbl val="0"/>
      </c:catAx>
      <c:valAx>
        <c:axId val="164696448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36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Управление образования</c:v>
                </c:pt>
                <c:pt idx="1">
                  <c:v>Управление культуры</c:v>
                </c:pt>
                <c:pt idx="2">
                  <c:v>Администрация</c:v>
                </c:pt>
                <c:pt idx="3">
                  <c:v>СПиОГД</c:v>
                </c:pt>
                <c:pt idx="4">
                  <c:v>ЕДДС</c:v>
                </c:pt>
                <c:pt idx="5">
                  <c:v>Служба закупок </c:v>
                </c:pt>
                <c:pt idx="6">
                  <c:v>ЦБ</c:v>
                </c:pt>
                <c:pt idx="7">
                  <c:v>СДС</c:v>
                </c:pt>
                <c:pt idx="8">
                  <c:v>УО СС</c:v>
                </c:pt>
                <c:pt idx="9">
                  <c:v>КАИГ</c:v>
                </c:pt>
                <c:pt idx="10">
                  <c:v>КУИ</c:v>
                </c:pt>
                <c:pt idx="11">
                  <c:v>Дума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5.5</c:v>
                </c:pt>
                <c:pt idx="1">
                  <c:v>2</c:v>
                </c:pt>
                <c:pt idx="2">
                  <c:v>66</c:v>
                </c:pt>
                <c:pt idx="3">
                  <c:v>28</c:v>
                </c:pt>
                <c:pt idx="4">
                  <c:v>8</c:v>
                </c:pt>
                <c:pt idx="5">
                  <c:v>9.3000000000000007</c:v>
                </c:pt>
                <c:pt idx="6">
                  <c:v>48.2</c:v>
                </c:pt>
                <c:pt idx="7">
                  <c:v>41.9</c:v>
                </c:pt>
                <c:pt idx="8">
                  <c:v>78.599999999999994</c:v>
                </c:pt>
                <c:pt idx="9">
                  <c:v>10.7</c:v>
                </c:pt>
                <c:pt idx="10">
                  <c:v>9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64750080"/>
        <c:axId val="164751616"/>
      </c:barChart>
      <c:catAx>
        <c:axId val="16475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751616"/>
        <c:crosses val="autoZero"/>
        <c:auto val="1"/>
        <c:lblAlgn val="ctr"/>
        <c:lblOffset val="100"/>
        <c:noMultiLvlLbl val="0"/>
      </c:catAx>
      <c:valAx>
        <c:axId val="164751616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75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9.8000000000000007</c:v>
                </c:pt>
                <c:pt idx="1">
                  <c:v>33.200000000000003</c:v>
                </c:pt>
                <c:pt idx="2">
                  <c:v>0</c:v>
                </c:pt>
                <c:pt idx="3">
                  <c:v>34.6</c:v>
                </c:pt>
                <c:pt idx="4">
                  <c:v>35.200000000000003</c:v>
                </c:pt>
                <c:pt idx="5">
                  <c:v>30.8</c:v>
                </c:pt>
                <c:pt idx="6">
                  <c:v>33.799999999999997</c:v>
                </c:pt>
                <c:pt idx="7">
                  <c:v>30.9</c:v>
                </c:pt>
                <c:pt idx="8">
                  <c:v>32.299999999999997</c:v>
                </c:pt>
                <c:pt idx="9">
                  <c:v>31.4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1917696"/>
        <c:axId val="151919232"/>
      </c:barChart>
      <c:catAx>
        <c:axId val="15191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919232"/>
        <c:crosses val="autoZero"/>
        <c:auto val="1"/>
        <c:lblAlgn val="ctr"/>
        <c:lblOffset val="100"/>
        <c:noMultiLvlLbl val="0"/>
      </c:catAx>
      <c:valAx>
        <c:axId val="151919232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91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МУ ДО ДДТ "Созвездие"</c:v>
                </c:pt>
                <c:pt idx="8">
                  <c:v>МБУК ДК "Юность"</c:v>
                </c:pt>
                <c:pt idx="9">
                  <c:v>МБУ ДО ДШИ</c:v>
                </c:pt>
                <c:pt idx="10">
                  <c:v>Спортивная школа 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46.2</c:v>
                </c:pt>
                <c:pt idx="1">
                  <c:v>58.5</c:v>
                </c:pt>
                <c:pt idx="2">
                  <c:v>45.8</c:v>
                </c:pt>
                <c:pt idx="3">
                  <c:v>61</c:v>
                </c:pt>
                <c:pt idx="4">
                  <c:v>62.7</c:v>
                </c:pt>
                <c:pt idx="5">
                  <c:v>28.1</c:v>
                </c:pt>
                <c:pt idx="6">
                  <c:v>43.8</c:v>
                </c:pt>
                <c:pt idx="7">
                  <c:v>20</c:v>
                </c:pt>
                <c:pt idx="8">
                  <c:v>26.9</c:v>
                </c:pt>
                <c:pt idx="9" formatCode="#\ ##0.0">
                  <c:v>41.4</c:v>
                </c:pt>
                <c:pt idx="10" formatCode="#\ ##0.0">
                  <c:v>30.4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2652800"/>
        <c:axId val="152662784"/>
      </c:barChart>
      <c:catAx>
        <c:axId val="15265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662784"/>
        <c:crosses val="autoZero"/>
        <c:auto val="1"/>
        <c:lblAlgn val="ctr"/>
        <c:lblOffset val="100"/>
        <c:noMultiLvlLbl val="0"/>
      </c:catAx>
      <c:valAx>
        <c:axId val="152662784"/>
        <c:scaling>
          <c:orientation val="minMax"/>
          <c:max val="6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65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462434.84</c:v>
                </c:pt>
                <c:pt idx="1">
                  <c:v>1456869.14</c:v>
                </c:pt>
                <c:pt idx="2">
                  <c:v>63647.39</c:v>
                </c:pt>
                <c:pt idx="3">
                  <c:v>1447760.58</c:v>
                </c:pt>
                <c:pt idx="4">
                  <c:v>1779955.58</c:v>
                </c:pt>
                <c:pt idx="5">
                  <c:v>1596556.33</c:v>
                </c:pt>
                <c:pt idx="6">
                  <c:v>1885085.72</c:v>
                </c:pt>
                <c:pt idx="7">
                  <c:v>1671444.97</c:v>
                </c:pt>
                <c:pt idx="8">
                  <c:v>1899312.86</c:v>
                </c:pt>
                <c:pt idx="9">
                  <c:v>1816883.69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2717568"/>
        <c:axId val="152727552"/>
      </c:barChart>
      <c:catAx>
        <c:axId val="1527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727552"/>
        <c:crosses val="autoZero"/>
        <c:auto val="1"/>
        <c:lblAlgn val="ctr"/>
        <c:lblOffset val="100"/>
        <c:noMultiLvlLbl val="0"/>
      </c:catAx>
      <c:valAx>
        <c:axId val="152727552"/>
        <c:scaling>
          <c:orientation val="minMax"/>
          <c:max val="19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71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МОУ ДПО ЦРО</c:v>
                </c:pt>
                <c:pt idx="8">
                  <c:v>МУ ДО ДДТ "Созвездие"</c:v>
                </c:pt>
                <c:pt idx="9">
                  <c:v>Управление образования 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3833069.5</c:v>
                </c:pt>
                <c:pt idx="1">
                  <c:v>4975106.71</c:v>
                </c:pt>
                <c:pt idx="2">
                  <c:v>3466439.69</c:v>
                </c:pt>
                <c:pt idx="3">
                  <c:v>4890476.28</c:v>
                </c:pt>
                <c:pt idx="4">
                  <c:v>5666378.5300000003</c:v>
                </c:pt>
                <c:pt idx="5">
                  <c:v>2487085.2599999998</c:v>
                </c:pt>
                <c:pt idx="6">
                  <c:v>3908273.58</c:v>
                </c:pt>
                <c:pt idx="7">
                  <c:v>1151579.47</c:v>
                </c:pt>
                <c:pt idx="8">
                  <c:v>2235753.89</c:v>
                </c:pt>
                <c:pt idx="9">
                  <c:v>389467.34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67874944"/>
        <c:axId val="167876480"/>
      </c:barChart>
      <c:catAx>
        <c:axId val="16787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876480"/>
        <c:crosses val="autoZero"/>
        <c:auto val="1"/>
        <c:lblAlgn val="ctr"/>
        <c:lblOffset val="100"/>
        <c:noMultiLvlLbl val="0"/>
      </c:catAx>
      <c:valAx>
        <c:axId val="167876480"/>
        <c:scaling>
          <c:orientation val="minMax"/>
          <c:max val="57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87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 </c:v>
                </c:pt>
                <c:pt idx="4">
                  <c:v>Администрация </c:v>
                </c:pt>
                <c:pt idx="5">
                  <c:v>Спортивная школа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2120448.63</c:v>
                </c:pt>
                <c:pt idx="1">
                  <c:v>3015211.64</c:v>
                </c:pt>
                <c:pt idx="2">
                  <c:v>1200942.3799999999</c:v>
                </c:pt>
                <c:pt idx="3">
                  <c:v>186079.42</c:v>
                </c:pt>
                <c:pt idx="4">
                  <c:v>4041723.3</c:v>
                </c:pt>
                <c:pt idx="5">
                  <c:v>6212245.25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A9-4BD5-8095-2EBE65BE7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52767872"/>
        <c:axId val="152769664"/>
      </c:barChart>
      <c:catAx>
        <c:axId val="15276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769664"/>
        <c:crosses val="autoZero"/>
        <c:auto val="1"/>
        <c:lblAlgn val="ctr"/>
        <c:lblOffset val="100"/>
        <c:noMultiLvlLbl val="0"/>
      </c:catAx>
      <c:valAx>
        <c:axId val="152769664"/>
        <c:scaling>
          <c:orientation val="minMax"/>
          <c:max val="63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76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40846456692913"/>
          <c:y val="5.6210875984251958E-2"/>
          <c:w val="0.53607524711188193"/>
          <c:h val="0.79557993556271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854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409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Исполнение на 01.04.2021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404854</c:v>
                </c:pt>
                <c:pt idx="1">
                  <c:v>99409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56-4CA1-BF5A-1EAD83B186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smtClean="0"/>
                      <a:t>1</a:t>
                    </a:r>
                    <a:r>
                      <a:rPr lang="ru-RU" sz="1100" smtClean="0"/>
                      <a:t> </a:t>
                    </a:r>
                    <a:r>
                      <a:rPr lang="en-US" sz="1100" smtClean="0"/>
                      <a:t>521</a:t>
                    </a:r>
                    <a:r>
                      <a:rPr lang="ru-RU" sz="1100" smtClean="0"/>
                      <a:t> </a:t>
                    </a:r>
                    <a:r>
                      <a:rPr lang="en-US" sz="1100" smtClean="0"/>
                      <a:t>814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smtClean="0"/>
                      <a:t>304</a:t>
                    </a:r>
                    <a:r>
                      <a:rPr lang="ru-RU" sz="1100" smtClean="0"/>
                      <a:t> </a:t>
                    </a:r>
                    <a:r>
                      <a:rPr lang="en-US" sz="1100" smtClean="0"/>
                      <a:t>916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Исполнение на 01.04.2021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1521814</c:v>
                </c:pt>
                <c:pt idx="1">
                  <c:v>304916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56-4CA1-BF5A-1EAD83B18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326912"/>
        <c:axId val="133902720"/>
      </c:barChart>
      <c:catAx>
        <c:axId val="13432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902720"/>
        <c:crosses val="autoZero"/>
        <c:auto val="1"/>
        <c:lblAlgn val="ctr"/>
        <c:lblOffset val="100"/>
        <c:noMultiLvlLbl val="0"/>
      </c:catAx>
      <c:valAx>
        <c:axId val="133902720"/>
        <c:scaling>
          <c:orientation val="minMax"/>
          <c:max val="2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326912"/>
        <c:crosses val="autoZero"/>
        <c:crossBetween val="between"/>
        <c:majorUnit val="500000"/>
        <c:minorUnit val="100000"/>
      </c:valAx>
    </c:plotArea>
    <c:legend>
      <c:legendPos val="r"/>
      <c:layout>
        <c:manualLayout>
          <c:xMode val="edge"/>
          <c:yMode val="edge"/>
          <c:x val="0.6517865768537795"/>
          <c:y val="0.14126541495389403"/>
          <c:w val="0.2966314200382964"/>
          <c:h val="0.2589090101099877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МАУ "РГ "Саянские зори"</c:v>
                </c:pt>
                <c:pt idx="1">
                  <c:v>СПиОГД</c:v>
                </c:pt>
                <c:pt idx="2">
                  <c:v>ЕДДС</c:v>
                </c:pt>
                <c:pt idx="3">
                  <c:v>Служба закупок </c:v>
                </c:pt>
                <c:pt idx="4">
                  <c:v>ЦБ</c:v>
                </c:pt>
                <c:pt idx="5">
                  <c:v>СДС</c:v>
                </c:pt>
                <c:pt idx="6">
                  <c:v>УО СС</c:v>
                </c:pt>
                <c:pt idx="7">
                  <c:v>КАИГ</c:v>
                </c:pt>
                <c:pt idx="8">
                  <c:v>КУИ</c:v>
                </c:pt>
                <c:pt idx="9">
                  <c:v>Дума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316284.77</c:v>
                </c:pt>
                <c:pt idx="1">
                  <c:v>1531774.44</c:v>
                </c:pt>
                <c:pt idx="2">
                  <c:v>384813.07</c:v>
                </c:pt>
                <c:pt idx="3">
                  <c:v>470727.9</c:v>
                </c:pt>
                <c:pt idx="4">
                  <c:v>2688341.35</c:v>
                </c:pt>
                <c:pt idx="5">
                  <c:v>1993086.93</c:v>
                </c:pt>
                <c:pt idx="6">
                  <c:v>186079.42</c:v>
                </c:pt>
                <c:pt idx="7">
                  <c:v>789967.87</c:v>
                </c:pt>
                <c:pt idx="8">
                  <c:v>595268.11</c:v>
                </c:pt>
                <c:pt idx="9">
                  <c:v>265698.46999999997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FE-4588-9C38-37FD90CA5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67986688"/>
        <c:axId val="167988224"/>
      </c:barChart>
      <c:catAx>
        <c:axId val="1679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988224"/>
        <c:crosses val="autoZero"/>
        <c:auto val="1"/>
        <c:lblAlgn val="ctr"/>
        <c:lblOffset val="100"/>
        <c:noMultiLvlLbl val="0"/>
      </c:catAx>
      <c:valAx>
        <c:axId val="167988224"/>
        <c:scaling>
          <c:orientation val="minMax"/>
          <c:max val="27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9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152</c:v>
                </c:pt>
                <c:pt idx="1">
                  <c:v>312</c:v>
                </c:pt>
                <c:pt idx="2">
                  <c:v>0</c:v>
                </c:pt>
                <c:pt idx="3">
                  <c:v>222</c:v>
                </c:pt>
                <c:pt idx="4">
                  <c:v>226</c:v>
                </c:pt>
                <c:pt idx="5">
                  <c:v>281</c:v>
                </c:pt>
                <c:pt idx="6">
                  <c:v>282</c:v>
                </c:pt>
                <c:pt idx="7">
                  <c:v>251</c:v>
                </c:pt>
                <c:pt idx="8">
                  <c:v>226</c:v>
                </c:pt>
                <c:pt idx="9">
                  <c:v>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FE-44F4-90ED-09242F80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68022784"/>
        <c:axId val="168024320"/>
      </c:barChart>
      <c:catAx>
        <c:axId val="1680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8024320"/>
        <c:crosses val="autoZero"/>
        <c:auto val="1"/>
        <c:lblAlgn val="ctr"/>
        <c:lblOffset val="100"/>
        <c:noMultiLvlLbl val="0"/>
      </c:catAx>
      <c:valAx>
        <c:axId val="168024320"/>
        <c:scaling>
          <c:orientation val="minMax"/>
          <c:max val="3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802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  <c:pt idx="7">
                  <c:v>МУ ДО ДДТ "Созвездие"</c:v>
                </c:pt>
                <c:pt idx="8">
                  <c:v>МБУК ДК "Юность"</c:v>
                </c:pt>
                <c:pt idx="9">
                  <c:v>МБУ ДО ДШИ</c:v>
                </c:pt>
                <c:pt idx="10">
                  <c:v>Спортивная школа 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625</c:v>
                </c:pt>
                <c:pt idx="1">
                  <c:v>901</c:v>
                </c:pt>
                <c:pt idx="2">
                  <c:v>652</c:v>
                </c:pt>
                <c:pt idx="3">
                  <c:v>942</c:v>
                </c:pt>
                <c:pt idx="4">
                  <c:v>1173</c:v>
                </c:pt>
                <c:pt idx="5">
                  <c:v>336</c:v>
                </c:pt>
                <c:pt idx="6">
                  <c:v>645</c:v>
                </c:pt>
                <c:pt idx="7">
                  <c:v>1257</c:v>
                </c:pt>
                <c:pt idx="8">
                  <c:v>126</c:v>
                </c:pt>
                <c:pt idx="9" formatCode="#,##0">
                  <c:v>1078</c:v>
                </c:pt>
                <c:pt idx="10" formatCode="#,##0">
                  <c:v>1845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37-4B00-A64B-9A9D2F947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67955072"/>
        <c:axId val="167960960"/>
      </c:barChart>
      <c:catAx>
        <c:axId val="1679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960960"/>
        <c:crosses val="autoZero"/>
        <c:auto val="1"/>
        <c:lblAlgn val="ctr"/>
        <c:lblOffset val="100"/>
        <c:noMultiLvlLbl val="0"/>
      </c:catAx>
      <c:valAx>
        <c:axId val="167960960"/>
        <c:scaling>
          <c:orientation val="minMax"/>
          <c:max val="19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95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Родительская плата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BB-453B-9A02-E73B9FA66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165217.67000000001</c:v>
                </c:pt>
                <c:pt idx="1">
                  <c:v>1387478.37</c:v>
                </c:pt>
                <c:pt idx="2">
                  <c:v>0</c:v>
                </c:pt>
                <c:pt idx="3">
                  <c:v>1067483.6599999999</c:v>
                </c:pt>
                <c:pt idx="4">
                  <c:v>1239590.01</c:v>
                </c:pt>
                <c:pt idx="5">
                  <c:v>1450044.84</c:v>
                </c:pt>
                <c:pt idx="6">
                  <c:v>1302720.6100000001</c:v>
                </c:pt>
                <c:pt idx="7">
                  <c:v>996046.48</c:v>
                </c:pt>
                <c:pt idx="8">
                  <c:v>1290774.82</c:v>
                </c:pt>
                <c:pt idx="9">
                  <c:v>1369552.35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BB-453B-9A02-E73B9FA665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BB-453B-9A02-E73B9FA665A6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BB-453B-9A02-E73B9FA665A6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BB-453B-9A02-E73B9FA665A6}"/>
                </c:ext>
              </c:extLst>
            </c:dLbl>
            <c:dLbl>
              <c:idx val="5"/>
              <c:layout>
                <c:manualLayout>
                  <c:x val="4.446284679853499E-3"/>
                  <c:y val="-1.92417621938441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BB-453B-9A02-E73B9FA66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80155.399999999994</c:v>
                </c:pt>
                <c:pt idx="1">
                  <c:v>0</c:v>
                </c:pt>
                <c:pt idx="2">
                  <c:v>213866.35</c:v>
                </c:pt>
                <c:pt idx="3">
                  <c:v>0</c:v>
                </c:pt>
                <c:pt idx="4">
                  <c:v>0</c:v>
                </c:pt>
                <c:pt idx="5">
                  <c:v>67450</c:v>
                </c:pt>
                <c:pt idx="6">
                  <c:v>20685</c:v>
                </c:pt>
                <c:pt idx="7">
                  <c:v>11780</c:v>
                </c:pt>
                <c:pt idx="8">
                  <c:v>2720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BB-453B-9A02-E73B9FA66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94005632"/>
        <c:axId val="194011520"/>
      </c:barChart>
      <c:catAx>
        <c:axId val="19400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4011520"/>
        <c:crosses val="autoZero"/>
        <c:auto val="1"/>
        <c:lblAlgn val="ctr"/>
        <c:lblOffset val="100"/>
        <c:noMultiLvlLbl val="0"/>
      </c:catAx>
      <c:valAx>
        <c:axId val="194011520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4005632"/>
        <c:crosses val="autoZero"/>
        <c:crossBetween val="between"/>
        <c:majorUnit val="1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Родительская плата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2D-44E2-9D3F-4A813812841B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2D-44E2-9D3F-4A81381284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828683</c:v>
                </c:pt>
                <c:pt idx="1">
                  <c:v>460020</c:v>
                </c:pt>
                <c:pt idx="2">
                  <c:v>428038.8</c:v>
                </c:pt>
                <c:pt idx="3">
                  <c:v>762260.47</c:v>
                </c:pt>
                <c:pt idx="4">
                  <c:v>507370</c:v>
                </c:pt>
                <c:pt idx="5">
                  <c:v>192864.07</c:v>
                </c:pt>
                <c:pt idx="6">
                  <c:v>318963.77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2D-44E2-9D3F-4A81381284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25191</c:v>
                </c:pt>
                <c:pt idx="1">
                  <c:v>9950</c:v>
                </c:pt>
                <c:pt idx="2">
                  <c:v>30913.200000000001</c:v>
                </c:pt>
                <c:pt idx="3">
                  <c:v>23339.53</c:v>
                </c:pt>
                <c:pt idx="4">
                  <c:v>110116.8</c:v>
                </c:pt>
                <c:pt idx="5">
                  <c:v>149053.64000000001</c:v>
                </c:pt>
                <c:pt idx="6">
                  <c:v>11405.23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2D-44E2-9D3F-4A81381284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2D-44E2-9D3F-4A813812841B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2D-44E2-9D3F-4A813812841B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2D-44E2-9D3F-4A813812841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2D-44E2-9D3F-4A813812841B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2D-44E2-9D3F-4A813812841B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2D-44E2-9D3F-4A813812841B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2D-44E2-9D3F-4A813812841B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2D-44E2-9D3F-4A81381284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Лист1!$D$2:$D$8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2D-44E2-9D3F-4A8138128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93897984"/>
        <c:axId val="193899520"/>
      </c:barChart>
      <c:catAx>
        <c:axId val="19389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899520"/>
        <c:crosses val="autoZero"/>
        <c:auto val="1"/>
        <c:lblAlgn val="ctr"/>
        <c:lblOffset val="100"/>
        <c:noMultiLvlLbl val="0"/>
      </c:catAx>
      <c:valAx>
        <c:axId val="19389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89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38708246976391"/>
          <c:y val="0.88696439166333763"/>
          <c:w val="0.66277801029770633"/>
          <c:h val="7.1757688861994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115403844017332E-3"/>
                  <c:y val="-3.4130266088422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ЦБС</c:v>
                </c:pt>
                <c:pt idx="1">
                  <c:v>МОУ ДПО ЦРО</c:v>
                </c:pt>
                <c:pt idx="2">
                  <c:v>МУ ДО ДДТ "Созвездие"</c:v>
                </c:pt>
                <c:pt idx="3">
                  <c:v>МБУК ДК "Юность"</c:v>
                </c:pt>
                <c:pt idx="4">
                  <c:v>МБУ ДО ДШИ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57856.89</c:v>
                </c:pt>
                <c:pt idx="1">
                  <c:v>262660</c:v>
                </c:pt>
                <c:pt idx="2">
                  <c:v>1085974.57</c:v>
                </c:pt>
                <c:pt idx="3">
                  <c:v>3240385.72</c:v>
                </c:pt>
                <c:pt idx="4">
                  <c:v>1897073.68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0-4D59-91B5-8C9675FF02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260934945365189E-17"/>
                  <c:y val="-0.10239079826526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115403844017835E-3"/>
                  <c:y val="-3.4130266088422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557701922008666E-3"/>
                  <c:y val="-9.8124515004215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ЦБС</c:v>
                </c:pt>
                <c:pt idx="1">
                  <c:v>МОУ ДПО ЦРО</c:v>
                </c:pt>
                <c:pt idx="2">
                  <c:v>МУ ДО ДДТ "Созвездие"</c:v>
                </c:pt>
                <c:pt idx="3">
                  <c:v>МБУК ДК "Юность"</c:v>
                </c:pt>
                <c:pt idx="4">
                  <c:v>МБУ ДО ДШИ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9000</c:v>
                </c:pt>
                <c:pt idx="1">
                  <c:v>27000</c:v>
                </c:pt>
                <c:pt idx="3">
                  <c:v>644179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0-4D59-91B5-8C9675FF0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93824256"/>
        <c:axId val="193825792"/>
      </c:barChart>
      <c:catAx>
        <c:axId val="19382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825792"/>
        <c:crosses val="autoZero"/>
        <c:auto val="1"/>
        <c:lblAlgn val="ctr"/>
        <c:lblOffset val="100"/>
        <c:noMultiLvlLbl val="0"/>
      </c:catAx>
      <c:valAx>
        <c:axId val="19382579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82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Спортивная школа </c:v>
                </c:pt>
                <c:pt idx="1">
                  <c:v>МАУ "РГ "Саянские зори"</c:v>
                </c:pt>
                <c:pt idx="2">
                  <c:v>СПиОГД</c:v>
                </c:pt>
                <c:pt idx="3">
                  <c:v>СДС</c:v>
                </c:pt>
                <c:pt idx="4">
                  <c:v>УОСС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3896</c:v>
                </c:pt>
                <c:pt idx="1">
                  <c:v>313.8</c:v>
                </c:pt>
                <c:pt idx="2">
                  <c:v>583</c:v>
                </c:pt>
                <c:pt idx="3">
                  <c:v>926</c:v>
                </c:pt>
                <c:pt idx="4">
                  <c:v>567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8E-4C1F-9132-713FFD3AE2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641897865689995E-3"/>
                  <c:y val="-2.7041836062595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E-4C1F-9132-713FFD3AE23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8E-4C1F-9132-713FFD3AE23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8E-4C1F-9132-713FFD3AE2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8E-4C1F-9132-713FFD3AE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Спортивная школа </c:v>
                </c:pt>
                <c:pt idx="1">
                  <c:v>МАУ "РГ "Саянские зори"</c:v>
                </c:pt>
                <c:pt idx="2">
                  <c:v>СПиОГД</c:v>
                </c:pt>
                <c:pt idx="3">
                  <c:v>СДС</c:v>
                </c:pt>
                <c:pt idx="4">
                  <c:v>УОСС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8E-4C1F-9132-713FFD3AE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94345600"/>
        <c:axId val="194359680"/>
      </c:barChart>
      <c:catAx>
        <c:axId val="19434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4359680"/>
        <c:crosses val="autoZero"/>
        <c:auto val="1"/>
        <c:lblAlgn val="ctr"/>
        <c:lblOffset val="100"/>
        <c:noMultiLvlLbl val="0"/>
      </c:catAx>
      <c:valAx>
        <c:axId val="194359680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434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26</c:v>
                </c:pt>
                <c:pt idx="1">
                  <c:v>19</c:v>
                </c:pt>
                <c:pt idx="2">
                  <c:v>5</c:v>
                </c:pt>
                <c:pt idx="3">
                  <c:v>23</c:v>
                </c:pt>
                <c:pt idx="4">
                  <c:v>10</c:v>
                </c:pt>
                <c:pt idx="5">
                  <c:v>30</c:v>
                </c:pt>
                <c:pt idx="6">
                  <c:v>18</c:v>
                </c:pt>
                <c:pt idx="7">
                  <c:v>12</c:v>
                </c:pt>
                <c:pt idx="8">
                  <c:v>21</c:v>
                </c:pt>
                <c:pt idx="9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957248"/>
        <c:axId val="193959040"/>
      </c:barChart>
      <c:catAx>
        <c:axId val="19395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93959040"/>
        <c:crosses val="autoZero"/>
        <c:auto val="1"/>
        <c:lblAlgn val="ctr"/>
        <c:lblOffset val="100"/>
        <c:noMultiLvlLbl val="0"/>
      </c:catAx>
      <c:valAx>
        <c:axId val="19395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957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355640070999863E-2"/>
                  <c:y val="-0.181237468323625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016114488571041E-3"/>
                  <c:y val="-0.347413693164527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609668693142621E-2"/>
                  <c:y val="-0.288002721919786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457251519856967E-2"/>
                  <c:y val="-0.352271705260262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030614169485046E-3"/>
                  <c:y val="-0.164996217351511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50805724428552E-3"/>
                  <c:y val="-0.126764598619477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016114488571041E-3"/>
                  <c:y val="-0.315928363032126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25754898006501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50805724428552E-3"/>
                  <c:y val="-0.182384928244687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МДОУ № 1</c:v>
                </c:pt>
                <c:pt idx="1">
                  <c:v>МДОУ № 10</c:v>
                </c:pt>
                <c:pt idx="2">
                  <c:v>МДОУ № 19</c:v>
                </c:pt>
                <c:pt idx="3">
                  <c:v>МДОУ № 21</c:v>
                </c:pt>
                <c:pt idx="4">
                  <c:v>МДОУ № 22</c:v>
                </c:pt>
                <c:pt idx="5">
                  <c:v>МДОУ № 23</c:v>
                </c:pt>
                <c:pt idx="6">
                  <c:v>МДОУ № 25</c:v>
                </c:pt>
                <c:pt idx="7">
                  <c:v>МДОУ № 27</c:v>
                </c:pt>
                <c:pt idx="8">
                  <c:v>МДОУ  № 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214022.27</c:v>
                </c:pt>
                <c:pt idx="1">
                  <c:v>489618.44</c:v>
                </c:pt>
                <c:pt idx="3">
                  <c:v>414805.7</c:v>
                </c:pt>
                <c:pt idx="4">
                  <c:v>433628.63</c:v>
                </c:pt>
                <c:pt idx="5">
                  <c:v>209330.09</c:v>
                </c:pt>
                <c:pt idx="6">
                  <c:v>146574.93</c:v>
                </c:pt>
                <c:pt idx="7">
                  <c:v>432730.06</c:v>
                </c:pt>
                <c:pt idx="8">
                  <c:v>351050.62</c:v>
                </c:pt>
                <c:pt idx="9">
                  <c:v>192932.6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475520"/>
        <c:axId val="194477056"/>
      </c:barChart>
      <c:catAx>
        <c:axId val="19447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94477056"/>
        <c:crosses val="autoZero"/>
        <c:auto val="1"/>
        <c:lblAlgn val="ctr"/>
        <c:lblOffset val="100"/>
        <c:noMultiLvlLbl val="0"/>
      </c:catAx>
      <c:valAx>
        <c:axId val="1944770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94475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</c:v>
                </c:pt>
                <c:pt idx="1">
                  <c:v>20</c:v>
                </c:pt>
                <c:pt idx="2">
                  <c:v>24</c:v>
                </c:pt>
                <c:pt idx="3">
                  <c:v>20</c:v>
                </c:pt>
                <c:pt idx="4">
                  <c:v>22</c:v>
                </c:pt>
                <c:pt idx="5">
                  <c:v>23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398464"/>
        <c:axId val="194404352"/>
      </c:barChart>
      <c:catAx>
        <c:axId val="194398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94404352"/>
        <c:crosses val="autoZero"/>
        <c:auto val="1"/>
        <c:lblAlgn val="ctr"/>
        <c:lblOffset val="100"/>
        <c:noMultiLvlLbl val="0"/>
      </c:catAx>
      <c:valAx>
        <c:axId val="19440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398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defTabSz="914400" rtl="0" eaLnBrk="1" latinLnBrk="0" hangingPunct="1">
              <a:spcBef>
                <a:spcPct val="0"/>
              </a:spcBef>
              <a:buNone/>
              <a:defRPr lang="ru-RU" sz="2000" b="1" kern="12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1600" b="1" kern="1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Дефицит/профицит</a:t>
            </a:r>
            <a:endParaRPr lang="ru-RU" sz="1600" b="1" kern="12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9413964486126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Дефицит/профицит, тыс.руб.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CE-497D-8906-60FEBF2569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CE-497D-8906-60FEBF25696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141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на 2021 год</c:v>
                </c:pt>
                <c:pt idx="1">
                  <c:v>Исполнено на 01.04.2021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-22329</c:v>
                </c:pt>
                <c:pt idx="1">
                  <c:v>50141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CE-497D-8906-60FEBF256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39584"/>
        <c:axId val="133941120"/>
      </c:barChart>
      <c:catAx>
        <c:axId val="13393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941120"/>
        <c:crosses val="autoZero"/>
        <c:auto val="1"/>
        <c:lblAlgn val="ctr"/>
        <c:lblOffset val="100"/>
        <c:noMultiLvlLbl val="0"/>
      </c:catAx>
      <c:valAx>
        <c:axId val="133941120"/>
        <c:scaling>
          <c:orientation val="minMax"/>
          <c:max val="55000"/>
          <c:min val="-25000"/>
        </c:scaling>
        <c:delete val="0"/>
        <c:axPos val="l"/>
        <c:majorGridlines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939584"/>
        <c:crosses val="autoZero"/>
        <c:crossBetween val="between"/>
        <c:majorUnit val="10000"/>
        <c:minorUnit val="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016114488571223E-3"/>
                  <c:y val="-5.4805504702376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06933408365254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032228977142081E-3"/>
                  <c:y val="-5.3497980900672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28894313675292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508057244286271E-3"/>
                  <c:y val="-4.3288366510001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Гимназия им. В. А. Надькина</c:v>
                </c:pt>
                <c:pt idx="1">
                  <c:v>МОУ СОШ № 2</c:v>
                </c:pt>
                <c:pt idx="2">
                  <c:v>МОУ СОШ № 3</c:v>
                </c:pt>
                <c:pt idx="3">
                  <c:v>МОУ СОШ № 4 им. Д.М. Перова"</c:v>
                </c:pt>
                <c:pt idx="4">
                  <c:v>МОУ СОШ № 5</c:v>
                </c:pt>
                <c:pt idx="5">
                  <c:v>МОУ СОШ № 6</c:v>
                </c:pt>
                <c:pt idx="6">
                  <c:v>МОУ СОШ № 7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263847.75</c:v>
                </c:pt>
                <c:pt idx="1">
                  <c:v>335385.82</c:v>
                </c:pt>
                <c:pt idx="2">
                  <c:v>286594.57</c:v>
                </c:pt>
                <c:pt idx="3">
                  <c:v>5367214.8899999997</c:v>
                </c:pt>
                <c:pt idx="4">
                  <c:v>464204.63</c:v>
                </c:pt>
                <c:pt idx="5">
                  <c:v>145882.87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535808"/>
        <c:axId val="194537344"/>
      </c:barChart>
      <c:catAx>
        <c:axId val="19453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4537344"/>
        <c:crosses val="autoZero"/>
        <c:auto val="1"/>
        <c:lblAlgn val="ctr"/>
        <c:lblOffset val="100"/>
        <c:noMultiLvlLbl val="0"/>
      </c:catAx>
      <c:valAx>
        <c:axId val="1945373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945358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МОУ ДПО ЦРО</c:v>
                </c:pt>
                <c:pt idx="1">
                  <c:v>МУ ДО ДДТ "Созвездие"</c:v>
                </c:pt>
                <c:pt idx="2">
                  <c:v>ЦБС</c:v>
                </c:pt>
                <c:pt idx="3">
                  <c:v>МБУК ДК "Юность"</c:v>
                </c:pt>
                <c:pt idx="4">
                  <c:v>МБУ ДО ДШИ</c:v>
                </c:pt>
                <c:pt idx="5">
                  <c:v>Спортивная школа </c:v>
                </c:pt>
                <c:pt idx="6">
                  <c:v>Управление образования </c:v>
                </c:pt>
                <c:pt idx="7">
                  <c:v>Управление культуры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34</c:v>
                </c:pt>
                <c:pt idx="2">
                  <c:v>24</c:v>
                </c:pt>
                <c:pt idx="3">
                  <c:v>52</c:v>
                </c:pt>
                <c:pt idx="4">
                  <c:v>25</c:v>
                </c:pt>
                <c:pt idx="5">
                  <c:v>45</c:v>
                </c:pt>
                <c:pt idx="6">
                  <c:v>9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584576"/>
        <c:axId val="194586112"/>
      </c:barChart>
      <c:catAx>
        <c:axId val="19458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94586112"/>
        <c:crosses val="autoZero"/>
        <c:auto val="1"/>
        <c:lblAlgn val="ctr"/>
        <c:lblOffset val="100"/>
        <c:noMultiLvlLbl val="0"/>
      </c:catAx>
      <c:valAx>
        <c:axId val="19458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584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прямых контрактов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Администрация </c:v>
                </c:pt>
                <c:pt idx="1">
                  <c:v>ЕДДС</c:v>
                </c:pt>
                <c:pt idx="2">
                  <c:v>КУМИ</c:v>
                </c:pt>
                <c:pt idx="3">
                  <c:v>Служба закупок </c:v>
                </c:pt>
                <c:pt idx="4">
                  <c:v>КАИГ</c:v>
                </c:pt>
                <c:pt idx="5">
                  <c:v>СДС</c:v>
                </c:pt>
                <c:pt idx="6">
                  <c:v>МАУ "РГ "Саянские зори"</c:v>
                </c:pt>
                <c:pt idx="7">
                  <c:v>ЦБ</c:v>
                </c:pt>
                <c:pt idx="8">
                  <c:v>СПиОГД</c:v>
                </c:pt>
                <c:pt idx="9">
                  <c:v>УОСС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</c:v>
                </c:pt>
                <c:pt idx="1">
                  <c:v>5</c:v>
                </c:pt>
                <c:pt idx="2">
                  <c:v>25</c:v>
                </c:pt>
                <c:pt idx="3">
                  <c:v>7</c:v>
                </c:pt>
                <c:pt idx="4">
                  <c:v>12</c:v>
                </c:pt>
                <c:pt idx="5">
                  <c:v>11</c:v>
                </c:pt>
                <c:pt idx="6">
                  <c:v>8</c:v>
                </c:pt>
                <c:pt idx="7">
                  <c:v>6</c:v>
                </c:pt>
                <c:pt idx="8">
                  <c:v>12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заключенных конкурентным способом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Администрация </c:v>
                </c:pt>
                <c:pt idx="1">
                  <c:v>ЕДДС</c:v>
                </c:pt>
                <c:pt idx="2">
                  <c:v>КУМИ</c:v>
                </c:pt>
                <c:pt idx="3">
                  <c:v>Служба закупок </c:v>
                </c:pt>
                <c:pt idx="4">
                  <c:v>КАИГ</c:v>
                </c:pt>
                <c:pt idx="5">
                  <c:v>СДС</c:v>
                </c:pt>
                <c:pt idx="6">
                  <c:v>МАУ "РГ "Саянские зори"</c:v>
                </c:pt>
                <c:pt idx="7">
                  <c:v>ЦБ</c:v>
                </c:pt>
                <c:pt idx="8">
                  <c:v>СПиОГД</c:v>
                </c:pt>
                <c:pt idx="9">
                  <c:v>УОСС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8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630016"/>
        <c:axId val="194631552"/>
      </c:barChart>
      <c:catAx>
        <c:axId val="194630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94631552"/>
        <c:crosses val="autoZero"/>
        <c:auto val="1"/>
        <c:lblAlgn val="ctr"/>
        <c:lblOffset val="100"/>
        <c:noMultiLvlLbl val="0"/>
      </c:catAx>
      <c:valAx>
        <c:axId val="19463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630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Экономия в результате торгов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6.1524171732856552E-3"/>
                  <c:y val="-0.373933451838684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28894313675292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Администрация </c:v>
                </c:pt>
                <c:pt idx="1">
                  <c:v>КАИГ</c:v>
                </c:pt>
                <c:pt idx="2">
                  <c:v>СДС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124.9</c:v>
                </c:pt>
                <c:pt idx="1">
                  <c:v>448937</c:v>
                </c:pt>
                <c:pt idx="2">
                  <c:v>3571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074880"/>
        <c:axId val="194097152"/>
      </c:barChart>
      <c:catAx>
        <c:axId val="19407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4097152"/>
        <c:crosses val="autoZero"/>
        <c:auto val="1"/>
        <c:lblAlgn val="ctr"/>
        <c:lblOffset val="100"/>
        <c:noMultiLvlLbl val="0"/>
      </c:catAx>
      <c:valAx>
        <c:axId val="1940971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94074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на 01.04.2021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6675849148074457E-3"/>
                  <c:y val="-3.06502981150242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99-4919-A2FD-A3F9EF02605E}"/>
                </c:ext>
              </c:extLst>
            </c:dLbl>
            <c:dLbl>
              <c:idx val="1"/>
              <c:layout>
                <c:manualLayout>
                  <c:x val="-7.5780090090999987E-3"/>
                  <c:y val="-5.275376809984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9-4919-A2FD-A3F9EF02605E}"/>
                </c:ext>
              </c:extLst>
            </c:dLbl>
            <c:dLbl>
              <c:idx val="2"/>
              <c:layout>
                <c:manualLayout>
                  <c:x val="-8.3035597054872696E-3"/>
                  <c:y val="0.130594933896233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99-4919-A2FD-A3F9EF02605E}"/>
                </c:ext>
              </c:extLst>
            </c:dLbl>
            <c:dLbl>
              <c:idx val="3"/>
              <c:layout>
                <c:manualLayout>
                  <c:x val="-2.3950123337945974E-2"/>
                  <c:y val="1.30784582711421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9-4919-A2FD-A3F9EF02605E}"/>
                </c:ext>
              </c:extLst>
            </c:dLbl>
            <c:dLbl>
              <c:idx val="6"/>
              <c:layout>
                <c:manualLayout>
                  <c:x val="7.0892059973134303E-2"/>
                  <c:y val="-2.5569196015257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99-4919-A2FD-A3F9EF02605E}"/>
                </c:ext>
              </c:extLst>
            </c:dLbl>
            <c:dLbl>
              <c:idx val="7"/>
              <c:layout>
                <c:manualLayout>
                  <c:x val="3.3293712314793306E-2"/>
                  <c:y val="-2.73010406251157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99-4919-A2FD-A3F9EF026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38338</c:v>
                </c:pt>
                <c:pt idx="1">
                  <c:v>50116</c:v>
                </c:pt>
                <c:pt idx="2">
                  <c:v>5109</c:v>
                </c:pt>
                <c:pt idx="3">
                  <c:v>208321</c:v>
                </c:pt>
                <c:pt idx="4">
                  <c:v>11327</c:v>
                </c:pt>
                <c:pt idx="5">
                  <c:v>15470</c:v>
                </c:pt>
                <c:pt idx="6">
                  <c:v>22794</c:v>
                </c:pt>
                <c:pt idx="7">
                  <c:v>2709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699-4919-A2FD-A3F9EF026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 </a:t>
                    </a:r>
                    <a:r>
                      <a:rPr lang="en-US" smtClean="0"/>
                      <a:t>049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039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 </a:t>
                    </a:r>
                    <a:r>
                      <a:rPr lang="en-US" smtClean="0"/>
                      <a:t>991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787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927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50</a:t>
                    </a:r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66</a:t>
                    </a:r>
                    <a:r>
                      <a:rPr lang="ru-RU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57</a:t>
                    </a:r>
                    <a:r>
                      <a:rPr lang="ru-RU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684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519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МДОУ №1</c:v>
                </c:pt>
                <c:pt idx="1">
                  <c:v>МДОУ №10</c:v>
                </c:pt>
                <c:pt idx="2">
                  <c:v>МДОУ №19</c:v>
                </c:pt>
                <c:pt idx="3">
                  <c:v>МДОУ №21</c:v>
                </c:pt>
                <c:pt idx="4">
                  <c:v>МДОУ №22</c:v>
                </c:pt>
                <c:pt idx="5">
                  <c:v>МДОУ №23</c:v>
                </c:pt>
                <c:pt idx="6">
                  <c:v>МДОУ №25</c:v>
                </c:pt>
                <c:pt idx="7">
                  <c:v>МДОУ №27</c:v>
                </c:pt>
                <c:pt idx="8">
                  <c:v>МДОУ №35</c:v>
                </c:pt>
                <c:pt idx="9">
                  <c:v>МДОУ № 36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9049.15</c:v>
                </c:pt>
                <c:pt idx="1">
                  <c:v>8039.23</c:v>
                </c:pt>
                <c:pt idx="2">
                  <c:v>9991.0400000000009</c:v>
                </c:pt>
                <c:pt idx="3">
                  <c:v>7787.15</c:v>
                </c:pt>
                <c:pt idx="4">
                  <c:v>7927.28</c:v>
                </c:pt>
                <c:pt idx="5">
                  <c:v>7504.59</c:v>
                </c:pt>
                <c:pt idx="6">
                  <c:v>8665.81</c:v>
                </c:pt>
                <c:pt idx="7">
                  <c:v>7575.8</c:v>
                </c:pt>
                <c:pt idx="8">
                  <c:v>8684.2999999999993</c:v>
                </c:pt>
                <c:pt idx="9">
                  <c:v>8519.01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AE-499A-8619-B0F3993FE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144730752"/>
        <c:axId val="145212544"/>
      </c:barChart>
      <c:catAx>
        <c:axId val="14473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145212544"/>
        <c:crosses val="autoZero"/>
        <c:auto val="1"/>
        <c:lblAlgn val="ctr"/>
        <c:lblOffset val="100"/>
        <c:noMultiLvlLbl val="0"/>
      </c:catAx>
      <c:valAx>
        <c:axId val="145212544"/>
        <c:scaling>
          <c:orientation val="minMax"/>
          <c:max val="1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73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13 </a:t>
                    </a:r>
                    <a:r>
                      <a:rPr lang="en-US" smtClean="0"/>
                      <a:t>883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 </a:t>
                    </a:r>
                    <a:r>
                      <a:rPr lang="en-US" smtClean="0"/>
                      <a:t>43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 </a:t>
                    </a:r>
                    <a:r>
                      <a:rPr lang="en-US" smtClean="0"/>
                      <a:t>892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17 </a:t>
                    </a:r>
                    <a:r>
                      <a:rPr lang="en-US" smtClean="0"/>
                      <a:t>97</a:t>
                    </a:r>
                    <a:r>
                      <a:rPr lang="ru-RU" smtClean="0"/>
                      <a:t>3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20 </a:t>
                    </a:r>
                    <a:r>
                      <a:rPr lang="en-US" smtClean="0"/>
                      <a:t>494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9 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50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14 </a:t>
                    </a:r>
                    <a:r>
                      <a:rPr lang="en-US" smtClean="0"/>
                      <a:t>85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3 </a:t>
                    </a:r>
                    <a:r>
                      <a:rPr lang="en-US" smtClean="0"/>
                      <a:t>476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6 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90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835325316961527E-3"/>
                  <c:y val="6.76239781355370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204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Гимназия им. В.А.Надькина</c:v>
                </c:pt>
                <c:pt idx="1">
                  <c:v>МОУ СОШ №2</c:v>
                </c:pt>
                <c:pt idx="2">
                  <c:v>МОУ СОШ №3</c:v>
                </c:pt>
                <c:pt idx="3">
                  <c:v>МОУ СОШ №4</c:v>
                </c:pt>
                <c:pt idx="4">
                  <c:v>МОУ СОШ №5</c:v>
                </c:pt>
                <c:pt idx="5">
                  <c:v>МОУ СОШ №6</c:v>
                </c:pt>
                <c:pt idx="6">
                  <c:v>МОУ СОШ №7</c:v>
                </c:pt>
                <c:pt idx="7">
                  <c:v>МУ ДПО ЦРО</c:v>
                </c:pt>
                <c:pt idx="8">
                  <c:v>МУ ДО ДДТ "Созвездие"</c:v>
                </c:pt>
                <c:pt idx="9">
                  <c:v>Управление образования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13883.34</c:v>
                </c:pt>
                <c:pt idx="1">
                  <c:v>17437.57</c:v>
                </c:pt>
                <c:pt idx="2">
                  <c:v>12892.26</c:v>
                </c:pt>
                <c:pt idx="3">
                  <c:v>17972.560000000001</c:v>
                </c:pt>
                <c:pt idx="4">
                  <c:v>20494.060000000001</c:v>
                </c:pt>
                <c:pt idx="5">
                  <c:v>9049.73</c:v>
                </c:pt>
                <c:pt idx="6">
                  <c:v>14853.97</c:v>
                </c:pt>
                <c:pt idx="7">
                  <c:v>3476.44</c:v>
                </c:pt>
                <c:pt idx="8">
                  <c:v>6489.52</c:v>
                </c:pt>
                <c:pt idx="9">
                  <c:v>1204.18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66-4DEC-AB90-31C6A2B1B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44525568"/>
        <c:axId val="144707584"/>
      </c:barChart>
      <c:catAx>
        <c:axId val="14452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707584"/>
        <c:crosses val="autoZero"/>
        <c:auto val="1"/>
        <c:lblAlgn val="ctr"/>
        <c:lblOffset val="100"/>
        <c:noMultiLvlLbl val="0"/>
      </c:catAx>
      <c:valAx>
        <c:axId val="144707584"/>
        <c:scaling>
          <c:orientation val="minMax"/>
          <c:max val="21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525568"/>
        <c:crosses val="autoZero"/>
        <c:crossBetween val="between"/>
        <c:majorUnit val="3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algn="ctr" defTabSz="914400" rtl="0" eaLnBrk="1" latinLnBrk="0" hangingPunct="1">
              <a:defRPr lang="ru-RU" sz="2800" b="1" kern="12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dirty="0"/>
              <a:t>Культура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МБУК ДК "Юность"</c:v>
                </c:pt>
                <c:pt idx="1">
                  <c:v>МБУ ДО ДШИ</c:v>
                </c:pt>
                <c:pt idx="2">
                  <c:v>ЦБС</c:v>
                </c:pt>
                <c:pt idx="3">
                  <c:v>Управление культуры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6765</c:v>
                </c:pt>
                <c:pt idx="1">
                  <c:v>8555</c:v>
                </c:pt>
                <c:pt idx="2">
                  <c:v>3950</c:v>
                </c:pt>
                <c:pt idx="3">
                  <c:v>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53-4814-B443-26F74A95B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44754176"/>
        <c:axId val="144755712"/>
      </c:barChart>
      <c:catAx>
        <c:axId val="14475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44755712"/>
        <c:crosses val="autoZero"/>
        <c:auto val="1"/>
        <c:lblAlgn val="ctr"/>
        <c:lblOffset val="100"/>
        <c:noMultiLvlLbl val="0"/>
      </c:catAx>
      <c:valAx>
        <c:axId val="1447557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4475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0.72727</cdr:x>
      <cdr:y>0.63889</cdr:y>
    </cdr:from>
    <cdr:to>
      <cdr:x>0.85455</cdr:x>
      <cdr:y>0.73684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0" y="1656184"/>
          <a:ext cx="504056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21%</a:t>
          </a:r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0.64549</cdr:x>
      <cdr:y>0.7</cdr:y>
    </cdr:from>
    <cdr:to>
      <cdr:x>0.72817</cdr:x>
      <cdr:y>0.75315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8432" y="2520280"/>
          <a:ext cx="498064" cy="191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20%</a:t>
          </a:r>
        </a:p>
      </cdr:txBody>
    </cdr:sp>
  </cdr:relSizeAnchor>
  <cdr:relSizeAnchor xmlns:cdr="http://schemas.openxmlformats.org/drawingml/2006/chartDrawing">
    <cdr:from>
      <cdr:x>0.64549</cdr:x>
      <cdr:y>0.78</cdr:y>
    </cdr:from>
    <cdr:to>
      <cdr:x>0.73999</cdr:x>
      <cdr:y>0.83316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8432" y="2808312"/>
          <a:ext cx="569267" cy="191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24,6%</a:t>
          </a:r>
        </a:p>
      </cdr:txBody>
    </cdr:sp>
  </cdr:relSizeAnchor>
  <cdr:relSizeAnchor xmlns:cdr="http://schemas.openxmlformats.org/drawingml/2006/chartDrawing">
    <cdr:from>
      <cdr:x>0.26298</cdr:x>
      <cdr:y>0.02</cdr:y>
    </cdr:from>
    <cdr:to>
      <cdr:x>0.35861</cdr:x>
      <cdr:y>0.04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72008"/>
          <a:ext cx="576064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0.26087</cdr:x>
      <cdr:y>0</cdr:y>
    </cdr:from>
    <cdr:to>
      <cdr:x>0.41627</cdr:x>
      <cdr:y>0.08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28192" y="0"/>
          <a:ext cx="102945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1 926 668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0.53261</cdr:x>
      <cdr:y>0.6</cdr:y>
    </cdr:from>
    <cdr:to>
      <cdr:x>0.65214</cdr:x>
      <cdr:y>0.66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28392" y="2160240"/>
          <a:ext cx="79189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404 325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0.08824</cdr:y>
    </cdr:from>
    <cdr:to>
      <cdr:x>0.2</cdr:x>
      <cdr:y>0.21395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0" y="216024"/>
          <a:ext cx="1008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0.01786</cdr:y>
    </cdr:from>
    <cdr:to>
      <cdr:x>0.11765</cdr:x>
      <cdr:y>0.09418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0" y="72008"/>
          <a:ext cx="1008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0.09174</cdr:x>
      <cdr:y>0.13889</cdr:y>
    </cdr:from>
    <cdr:to>
      <cdr:x>0.12844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2008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76208-B92F-499C-830D-1F8F6DE0AB2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C67A-35F2-420E-93F9-37D9DEABC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6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C67A-35F2-420E-93F9-37D9DEABCD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1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FC67A-35F2-420E-93F9-37D9DEABCD02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3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0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8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5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0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2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7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0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2CCC-0CA7-4D13-AC6C-7A96A02DA28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A9EF-9EBA-429F-8B97-4CBBCF42F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8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:\Кате\герб саянска v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158"/>
            <a:ext cx="2286193" cy="28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75077"/>
              </p:ext>
            </p:extLst>
          </p:nvPr>
        </p:nvGraphicFramePr>
        <p:xfrm>
          <a:off x="2627784" y="2420888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  <a:gridCol w="528024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Бюджетная статистика</a:t>
                      </a:r>
                      <a:b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муниципального образования «город Саянск» по состоянию на 01.04.2021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95059450"/>
              </p:ext>
            </p:extLst>
          </p:nvPr>
        </p:nvGraphicFramePr>
        <p:xfrm>
          <a:off x="481286" y="692696"/>
          <a:ext cx="417646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9963170"/>
              </p:ext>
            </p:extLst>
          </p:nvPr>
        </p:nvGraphicFramePr>
        <p:xfrm>
          <a:off x="5148064" y="692696"/>
          <a:ext cx="39959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83368961"/>
              </p:ext>
            </p:extLst>
          </p:nvPr>
        </p:nvGraphicFramePr>
        <p:xfrm>
          <a:off x="395536" y="3212976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20617351"/>
              </p:ext>
            </p:extLst>
          </p:nvPr>
        </p:nvGraphicFramePr>
        <p:xfrm>
          <a:off x="5148064" y="3284984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4624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расходов по экономическому содержанию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5759678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</a:t>
            </a:r>
            <a:r>
              <a:rPr lang="ru-RU" sz="1200" dirty="0" smtClean="0"/>
              <a:t>01.04.2019</a:t>
            </a:r>
            <a:r>
              <a:rPr lang="ru-RU" sz="1400" dirty="0" smtClean="0"/>
              <a:t>;   </a:t>
            </a: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/>
              <a:t>на 01.04.2020;   </a:t>
            </a:r>
            <a:r>
              <a:rPr lang="ru-RU" sz="5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01.04.2021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027312" y="9079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4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муниципальном образовании «город Саянск»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625261"/>
              </p:ext>
            </p:extLst>
          </p:nvPr>
        </p:nvGraphicFramePr>
        <p:xfrm>
          <a:off x="467544" y="1556792"/>
          <a:ext cx="8064896" cy="2223988"/>
        </p:xfrm>
        <a:graphic>
          <a:graphicData uri="http://schemas.openxmlformats.org/drawingml/2006/table">
            <a:tbl>
              <a:tblPr/>
              <a:tblGrid>
                <a:gridCol w="3685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1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1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826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0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38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530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4713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01.04.2021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 «Жилье и городская среда»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«Формирование комфортной городской среды в Иркутской области»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муниципальным образованиям Иркутской области на поддержку мероприятий по благоустройству дворовых и общественных территорий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21 282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 «Демография»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 «Содействие занятости» 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МДОУ детский сад комбинированного вида на 150 мест в микрорайоне Мирный, г. Саянск, Иркутской области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198 023</a:t>
                      </a: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" marR="7357" marT="7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40352" y="1312430"/>
            <a:ext cx="86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1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Бюджетные инвестиции в объекты муниципальной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собственности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80810"/>
              </p:ext>
            </p:extLst>
          </p:nvPr>
        </p:nvGraphicFramePr>
        <p:xfrm>
          <a:off x="323528" y="764704"/>
          <a:ext cx="8568952" cy="5082072"/>
        </p:xfrm>
        <a:graphic>
          <a:graphicData uri="http://schemas.openxmlformats.org/drawingml/2006/table">
            <a:tbl>
              <a:tblPr/>
              <a:tblGrid>
                <a:gridCol w="418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1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проекта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01.04.2021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КАИГ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160 185 053,97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31 550 674,00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19,70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автомобильной дороги общего пользования местного значения: улица Советская (от улицы Ленина до улицы  Советской Армии (левая сторона), от улицы Советской армии до ул. Г.Т. Бабаева) в городе Саянске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16 853 933,00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магистральной улицы - улица Советская (от улицы Ленина до улицы Школьная, от улицы Школьная до улицы Комсомольская, от улицы Комсомольская до улицы Таежная)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28 884 270,00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автомобильной дороги общего пользования местного значения проспект Ленинградский (2,3км+3,2 км), период реализации 2019-2020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31 550 674,00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31 550 674,00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сетей водопровода и электроснабжения индивидуальной жилой застройки микрорайона Таежный муниципального образования "город Саянск" (в части сетей водопровода)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43 424 174,03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Капительный ремонт канализационного коллектора в городе Саянске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23 978 451,30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напорного канализационного коллектора в городе Саянске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12 721 551,64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полигона для размещения твердых коммунальных отходов с мусоросортировочной линией и комплексом сжигания, площадкой мембранного компостирования (ПСД)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2 772 000,00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525 711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504,38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8 719 493,81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1,66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Выборочный капитальный ремонт здания  МОУ «Средняя общеобразовательная школа № 4» (замена оконных блоков)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6 229 495,38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объекта «Общеобразовательная школа на 550 мест с бассейном»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249 686 000,00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Строительству «МДОУ детский сад комбинированного вида на 150 мест в микрорайоне «Мирный», город Саянск, Иркутской области» 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195 692 860,00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МДОУ «Детский сад комбинированного вида № 19 «Росинка» 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63 490 000,00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8 719 493,81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13,73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3598" marR="3598" marT="35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5 085 900,00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Картинной галереи, расположенной по адресу: город Саянск, микрорайон «Юбилейный», дом №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8" marR="3598" marT="35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5 085 900,00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30883" y="362853"/>
            <a:ext cx="86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3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196" y="147409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перечня проектов народных инициатив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514DDD6-1904-4283-803C-E434009B3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69544"/>
              </p:ext>
            </p:extLst>
          </p:nvPr>
        </p:nvGraphicFramePr>
        <p:xfrm>
          <a:off x="107504" y="690955"/>
          <a:ext cx="8856984" cy="5847461"/>
        </p:xfrm>
        <a:graphic>
          <a:graphicData uri="http://schemas.openxmlformats.org/drawingml/2006/table">
            <a:tbl>
              <a:tblPr/>
              <a:tblGrid>
                <a:gridCol w="300447">
                  <a:extLst>
                    <a:ext uri="{9D8B030D-6E8A-4147-A177-3AD203B41FA5}">
                      <a16:colId xmlns="" xmlns:a16="http://schemas.microsoft.com/office/drawing/2014/main" val="3218220789"/>
                    </a:ext>
                  </a:extLst>
                </a:gridCol>
                <a:gridCol w="5676217">
                  <a:extLst>
                    <a:ext uri="{9D8B030D-6E8A-4147-A177-3AD203B41FA5}">
                      <a16:colId xmlns="" xmlns:a16="http://schemas.microsoft.com/office/drawing/2014/main" val="203697677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316799731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4176358539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3947466978"/>
                    </a:ext>
                  </a:extLst>
                </a:gridCol>
              </a:tblGrid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01.04.2021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137000650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игрового комплекса (мкр. Строителей, 1)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066265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игрового комплекса для детей от 7 до 13 лет (малые формы)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Олимпийский, 5)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8801712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детской игровой площадки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качеля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Солнечный, 3)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5906518"/>
                  </a:ext>
                </a:extLst>
              </a:tr>
              <a:tr h="376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6 спортивных игровых площадок (мкр. Юбилейный, 23; мкр. Юбилейный, 39, 34; мкр. Строителей, 9; мкр. Промбаза, 2; мкр. Строителей, 15; мкр. Центральный, 8)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822581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спортивной игровой площадки (тренажеры) (мкр. Ленинградский, 9) (установка собственными силами)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4034379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сквера «Комсомолец», мкр. Центральный 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5 335 939,00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8601303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детского комплекса (мкр. Юбилейный, 17) (установка собственными силами) 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923 179,00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3764384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установке столбов для веревочного комплекса в парке «Таежные бульвары»,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0203667"/>
                  </a:ext>
                </a:extLst>
              </a:tr>
              <a:tr h="376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лестницы,  ведущей от нежилого здания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38 к нежилому зданию по адресу: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11 и лестницы, расположенной возле нежилого здания 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Юбилейный, 10, с установкой поручней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154 405,00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7390445"/>
                  </a:ext>
                </a:extLst>
              </a:tr>
              <a:tr h="4988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автомобильных дорог (дорожное полотно):  улица Таежная; улица Бабаева; улица Комсомольская; улица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Гришкевича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 улица Молодежная; автомобильная дорога  от города Саянска до здания  по адресу: город Саянск подъезд в город Саянск №1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343480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ливневой канализации по периметру здания МОУ «Средняя общеобразовательная школа №5»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58 927,00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4402149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крыши здания МОУ «Средняя общеобразовательная школа №5»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90 079,20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259935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крыльца столовой МОУ «Средняя общеобразовательная школа №4 имени Д.М. Перова»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70 277,00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7724768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скатной кровли МОУ «Средняя общеобразовательная школа №4 имени Д.М. Перова»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577 732,80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39123807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замене системы внешнего освещения на энергосберегающее  в МДОУ «Детский сад комбинированного вида №22 «Солнышко»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202 508,00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72788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работ по текущему ремонту входа спортивного зала  МДОУ «Детский сад комбинированного вида № 27 «Петушок»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33 241,00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1615404"/>
                  </a:ext>
                </a:extLst>
              </a:tr>
              <a:tr h="253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пылесосов (10 шт.) для МДОУ «Детский сад комбинированного вида №1 «Журавленок»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80858173"/>
                  </a:ext>
                </a:extLst>
              </a:tr>
              <a:tr h="130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11 236 000,00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7" marR="6847" marT="6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039744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47052" y="362853"/>
            <a:ext cx="61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7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094350" y="116631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 учреждений на 01.04.2021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444472"/>
              </p:ext>
            </p:extLst>
          </p:nvPr>
        </p:nvGraphicFramePr>
        <p:xfrm>
          <a:off x="251520" y="692696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884204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4881" y="162797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9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314582"/>
              </p:ext>
            </p:extLst>
          </p:nvPr>
        </p:nvGraphicFramePr>
        <p:xfrm>
          <a:off x="395536" y="620688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3780170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611560" y="11663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 учреждений на 01.04.2021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4881" y="162797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06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827584" y="16929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 учреждений на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525794"/>
              </p:ext>
            </p:extLst>
          </p:nvPr>
        </p:nvGraphicFramePr>
        <p:xfrm>
          <a:off x="251520" y="692696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553732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4881" y="215465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8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6303883"/>
              </p:ext>
            </p:extLst>
          </p:nvPr>
        </p:nvGraphicFramePr>
        <p:xfrm>
          <a:off x="467544" y="548680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086097"/>
              </p:ext>
            </p:extLst>
          </p:nvPr>
        </p:nvGraphicFramePr>
        <p:xfrm>
          <a:off x="467544" y="3645024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043608" y="4462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 учреждений на 01.04.2021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4881" y="75401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54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07504" y="180727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заработной платы по учреждениям за 1 квартал 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557975"/>
              </p:ext>
            </p:extLst>
          </p:nvPr>
        </p:nvGraphicFramePr>
        <p:xfrm>
          <a:off x="251520" y="692696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1430445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45840" y="226893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8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528041"/>
              </p:ext>
            </p:extLst>
          </p:nvPr>
        </p:nvGraphicFramePr>
        <p:xfrm>
          <a:off x="395536" y="692696"/>
          <a:ext cx="82449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1215274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07504" y="11663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заработной платы по учреждениям за 1 квартал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5839" y="162798"/>
            <a:ext cx="545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9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16632"/>
            <a:ext cx="6624736" cy="64807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параметров бюджета на 01.04.2021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10632901"/>
              </p:ext>
            </p:extLst>
          </p:nvPr>
        </p:nvGraphicFramePr>
        <p:xfrm>
          <a:off x="323528" y="1340768"/>
          <a:ext cx="39604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15642409"/>
              </p:ext>
            </p:extLst>
          </p:nvPr>
        </p:nvGraphicFramePr>
        <p:xfrm>
          <a:off x="4355976" y="1340768"/>
          <a:ext cx="45838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661454"/>
              </p:ext>
            </p:extLst>
          </p:nvPr>
        </p:nvGraphicFramePr>
        <p:xfrm>
          <a:off x="2411760" y="4005064"/>
          <a:ext cx="48482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96336" y="2996952"/>
            <a:ext cx="6480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18%</a:t>
            </a:r>
            <a:endParaRPr lang="ru-RU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33202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07504" y="11663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численности работающих по учреждениям за 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184846"/>
              </p:ext>
            </p:extLst>
          </p:nvPr>
        </p:nvGraphicFramePr>
        <p:xfrm>
          <a:off x="239260" y="980728"/>
          <a:ext cx="8640960" cy="26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780711"/>
              </p:ext>
            </p:extLst>
          </p:nvPr>
        </p:nvGraphicFramePr>
        <p:xfrm>
          <a:off x="251520" y="3933056"/>
          <a:ext cx="8640960" cy="251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4408" y="56428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81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2845885"/>
              </p:ext>
            </p:extLst>
          </p:nvPr>
        </p:nvGraphicFramePr>
        <p:xfrm>
          <a:off x="467544" y="764704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179588"/>
              </p:ext>
            </p:extLst>
          </p:nvPr>
        </p:nvGraphicFramePr>
        <p:xfrm>
          <a:off x="467544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323528" y="879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средней численности работающих по учреждениям за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6875" y="5486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65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467544" y="11663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педагогов на 01.04.2021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964694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409907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16875" y="54868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2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115616" y="1886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уплаченных налогов за 1 квартал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044081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639560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29158" y="24265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3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9027CC5-8ACA-4873-8493-10CA04E30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7848360"/>
              </p:ext>
            </p:extLst>
          </p:nvPr>
        </p:nvGraphicFramePr>
        <p:xfrm>
          <a:off x="413915" y="557972"/>
          <a:ext cx="82449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A3BD0E2-41C3-49DA-A812-D6FD8764F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503783"/>
              </p:ext>
            </p:extLst>
          </p:nvPr>
        </p:nvGraphicFramePr>
        <p:xfrm>
          <a:off x="425253" y="357301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539552" y="116632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уплаченных налогов за 1 квартал 2021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9987" y="16279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23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1BBEEC-558B-4A4A-BC58-5FC80120D596}"/>
              </a:ext>
            </a:extLst>
          </p:cNvPr>
          <p:cNvSpPr txBox="1"/>
          <p:nvPr/>
        </p:nvSpPr>
        <p:spPr>
          <a:xfrm>
            <a:off x="1115616" y="116631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детей на 01.04.2021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D50633B-C10C-463B-BC65-8158397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614589"/>
              </p:ext>
            </p:extLst>
          </p:nvPr>
        </p:nvGraphicFramePr>
        <p:xfrm>
          <a:off x="239260" y="818658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5D2B6287-F027-4907-A8C9-E9F3FB34F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948767"/>
              </p:ext>
            </p:extLst>
          </p:nvPr>
        </p:nvGraphicFramePr>
        <p:xfrm>
          <a:off x="251520" y="3635732"/>
          <a:ext cx="86409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9987" y="16279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3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2238589-F79C-489F-9591-6A249C10E5FE}"/>
              </a:ext>
            </a:extLst>
          </p:cNvPr>
          <p:cNvSpPr txBox="1"/>
          <p:nvPr/>
        </p:nvSpPr>
        <p:spPr>
          <a:xfrm>
            <a:off x="395536" y="1886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реализации Указов Президента Российской Федерации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01.04.2021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C4AD17C4-0E0B-4A87-B3E5-3881DF374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22478"/>
              </p:ext>
            </p:extLst>
          </p:nvPr>
        </p:nvGraphicFramePr>
        <p:xfrm>
          <a:off x="611559" y="834971"/>
          <a:ext cx="7920881" cy="5658551"/>
        </p:xfrm>
        <a:graphic>
          <a:graphicData uri="http://schemas.openxmlformats.org/drawingml/2006/table">
            <a:tbl>
              <a:tblPr/>
              <a:tblGrid>
                <a:gridCol w="2489828">
                  <a:extLst>
                    <a:ext uri="{9D8B030D-6E8A-4147-A177-3AD203B41FA5}">
                      <a16:colId xmlns="" xmlns:a16="http://schemas.microsoft.com/office/drawing/2014/main" val="894266281"/>
                    </a:ext>
                  </a:extLst>
                </a:gridCol>
                <a:gridCol w="1810351">
                  <a:extLst>
                    <a:ext uri="{9D8B030D-6E8A-4147-A177-3AD203B41FA5}">
                      <a16:colId xmlns="" xmlns:a16="http://schemas.microsoft.com/office/drawing/2014/main" val="2819758121"/>
                    </a:ext>
                  </a:extLst>
                </a:gridCol>
                <a:gridCol w="1810351">
                  <a:extLst>
                    <a:ext uri="{9D8B030D-6E8A-4147-A177-3AD203B41FA5}">
                      <a16:colId xmlns="" xmlns:a16="http://schemas.microsoft.com/office/drawing/2014/main" val="1563836963"/>
                    </a:ext>
                  </a:extLst>
                </a:gridCol>
                <a:gridCol w="1810351">
                  <a:extLst>
                    <a:ext uri="{9D8B030D-6E8A-4147-A177-3AD203B41FA5}">
                      <a16:colId xmlns="" xmlns:a16="http://schemas.microsoft.com/office/drawing/2014/main" val="3545140530"/>
                    </a:ext>
                  </a:extLst>
                </a:gridCol>
              </a:tblGrid>
              <a:tr h="15247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3" marR="8053" marT="8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3516677"/>
                  </a:ext>
                </a:extLst>
              </a:tr>
              <a:tr h="609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учреждений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средней заработной платы 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средняя заработная плата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"ЛИНЕЙКИ" по Указам Президента РФ</a:t>
                      </a:r>
                    </a:p>
                  </a:txBody>
                  <a:tcPr marL="8053" marR="8053" marT="8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071662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8053" marR="8053" marT="80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9411333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1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34 051,41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980732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10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34 488,60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2019165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19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8751695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21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36 322,07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492637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31 524,39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074476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31 918,33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355282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35 291,74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12592501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27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34 329,47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275772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 № 35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34 966,63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7834066"/>
                  </a:ext>
                </a:extLst>
              </a:tr>
              <a:tr h="161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№ 36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37 036,88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567198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МДОУ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34 429,33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34 464,00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5227488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им. В. А. Надькина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45 416,13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9082981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47 295,50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4563044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41 954,90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4418416"/>
                  </a:ext>
                </a:extLst>
              </a:tr>
              <a:tr h="304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4 им. Д.М. Перова"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45 143,99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7509835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5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51 069,59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127,3%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069348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6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44 002,29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285924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СОШ № 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47 404,43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327870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СОШ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40 110,67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46 388,82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4611748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ДПО ЦРО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655951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ДО ДДТ "Созвездие"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7564203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образования 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013624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8107959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ДК "Юность"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38 329,80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38 364,78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8007837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ДШИ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41 843,00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41 889,88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7284090"/>
                  </a:ext>
                </a:extLst>
              </a:tr>
              <a:tr h="152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ЦБС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38 329,80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38 382,32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8053" marR="8053" marT="8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699489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08404" y="55702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4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251520" y="1886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внебюджетных средств по муниципальным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47A3A80A-C8AE-4EF9-A0B2-31A91691DA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112808"/>
              </p:ext>
            </p:extLst>
          </p:nvPr>
        </p:nvGraphicFramePr>
        <p:xfrm>
          <a:off x="323528" y="978987"/>
          <a:ext cx="8568952" cy="533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16416" y="742637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56A7112F-DD3D-435A-A507-ED3FF3B24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355494"/>
              </p:ext>
            </p:extLst>
          </p:nvPr>
        </p:nvGraphicFramePr>
        <p:xfrm>
          <a:off x="467544" y="3717032"/>
          <a:ext cx="83529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F488FDBE-47C7-463A-B99C-D1DBE421C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680529"/>
              </p:ext>
            </p:extLst>
          </p:nvPr>
        </p:nvGraphicFramePr>
        <p:xfrm>
          <a:off x="179512" y="620688"/>
          <a:ext cx="4608512" cy="297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6D300906-CB2F-4B3B-BCBC-B68521FAB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610703"/>
              </p:ext>
            </p:extLst>
          </p:nvPr>
        </p:nvGraphicFramePr>
        <p:xfrm>
          <a:off x="4859524" y="980728"/>
          <a:ext cx="4284476" cy="281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323528" y="4462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внебюджетных средств по муниципальным учреждениям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0432" y="58874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61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251520" y="9653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54735249"/>
              </p:ext>
            </p:extLst>
          </p:nvPr>
        </p:nvGraphicFramePr>
        <p:xfrm>
          <a:off x="166646" y="764704"/>
          <a:ext cx="61926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78387586"/>
              </p:ext>
            </p:extLst>
          </p:nvPr>
        </p:nvGraphicFramePr>
        <p:xfrm>
          <a:off x="1835696" y="3645024"/>
          <a:ext cx="64807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40352" y="342900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65052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60640" cy="5040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35000762"/>
              </p:ext>
            </p:extLst>
          </p:nvPr>
        </p:nvGraphicFramePr>
        <p:xfrm>
          <a:off x="323528" y="836712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1077621"/>
              </p:ext>
            </p:extLst>
          </p:nvPr>
        </p:nvGraphicFramePr>
        <p:xfrm>
          <a:off x="5004048" y="3861048"/>
          <a:ext cx="3816424" cy="289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2320" y="2606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94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179512" y="11663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92427603"/>
              </p:ext>
            </p:extLst>
          </p:nvPr>
        </p:nvGraphicFramePr>
        <p:xfrm>
          <a:off x="166646" y="824518"/>
          <a:ext cx="6709610" cy="253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08475400"/>
              </p:ext>
            </p:extLst>
          </p:nvPr>
        </p:nvGraphicFramePr>
        <p:xfrm>
          <a:off x="1547664" y="3789040"/>
          <a:ext cx="6907959" cy="290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3983" y="67062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4368" y="367533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213987" y="26064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74159369"/>
              </p:ext>
            </p:extLst>
          </p:nvPr>
        </p:nvGraphicFramePr>
        <p:xfrm>
          <a:off x="755576" y="1052736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40352" y="81464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9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F95FC04-E796-4283-9AEF-145D9352A343}"/>
              </a:ext>
            </a:extLst>
          </p:cNvPr>
          <p:cNvSpPr txBox="1"/>
          <p:nvPr/>
        </p:nvSpPr>
        <p:spPr>
          <a:xfrm>
            <a:off x="107504" y="10618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заключенных контрактах по муниципальным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 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85189947"/>
              </p:ext>
            </p:extLst>
          </p:nvPr>
        </p:nvGraphicFramePr>
        <p:xfrm>
          <a:off x="251520" y="885335"/>
          <a:ext cx="656559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83579722"/>
              </p:ext>
            </p:extLst>
          </p:nvPr>
        </p:nvGraphicFramePr>
        <p:xfrm>
          <a:off x="2627784" y="4077072"/>
          <a:ext cx="61926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7613" y="66018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396563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03519845"/>
              </p:ext>
            </p:extLst>
          </p:nvPr>
        </p:nvGraphicFramePr>
        <p:xfrm>
          <a:off x="647564" y="1268760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606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расходов местного бюджета по функциональной классификации на 01.04.2021 </a:t>
            </a:r>
          </a:p>
        </p:txBody>
      </p:sp>
    </p:spTree>
    <p:extLst>
      <p:ext uri="{BB962C8B-B14F-4D97-AF65-F5344CB8AC3E}">
        <p14:creationId xmlns:p14="http://schemas.microsoft.com/office/powerpoint/2010/main" val="189101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8614"/>
            <a:ext cx="5983414" cy="49006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расходов города в разрезе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ГРБС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4868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43282266"/>
              </p:ext>
            </p:extLst>
          </p:nvPr>
        </p:nvGraphicFramePr>
        <p:xfrm>
          <a:off x="179512" y="1032111"/>
          <a:ext cx="8496944" cy="261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87244573"/>
              </p:ext>
            </p:extLst>
          </p:nvPr>
        </p:nvGraphicFramePr>
        <p:xfrm>
          <a:off x="251520" y="3789040"/>
          <a:ext cx="8664624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1166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7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58610471"/>
              </p:ext>
            </p:extLst>
          </p:nvPr>
        </p:nvGraphicFramePr>
        <p:xfrm>
          <a:off x="2123728" y="404664"/>
          <a:ext cx="50405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5085146"/>
              </p:ext>
            </p:extLst>
          </p:nvPr>
        </p:nvGraphicFramePr>
        <p:xfrm>
          <a:off x="323528" y="2708920"/>
          <a:ext cx="85689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расходов города в разрезе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ГРБС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8384" y="1166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7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992" y="11663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программ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43532"/>
              </p:ext>
            </p:extLst>
          </p:nvPr>
        </p:nvGraphicFramePr>
        <p:xfrm>
          <a:off x="251520" y="620688"/>
          <a:ext cx="8576662" cy="5871218"/>
        </p:xfrm>
        <a:graphic>
          <a:graphicData uri="http://schemas.openxmlformats.org/drawingml/2006/table">
            <a:tbl>
              <a:tblPr/>
              <a:tblGrid>
                <a:gridCol w="58929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6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2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3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23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2021 год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01.04.2021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Исполнение, %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образования" города Саянска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1 280 205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199 643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 муниципального образования "горд Саянск" на 2020-2025 годы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86 276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19 893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поддержка населения муниципального образования "город Саянск" на 2020-2025 годы 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36 939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9 532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Молодым семьям-доступное жилье  муниципального образования "города Саянска"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23 424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 в муниципальном образовании "город Саянск" на 2020-2025 годы"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77 343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22 799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 отдыха, оздоровления и занятости детей и подростков  города Саянска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2 376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социально-негативных явлений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3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терроризма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экстремизма, а также минимизации и ликвидации последствий проявлений терроризма и экстремизма в муниципальном образовании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и развитие  субъектов малого и среднего предпринимательства в муниципальном образовании  "город Саянск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 имуществом  муниципального образования "город Саянск" на 2020-2025 годы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44 997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10 679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54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"Защита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 и территории муниципального образования  "город Саянск" 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чрезвычайных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ситуаций, обеспечение пожарной безопасности и безопасности людей на водных объектах  на 2020-2025 годы"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4 013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3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архитектуры, градостроительства и жилищно-коммунального хозяйства муниципального образования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42 437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7 726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Развитие, содержание дорожного хозяйства и благоустройство муниципального образования "город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104 407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47 177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"Строительство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капитальный ремонт объектов водоснабжения и водоотведения муниципального образования "город Саянск"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91 377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"Формирование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современной городской среды на территории муниципального образования "город Саянск" 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21 323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"Молодежная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политика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образовании 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2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"Охрана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окружающей среды территории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образования 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 Саянск" на 2020-2025 годы"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90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1 817 173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322 773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90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 за счет средств местного бюджета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463 099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137 525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28384" y="16279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расходов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70763"/>
              </p:ext>
            </p:extLst>
          </p:nvPr>
        </p:nvGraphicFramePr>
        <p:xfrm>
          <a:off x="899592" y="702175"/>
          <a:ext cx="7416824" cy="4701695"/>
        </p:xfrm>
        <a:graphic>
          <a:graphicData uri="http://schemas.openxmlformats.org/drawingml/2006/table">
            <a:tbl>
              <a:tblPr/>
              <a:tblGrid>
                <a:gridCol w="5346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30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70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493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94" marR="9294" marT="9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на 01.04.2021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Доля, %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«Управление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финансам и налогам»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3 280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10,44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6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Думы городского округа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2,86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641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«администрация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городского округа муниципального образования «город Саянск»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14 120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44,95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"Централизованная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бухгалтерия"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8 454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26,91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33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Освещение деятельности администрации городского округа в средствах массовой информации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3,09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34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 "Служба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муниципального образования "город Саянск"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1 432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4,56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Контрольно-счетной палаты городского округа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1 287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4,10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 за счет средств местного бюджета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30 443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96,92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6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 за счет межбюджетных трансфертов (Осуществление отдельных областных государственных полномочий)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968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6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294" marR="9294" marT="92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31 411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37608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9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59791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расходов по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экономическому содержанию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80406350"/>
              </p:ext>
            </p:extLst>
          </p:nvPr>
        </p:nvGraphicFramePr>
        <p:xfrm>
          <a:off x="5508104" y="821267"/>
          <a:ext cx="30243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19943832"/>
              </p:ext>
            </p:extLst>
          </p:nvPr>
        </p:nvGraphicFramePr>
        <p:xfrm>
          <a:off x="395536" y="3214780"/>
          <a:ext cx="38884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05306677"/>
              </p:ext>
            </p:extLst>
          </p:nvPr>
        </p:nvGraphicFramePr>
        <p:xfrm>
          <a:off x="5436096" y="3455422"/>
          <a:ext cx="3384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728868817"/>
              </p:ext>
            </p:extLst>
          </p:nvPr>
        </p:nvGraphicFramePr>
        <p:xfrm>
          <a:off x="323528" y="963847"/>
          <a:ext cx="35283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3648" y="5759678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01.04.2019;   </a:t>
            </a: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/>
              <a:t>на 01.04.2020;   </a:t>
            </a:r>
            <a:r>
              <a:rPr lang="ru-RU" sz="5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1400" dirty="0" smtClean="0"/>
              <a:t> на 01.04.2021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012650" y="20595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2036</TotalTime>
  <Words>2115</Words>
  <Application>Microsoft Office PowerPoint</Application>
  <PresentationFormat>Экран (4:3)</PresentationFormat>
  <Paragraphs>545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Изменение параметров бюджета на 01.04.2021</vt:lpstr>
      <vt:lpstr>Структура доходов бюджета</vt:lpstr>
      <vt:lpstr>Презентация PowerPoint</vt:lpstr>
      <vt:lpstr>Структура расходов города в разрезе ГРБС</vt:lpstr>
      <vt:lpstr>Структура расходов города в разрезе ГРБС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параметров бюджета на 01.04.2021</dc:title>
  <dc:creator>Грайвер Ольга Ивановна</dc:creator>
  <cp:lastModifiedBy>BUHAROVA</cp:lastModifiedBy>
  <cp:revision>103</cp:revision>
  <dcterms:created xsi:type="dcterms:W3CDTF">2021-04-22T06:12:13Z</dcterms:created>
  <dcterms:modified xsi:type="dcterms:W3CDTF">2021-05-11T01:29:08Z</dcterms:modified>
</cp:coreProperties>
</file>