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notesSlides/notesSlide2.xml" ContentType="application/vnd.openxmlformats-officedocument.presentationml.notesSlide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drawings/drawing6.xml" ContentType="application/vnd.openxmlformats-officedocument.drawingml.chartshapes+xml"/>
  <Override PartName="/ppt/charts/chart48.xml" ContentType="application/vnd.openxmlformats-officedocument.drawingml.chart+xml"/>
  <Override PartName="/ppt/drawings/drawing7.xml" ContentType="application/vnd.openxmlformats-officedocument.drawingml.chartshapes+xml"/>
  <Override PartName="/ppt/charts/chart49.xml" ContentType="application/vnd.openxmlformats-officedocument.drawingml.chart+xml"/>
  <Override PartName="/ppt/drawings/drawing8.xml" ContentType="application/vnd.openxmlformats-officedocument.drawingml.chartshapes+xml"/>
  <Override PartName="/ppt/charts/chart50.xml" ContentType="application/vnd.openxmlformats-officedocument.drawingml.chart+xml"/>
  <Override PartName="/ppt/drawings/drawing9.xml" ContentType="application/vnd.openxmlformats-officedocument.drawingml.chartshapes+xml"/>
  <Override PartName="/ppt/charts/chart51.xml" ContentType="application/vnd.openxmlformats-officedocument.drawingml.chart+xml"/>
  <Override PartName="/ppt/drawings/drawing10.xml" ContentType="application/vnd.openxmlformats-officedocument.drawingml.chartshapes+xml"/>
  <Override PartName="/ppt/charts/chart52.xml" ContentType="application/vnd.openxmlformats-officedocument.drawingml.chart+xml"/>
  <Override PartName="/ppt/drawings/drawing11.xml" ContentType="application/vnd.openxmlformats-officedocument.drawingml.chartshapes+xml"/>
  <Override PartName="/ppt/charts/chart53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5.xml" ContentType="application/vnd.ms-office.chartstyle+xml"/>
  <Override PartName="/ppt/charts/colors25.xml" ContentType="application/vnd.ms-office.chartcolorstyle+xml"/>
  <Override PartName="/ppt/charts/style26.xml" ContentType="application/vnd.ms-office.chartstyle+xml"/>
  <Override PartName="/ppt/charts/colors26.xml" ContentType="application/vnd.ms-office.chartcolorstyle+xml"/>
  <Override PartName="/ppt/charts/style27.xml" ContentType="application/vnd.ms-office.chartstyle+xml"/>
  <Override PartName="/ppt/charts/colors27.xml" ContentType="application/vnd.ms-office.chartcolorstyle+xml"/>
  <Override PartName="/ppt/charts/style28.xml" ContentType="application/vnd.ms-office.chartstyle+xml"/>
  <Override PartName="/ppt/charts/colors2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package" Target="../embeddings/_____Microsoft_Excel35.xlsx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_____Microsoft_Excel36.xlsx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_____Microsoft_Excel37.xlsx"/></Relationships>
</file>

<file path=ppt/charts/_rels/chart3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_____Microsoft_Excel38.xlsx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package" Target="../embeddings/_____Microsoft_Excel39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4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_____Microsoft_Excel40.xlsx"/></Relationships>
</file>

<file path=ppt/charts/_rels/chart4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_____Microsoft_Excel41.xlsx"/></Relationships>
</file>

<file path=ppt/charts/_rels/chart4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_____Microsoft_Excel42.xlsx"/></Relationships>
</file>

<file path=ppt/charts/_rels/chart43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package" Target="../embeddings/_____Microsoft_Excel43.xlsx"/></Relationships>
</file>

<file path=ppt/charts/_rels/chart44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package" Target="../embeddings/_____Microsoft_Excel44.xlsx"/></Relationships>
</file>

<file path=ppt/charts/_rels/chart45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package" Target="../embeddings/_____Microsoft_Excel45.xlsx"/></Relationships>
</file>

<file path=ppt/charts/_rels/chart46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package" Target="../embeddings/_____Microsoft_Excel46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50.xlsx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5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1858831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29-4683-9B33-1B977671BE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29-4683-9B33-1B977671BE6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2085564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29-4683-9B33-1B977671BE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1108902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29-4683-9B33-1B977671BE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55520"/>
        <c:axId val="76173696"/>
      </c:barChart>
      <c:catAx>
        <c:axId val="76155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76173696"/>
        <c:crosses val="autoZero"/>
        <c:auto val="1"/>
        <c:lblAlgn val="ctr"/>
        <c:lblOffset val="100"/>
        <c:noMultiLvlLbl val="0"/>
      </c:catAx>
      <c:valAx>
        <c:axId val="76173696"/>
        <c:scaling>
          <c:orientation val="minMax"/>
          <c:max val="2100000"/>
          <c:min val="0"/>
        </c:scaling>
        <c:delete val="0"/>
        <c:axPos val="l"/>
        <c:majorGridlines/>
        <c:numFmt formatCode="General" sourceLinked="1"/>
        <c:majorTickMark val="out"/>
        <c:minorTickMark val="out"/>
        <c:tickLblPos val="low"/>
        <c:crossAx val="76155520"/>
        <c:crosses val="autoZero"/>
        <c:crossBetween val="between"/>
        <c:majorUnit val="500000"/>
        <c:minorUnit val="100000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algn="ctr" defTabSz="914400" rtl="0" eaLnBrk="1" latinLnBrk="0" hangingPunct="1">
              <a:defRPr lang="ru-RU" sz="2800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dirty="0"/>
              <a:t>Администрация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793588760912659E-2"/>
          <c:y val="0.14093027362039137"/>
          <c:w val="0.88897498783981987"/>
          <c:h val="0.78391339454346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Администрация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-4.446284679853499E-3"/>
                  <c:y val="1.5747258241147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09-40A7-A3F3-196C0B1E56BA}"/>
                </c:ext>
              </c:extLst>
            </c:dLbl>
            <c:dLbl>
              <c:idx val="9"/>
              <c:layout>
                <c:manualLayout>
                  <c:x val="4.446284679853499E-3"/>
                  <c:y val="9.44835494468868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09-40A7-A3F3-196C0B1E5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КАИГ</c:v>
                </c:pt>
                <c:pt idx="1">
                  <c:v>Администрация</c:v>
                </c:pt>
                <c:pt idx="2">
                  <c:v>Спортивная школа</c:v>
                </c:pt>
                <c:pt idx="3">
                  <c:v>СДС</c:v>
                </c:pt>
                <c:pt idx="4">
                  <c:v>ЦБ</c:v>
                </c:pt>
                <c:pt idx="5">
                  <c:v>УОСС</c:v>
                </c:pt>
                <c:pt idx="6">
                  <c:v>СПиОГД</c:v>
                </c:pt>
                <c:pt idx="7">
                  <c:v>КУМИ</c:v>
                </c:pt>
                <c:pt idx="8">
                  <c:v>Служба закупок</c:v>
                </c:pt>
                <c:pt idx="9">
                  <c:v>ЕДДС</c:v>
                </c:pt>
                <c:pt idx="10">
                  <c:v>Дума</c:v>
                </c:pt>
                <c:pt idx="11">
                  <c:v>МАУ "РГ "Саянские Зори"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292428</c:v>
                </c:pt>
                <c:pt idx="1">
                  <c:v>92421</c:v>
                </c:pt>
                <c:pt idx="2">
                  <c:v>49251</c:v>
                </c:pt>
                <c:pt idx="3">
                  <c:v>16234</c:v>
                </c:pt>
                <c:pt idx="4">
                  <c:v>17380</c:v>
                </c:pt>
                <c:pt idx="5">
                  <c:v>17743</c:v>
                </c:pt>
                <c:pt idx="6">
                  <c:v>10126</c:v>
                </c:pt>
                <c:pt idx="7">
                  <c:v>5949</c:v>
                </c:pt>
                <c:pt idx="8">
                  <c:v>2920</c:v>
                </c:pt>
                <c:pt idx="9">
                  <c:v>2459</c:v>
                </c:pt>
                <c:pt idx="10">
                  <c:v>1844</c:v>
                </c:pt>
                <c:pt idx="11">
                  <c:v>2156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09-40A7-A3F3-196C0B1E5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6639360"/>
        <c:axId val="128328064"/>
      </c:barChart>
      <c:catAx>
        <c:axId val="6663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600" baseline="0"/>
            </a:pPr>
            <a:endParaRPr lang="ru-RU"/>
          </a:p>
        </c:txPr>
        <c:crossAx val="128328064"/>
        <c:crosses val="autoZero"/>
        <c:auto val="1"/>
        <c:lblAlgn val="ctr"/>
        <c:lblOffset val="100"/>
        <c:noMultiLvlLbl val="0"/>
      </c:catAx>
      <c:valAx>
        <c:axId val="128328064"/>
        <c:scaling>
          <c:orientation val="minMax"/>
          <c:max val="295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6639360"/>
        <c:crosses val="autoZero"/>
        <c:crossBetween val="between"/>
        <c:majorUnit val="50000"/>
        <c:minorUnit val="10000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основных средств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36635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0A-42B5-912D-57F093251E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основных средств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16901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0A-42B5-912D-57F093251E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0A-42B5-912D-57F093251E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основных средств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246352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0A-42B5-912D-57F093251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72855552"/>
        <c:axId val="72858624"/>
      </c:barChart>
      <c:catAx>
        <c:axId val="7285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858624"/>
        <c:crosses val="autoZero"/>
        <c:auto val="1"/>
        <c:lblAlgn val="ctr"/>
        <c:lblOffset val="100"/>
        <c:noMultiLvlLbl val="0"/>
      </c:catAx>
      <c:valAx>
        <c:axId val="72858624"/>
        <c:scaling>
          <c:orientation val="minMax"/>
          <c:max val="25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85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Безвозмездные перечисления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95248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0A-4E94-9B5D-3A1C696048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Безвозмездные перечисления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136565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0A-4E94-9B5D-3A1C696048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Безвозмездные перечисления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114852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0A-4E94-9B5D-3A1C69604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54911872"/>
        <c:axId val="154913408"/>
      </c:barChart>
      <c:catAx>
        <c:axId val="15491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4913408"/>
        <c:crosses val="autoZero"/>
        <c:auto val="1"/>
        <c:lblAlgn val="ctr"/>
        <c:lblOffset val="100"/>
        <c:noMultiLvlLbl val="0"/>
      </c:catAx>
      <c:valAx>
        <c:axId val="154913408"/>
        <c:scaling>
          <c:orientation val="minMax"/>
          <c:max val="14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4911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585491763541426"/>
          <c:y val="7.1346051639907884E-2"/>
          <c:w val="0.71414508236458574"/>
          <c:h val="0.7812821848623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Работы по содержанию имущества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6686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46-4BB3-94B7-32731FDD25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Работы по содержанию имущества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22487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46-4BB3-94B7-32731FDD25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Работы по содержанию имущества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100470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46-4BB3-94B7-32731FDD2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71752064"/>
        <c:axId val="172310912"/>
      </c:barChart>
      <c:catAx>
        <c:axId val="17175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310912"/>
        <c:crosses val="autoZero"/>
        <c:auto val="1"/>
        <c:lblAlgn val="ctr"/>
        <c:lblOffset val="100"/>
        <c:noMultiLvlLbl val="0"/>
      </c:catAx>
      <c:valAx>
        <c:axId val="172310912"/>
        <c:scaling>
          <c:orientation val="minMax"/>
          <c:max val="1005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75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Оплата труда и начисления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378621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0A-4E94-9B5D-3A1C696048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Оплата труда и начисления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396712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0A-4E94-9B5D-3A1C696048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Оплата труда и начисления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464174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0A-4E94-9B5D-3A1C69604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72377984"/>
        <c:axId val="172379520"/>
      </c:barChart>
      <c:catAx>
        <c:axId val="17237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379520"/>
        <c:crosses val="autoZero"/>
        <c:auto val="1"/>
        <c:lblAlgn val="ctr"/>
        <c:lblOffset val="100"/>
        <c:noMultiLvlLbl val="0"/>
      </c:catAx>
      <c:valAx>
        <c:axId val="1723795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377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89540420564337"/>
          <c:y val="6.1951602181238394E-2"/>
          <c:w val="0.46587712476391513"/>
          <c:h val="0.78634134445177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Коммунальные услуги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14369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A8-44BF-BA2F-CBFC22A408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Коммунальные услуги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6165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A8-44BF-BA2F-CBFC22A408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Коммунальные услуги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49391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A8-44BF-BA2F-CBFC22A40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172630400"/>
        <c:axId val="172631936"/>
      </c:barChart>
      <c:catAx>
        <c:axId val="17263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631936"/>
        <c:crosses val="autoZero"/>
        <c:auto val="1"/>
        <c:lblAlgn val="ctr"/>
        <c:lblOffset val="100"/>
        <c:noMultiLvlLbl val="0"/>
      </c:catAx>
      <c:valAx>
        <c:axId val="1726319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63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Социальное обеспечение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29342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8C-4C7C-A446-D6FF68E50E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Социальное обеспечение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35884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8C-4C7C-A446-D6FF68E50E8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Социальное обеспечение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37711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8C-4C7C-A446-D6FF68E50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72758144"/>
        <c:axId val="172759680"/>
      </c:barChart>
      <c:catAx>
        <c:axId val="17275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59680"/>
        <c:crosses val="autoZero"/>
        <c:auto val="1"/>
        <c:lblAlgn val="ctr"/>
        <c:lblOffset val="100"/>
        <c:noMultiLvlLbl val="0"/>
      </c:catAx>
      <c:valAx>
        <c:axId val="1727596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5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материальных запасов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28956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75-415B-943D-88608F7E18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материальных запасов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29021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75-415B-943D-88608F7E18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материальных запасов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36544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75-415B-943D-88608F7E1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72791680"/>
        <c:axId val="172793216"/>
      </c:barChart>
      <c:catAx>
        <c:axId val="17279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93216"/>
        <c:crosses val="autoZero"/>
        <c:auto val="1"/>
        <c:lblAlgn val="ctr"/>
        <c:lblOffset val="100"/>
        <c:noMultiLvlLbl val="0"/>
      </c:catAx>
      <c:valAx>
        <c:axId val="1727932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9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Прочее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62990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D7-4090-AB72-0144E6E6B8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01.07.2020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Прочее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96428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D7-4090-AB72-0144E6E6B8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01.07.2021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Прочее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66074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D7-4090-AB72-0144E6E6B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9305088"/>
        <c:axId val="171856256"/>
      </c:barChart>
      <c:catAx>
        <c:axId val="17930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856256"/>
        <c:crosses val="autoZero"/>
        <c:auto val="1"/>
        <c:lblAlgn val="ctr"/>
        <c:lblOffset val="100"/>
        <c:noMultiLvlLbl val="0"/>
      </c:catAx>
      <c:valAx>
        <c:axId val="171856256"/>
        <c:scaling>
          <c:orientation val="minMax"/>
          <c:max val="97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30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38699.9</c:v>
                </c:pt>
                <c:pt idx="1">
                  <c:v>63132.67</c:v>
                </c:pt>
                <c:pt idx="2">
                  <c:v>140512.37</c:v>
                </c:pt>
                <c:pt idx="3">
                  <c:v>43601.16</c:v>
                </c:pt>
                <c:pt idx="4">
                  <c:v>122352.99</c:v>
                </c:pt>
                <c:pt idx="5">
                  <c:v>159285.18</c:v>
                </c:pt>
                <c:pt idx="6">
                  <c:v>93678.69</c:v>
                </c:pt>
                <c:pt idx="7">
                  <c:v>225939.8</c:v>
                </c:pt>
                <c:pt idx="8">
                  <c:v>66377.59</c:v>
                </c:pt>
                <c:pt idx="9">
                  <c:v>120741.9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0612480"/>
        <c:axId val="180614272"/>
      </c:barChart>
      <c:catAx>
        <c:axId val="1806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614272"/>
        <c:crosses val="autoZero"/>
        <c:auto val="1"/>
        <c:lblAlgn val="ctr"/>
        <c:lblOffset val="100"/>
        <c:noMultiLvlLbl val="0"/>
      </c:catAx>
      <c:valAx>
        <c:axId val="180614272"/>
        <c:scaling>
          <c:orientation val="minMax"/>
          <c:max val="3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61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1881160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A8-4343-B1DF-89B7FEE4F1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2110186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A8-4343-B1DF-89B7FEE4F1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1115568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A8-4343-B1DF-89B7FEE4F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266240"/>
        <c:axId val="128267776"/>
      </c:barChart>
      <c:catAx>
        <c:axId val="128266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400" baseline="0"/>
            </a:pPr>
            <a:endParaRPr lang="ru-RU"/>
          </a:p>
        </c:txPr>
        <c:crossAx val="128267776"/>
        <c:crosses val="autoZero"/>
        <c:auto val="1"/>
        <c:lblAlgn val="ctr"/>
        <c:lblOffset val="100"/>
        <c:noMultiLvlLbl val="0"/>
      </c:catAx>
      <c:valAx>
        <c:axId val="128267776"/>
        <c:scaling>
          <c:orientation val="minMax"/>
          <c:max val="2200000"/>
          <c:min val="0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2826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  <c:pt idx="9">
                  <c:v>Управление образования 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76260.33</c:v>
                </c:pt>
                <c:pt idx="1">
                  <c:v>96520.26</c:v>
                </c:pt>
                <c:pt idx="2">
                  <c:v>59166.52</c:v>
                </c:pt>
                <c:pt idx="3">
                  <c:v>57175.71</c:v>
                </c:pt>
                <c:pt idx="4">
                  <c:v>94624.03</c:v>
                </c:pt>
                <c:pt idx="5">
                  <c:v>118783.58</c:v>
                </c:pt>
                <c:pt idx="6">
                  <c:v>76476.67</c:v>
                </c:pt>
                <c:pt idx="7">
                  <c:v>1335</c:v>
                </c:pt>
                <c:pt idx="8">
                  <c:v>453420.73</c:v>
                </c:pt>
                <c:pt idx="9">
                  <c:v>29188.68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0704768"/>
        <c:axId val="180706304"/>
      </c:barChart>
      <c:catAx>
        <c:axId val="18070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706304"/>
        <c:crosses val="autoZero"/>
        <c:auto val="1"/>
        <c:lblAlgn val="ctr"/>
        <c:lblOffset val="100"/>
        <c:noMultiLvlLbl val="0"/>
      </c:catAx>
      <c:valAx>
        <c:axId val="18070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70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81322793343195"/>
          <c:y val="6.2469697073750281E-2"/>
          <c:w val="0.86324299726037235"/>
          <c:h val="0.75773179592481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2128686320984683E-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Администрация </c:v>
                </c:pt>
                <c:pt idx="4">
                  <c:v>Спортивная школа 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100420.88</c:v>
                </c:pt>
                <c:pt idx="1">
                  <c:v>385846.44</c:v>
                </c:pt>
                <c:pt idx="2">
                  <c:v>91107.6</c:v>
                </c:pt>
                <c:pt idx="3">
                  <c:v>282111.01</c:v>
                </c:pt>
                <c:pt idx="4">
                  <c:v>461953.19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80736768"/>
        <c:axId val="180738304"/>
      </c:barChart>
      <c:catAx>
        <c:axId val="1807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738304"/>
        <c:crosses val="autoZero"/>
        <c:auto val="1"/>
        <c:lblAlgn val="ctr"/>
        <c:lblOffset val="100"/>
        <c:noMultiLvlLbl val="0"/>
      </c:catAx>
      <c:valAx>
        <c:axId val="18073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073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1.640644579542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МАУ "РГ "Саянские зори"</c:v>
                </c:pt>
                <c:pt idx="1">
                  <c:v>ЦБ</c:v>
                </c:pt>
                <c:pt idx="2">
                  <c:v>СДС</c:v>
                </c:pt>
                <c:pt idx="3">
                  <c:v>УО СС</c:v>
                </c:pt>
                <c:pt idx="4">
                  <c:v>КАИГ</c:v>
                </c:pt>
                <c:pt idx="5">
                  <c:v>КУИ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411050.82</c:v>
                </c:pt>
                <c:pt idx="1">
                  <c:v>281.02</c:v>
                </c:pt>
                <c:pt idx="2">
                  <c:v>77838.5</c:v>
                </c:pt>
                <c:pt idx="3">
                  <c:v>539373.11</c:v>
                </c:pt>
                <c:pt idx="4">
                  <c:v>116445.2</c:v>
                </c:pt>
                <c:pt idx="5">
                  <c:v>6517018.5700000003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81066368"/>
        <c:axId val="181076352"/>
      </c:barChart>
      <c:catAx>
        <c:axId val="18106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076352"/>
        <c:crosses val="autoZero"/>
        <c:auto val="1"/>
        <c:lblAlgn val="ctr"/>
        <c:lblOffset val="100"/>
        <c:noMultiLvlLbl val="0"/>
      </c:catAx>
      <c:valAx>
        <c:axId val="18107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06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3568243.24</c:v>
                </c:pt>
                <c:pt idx="1">
                  <c:v>2958717.97</c:v>
                </c:pt>
                <c:pt idx="2">
                  <c:v>2083634.98</c:v>
                </c:pt>
                <c:pt idx="3">
                  <c:v>2607996.83</c:v>
                </c:pt>
                <c:pt idx="4">
                  <c:v>2292764.7999999998</c:v>
                </c:pt>
                <c:pt idx="5">
                  <c:v>2716054.89</c:v>
                </c:pt>
                <c:pt idx="6">
                  <c:v>2634198.2999999998</c:v>
                </c:pt>
                <c:pt idx="7">
                  <c:v>2608893.59</c:v>
                </c:pt>
                <c:pt idx="8">
                  <c:v>2338660.67</c:v>
                </c:pt>
                <c:pt idx="9">
                  <c:v>2425614.33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1106560"/>
        <c:axId val="181108096"/>
      </c:barChart>
      <c:catAx>
        <c:axId val="18110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108096"/>
        <c:crosses val="autoZero"/>
        <c:auto val="1"/>
        <c:lblAlgn val="ctr"/>
        <c:lblOffset val="100"/>
        <c:noMultiLvlLbl val="0"/>
      </c:catAx>
      <c:valAx>
        <c:axId val="181108096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10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СОШ № 8</c:v>
                </c:pt>
                <c:pt idx="8">
                  <c:v>МОУ ДПО ЦРО</c:v>
                </c:pt>
                <c:pt idx="9">
                  <c:v>МУ ДО ДДТ "Созвездие"</c:v>
                </c:pt>
                <c:pt idx="10">
                  <c:v>Управление образования 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4811433.13</c:v>
                </c:pt>
                <c:pt idx="1">
                  <c:v>3740849.92</c:v>
                </c:pt>
                <c:pt idx="2">
                  <c:v>2451531.91</c:v>
                </c:pt>
                <c:pt idx="3">
                  <c:v>7140696.1299999999</c:v>
                </c:pt>
                <c:pt idx="4">
                  <c:v>5942472.0300000003</c:v>
                </c:pt>
                <c:pt idx="5">
                  <c:v>2416929.04</c:v>
                </c:pt>
                <c:pt idx="6">
                  <c:v>3189657.2</c:v>
                </c:pt>
                <c:pt idx="7">
                  <c:v>108061.84</c:v>
                </c:pt>
                <c:pt idx="8">
                  <c:v>1242446.48</c:v>
                </c:pt>
                <c:pt idx="9">
                  <c:v>2862498.1</c:v>
                </c:pt>
                <c:pt idx="10">
                  <c:v>775146.63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0781056"/>
        <c:axId val="180782592"/>
      </c:barChart>
      <c:catAx>
        <c:axId val="1807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782592"/>
        <c:crosses val="autoZero"/>
        <c:auto val="1"/>
        <c:lblAlgn val="ctr"/>
        <c:lblOffset val="100"/>
        <c:noMultiLvlLbl val="0"/>
      </c:catAx>
      <c:valAx>
        <c:axId val="180782592"/>
        <c:scaling>
          <c:orientation val="minMax"/>
          <c:max val="7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781056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 </c:v>
                </c:pt>
                <c:pt idx="4">
                  <c:v>Администрация </c:v>
                </c:pt>
                <c:pt idx="5">
                  <c:v>Спортивная школа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2230354.35</c:v>
                </c:pt>
                <c:pt idx="1">
                  <c:v>2358830.81</c:v>
                </c:pt>
                <c:pt idx="2">
                  <c:v>1441245.26</c:v>
                </c:pt>
                <c:pt idx="3">
                  <c:v>163735.20000000001</c:v>
                </c:pt>
                <c:pt idx="4">
                  <c:v>12580449.210000001</c:v>
                </c:pt>
                <c:pt idx="5">
                  <c:v>8717510.9900000002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80821376"/>
        <c:axId val="180835456"/>
      </c:barChart>
      <c:catAx>
        <c:axId val="18082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835456"/>
        <c:crosses val="autoZero"/>
        <c:auto val="1"/>
        <c:lblAlgn val="ctr"/>
        <c:lblOffset val="100"/>
        <c:noMultiLvlLbl val="0"/>
      </c:catAx>
      <c:valAx>
        <c:axId val="180835456"/>
        <c:scaling>
          <c:orientation val="minMax"/>
          <c:max val="13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82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МАУ "РГ "Саянские зори"</c:v>
                </c:pt>
                <c:pt idx="1">
                  <c:v>СПиОГД</c:v>
                </c:pt>
                <c:pt idx="2">
                  <c:v>ЕДДС</c:v>
                </c:pt>
                <c:pt idx="3">
                  <c:v>Служба закупок </c:v>
                </c:pt>
                <c:pt idx="4">
                  <c:v>ЦБ</c:v>
                </c:pt>
                <c:pt idx="5">
                  <c:v>СДС</c:v>
                </c:pt>
                <c:pt idx="6">
                  <c:v>УО СС</c:v>
                </c:pt>
                <c:pt idx="7">
                  <c:v>КАИГ</c:v>
                </c:pt>
                <c:pt idx="8">
                  <c:v>КУИ</c:v>
                </c:pt>
                <c:pt idx="9">
                  <c:v>Дума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503241.11</c:v>
                </c:pt>
                <c:pt idx="1">
                  <c:v>1446790.74</c:v>
                </c:pt>
                <c:pt idx="2">
                  <c:v>332261.90999999997</c:v>
                </c:pt>
                <c:pt idx="3">
                  <c:v>371250.23</c:v>
                </c:pt>
                <c:pt idx="4">
                  <c:v>1978686.97</c:v>
                </c:pt>
                <c:pt idx="5">
                  <c:v>1255564.5</c:v>
                </c:pt>
                <c:pt idx="6">
                  <c:v>2144752.65</c:v>
                </c:pt>
                <c:pt idx="7">
                  <c:v>10908599.6</c:v>
                </c:pt>
                <c:pt idx="8">
                  <c:v>1874266.23</c:v>
                </c:pt>
                <c:pt idx="9">
                  <c:v>230520.48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80909568"/>
        <c:axId val="180911104"/>
      </c:barChart>
      <c:catAx>
        <c:axId val="1809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911104"/>
        <c:crosses val="autoZero"/>
        <c:auto val="1"/>
        <c:lblAlgn val="ctr"/>
        <c:lblOffset val="100"/>
        <c:noMultiLvlLbl val="0"/>
      </c:catAx>
      <c:valAx>
        <c:axId val="180911104"/>
        <c:scaling>
          <c:orientation val="minMax"/>
          <c:max val="1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90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МДОУ № 1</c:v>
                </c:pt>
                <c:pt idx="1">
                  <c:v>МДОУ № 10</c:v>
                </c:pt>
                <c:pt idx="2">
                  <c:v>МДОУ № 21</c:v>
                </c:pt>
                <c:pt idx="3">
                  <c:v>МДОУ № 22</c:v>
                </c:pt>
                <c:pt idx="4">
                  <c:v>МДОУ № 23</c:v>
                </c:pt>
                <c:pt idx="5">
                  <c:v>МДОУ № 25</c:v>
                </c:pt>
                <c:pt idx="6">
                  <c:v>МДОУ № 27</c:v>
                </c:pt>
                <c:pt idx="7">
                  <c:v>МДОУ  № 35</c:v>
                </c:pt>
                <c:pt idx="8">
                  <c:v>МДОУ № 36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30504.1</c:v>
                </c:pt>
                <c:pt idx="1">
                  <c:v>29860.69</c:v>
                </c:pt>
                <c:pt idx="2">
                  <c:v>31497.98</c:v>
                </c:pt>
                <c:pt idx="3">
                  <c:v>27912.43</c:v>
                </c:pt>
                <c:pt idx="4">
                  <c:v>28478.09</c:v>
                </c:pt>
                <c:pt idx="5">
                  <c:v>29304.53</c:v>
                </c:pt>
                <c:pt idx="6">
                  <c:v>29365.31</c:v>
                </c:pt>
                <c:pt idx="7">
                  <c:v>29109.68</c:v>
                </c:pt>
                <c:pt idx="8">
                  <c:v>30734.68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1404416"/>
        <c:axId val="181405952"/>
      </c:barChart>
      <c:catAx>
        <c:axId val="18140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405952"/>
        <c:crosses val="autoZero"/>
        <c:auto val="1"/>
        <c:lblAlgn val="ctr"/>
        <c:lblOffset val="100"/>
        <c:noMultiLvlLbl val="0"/>
      </c:catAx>
      <c:valAx>
        <c:axId val="181405952"/>
        <c:scaling>
          <c:orientation val="minMax"/>
          <c:max val="4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40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39469.550000000003</c:v>
                </c:pt>
                <c:pt idx="1">
                  <c:v>47725.18</c:v>
                </c:pt>
                <c:pt idx="2">
                  <c:v>44507.34</c:v>
                </c:pt>
                <c:pt idx="3">
                  <c:v>41126.89</c:v>
                </c:pt>
                <c:pt idx="4">
                  <c:v>47859.86</c:v>
                </c:pt>
                <c:pt idx="5">
                  <c:v>39312.58</c:v>
                </c:pt>
                <c:pt idx="6">
                  <c:v>43225.95</c:v>
                </c:pt>
                <c:pt idx="7">
                  <c:v>45988.33</c:v>
                </c:pt>
                <c:pt idx="8">
                  <c:v>34230.76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1148288"/>
        <c:axId val="181150080"/>
      </c:barChart>
      <c:catAx>
        <c:axId val="18114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150080"/>
        <c:crosses val="autoZero"/>
        <c:auto val="1"/>
        <c:lblAlgn val="ctr"/>
        <c:lblOffset val="100"/>
        <c:noMultiLvlLbl val="0"/>
      </c:catAx>
      <c:valAx>
        <c:axId val="181150080"/>
        <c:scaling>
          <c:orientation val="minMax"/>
          <c:max val="6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14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Спортивная школа </c:v>
                </c:pt>
                <c:pt idx="4">
                  <c:v>МАУ "РГ "Саянские зори"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38346.61</c:v>
                </c:pt>
                <c:pt idx="1">
                  <c:v>41440.81</c:v>
                </c:pt>
                <c:pt idx="2">
                  <c:v>38329.870000000003</c:v>
                </c:pt>
                <c:pt idx="3">
                  <c:v>31849.67</c:v>
                </c:pt>
                <c:pt idx="4">
                  <c:v>39997.43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81188480"/>
        <c:axId val="181190016"/>
      </c:barChart>
      <c:catAx>
        <c:axId val="18118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190016"/>
        <c:crosses val="autoZero"/>
        <c:auto val="1"/>
        <c:lblAlgn val="ctr"/>
        <c:lblOffset val="100"/>
        <c:noMultiLvlLbl val="0"/>
      </c:catAx>
      <c:valAx>
        <c:axId val="181190016"/>
        <c:scaling>
          <c:orientation val="minMax"/>
          <c:max val="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18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766102367744007"/>
          <c:y val="8.3224163364564424E-2"/>
          <c:w val="0.45500000000000002"/>
          <c:h val="0.81217756431621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Дефицит/профицит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-22329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ED-4346-92D9-4D8BA4D812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Уточнение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dPt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Дефицит/профицит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-24622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ED-4346-92D9-4D8BA4D8124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Дефицит/профицит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-6666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BED-4346-92D9-4D8BA4D81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16928"/>
        <c:axId val="128318464"/>
      </c:barChart>
      <c:catAx>
        <c:axId val="12831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400" baseline="0"/>
            </a:pPr>
            <a:endParaRPr lang="ru-RU"/>
          </a:p>
        </c:txPr>
        <c:crossAx val="128318464"/>
        <c:crosses val="autoZero"/>
        <c:auto val="1"/>
        <c:lblAlgn val="ctr"/>
        <c:lblOffset val="100"/>
        <c:noMultiLvlLbl val="0"/>
      </c:catAx>
      <c:valAx>
        <c:axId val="128318464"/>
        <c:scaling>
          <c:orientation val="minMax"/>
          <c:max val="0"/>
          <c:min val="-2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8316928"/>
        <c:crosses val="autoZero"/>
        <c:crossBetween val="between"/>
        <c:majorUnit val="5000"/>
        <c:minorUnit val="100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Управление образования </c:v>
                </c:pt>
                <c:pt idx="1">
                  <c:v>Управление культуры</c:v>
                </c:pt>
                <c:pt idx="2">
                  <c:v>Администрация</c:v>
                </c:pt>
                <c:pt idx="3">
                  <c:v>СПиОГД</c:v>
                </c:pt>
                <c:pt idx="4">
                  <c:v>ЕДДС</c:v>
                </c:pt>
                <c:pt idx="5">
                  <c:v>Служба закупок </c:v>
                </c:pt>
                <c:pt idx="6">
                  <c:v>ЦБ</c:v>
                </c:pt>
                <c:pt idx="7">
                  <c:v>СДС</c:v>
                </c:pt>
                <c:pt idx="8">
                  <c:v>УО СС</c:v>
                </c:pt>
                <c:pt idx="9">
                  <c:v>КАИГ</c:v>
                </c:pt>
                <c:pt idx="10">
                  <c:v>КУИ</c:v>
                </c:pt>
                <c:pt idx="11">
                  <c:v>Дума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65369.11</c:v>
                </c:pt>
                <c:pt idx="1">
                  <c:v>88091.63</c:v>
                </c:pt>
                <c:pt idx="2">
                  <c:v>48452.55</c:v>
                </c:pt>
                <c:pt idx="3">
                  <c:v>43638.81</c:v>
                </c:pt>
                <c:pt idx="4">
                  <c:v>34732.99</c:v>
                </c:pt>
                <c:pt idx="5">
                  <c:v>38250.839999999997</c:v>
                </c:pt>
                <c:pt idx="6">
                  <c:v>42517.05</c:v>
                </c:pt>
                <c:pt idx="7">
                  <c:v>34547.839999999997</c:v>
                </c:pt>
                <c:pt idx="8">
                  <c:v>25117.16</c:v>
                </c:pt>
                <c:pt idx="9">
                  <c:v>50557.35</c:v>
                </c:pt>
                <c:pt idx="10">
                  <c:v>54357.33</c:v>
                </c:pt>
                <c:pt idx="11">
                  <c:v>110577.08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81260288"/>
        <c:axId val="181261824"/>
      </c:barChart>
      <c:catAx>
        <c:axId val="18126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261824"/>
        <c:crosses val="autoZero"/>
        <c:auto val="1"/>
        <c:lblAlgn val="ctr"/>
        <c:lblOffset val="100"/>
        <c:noMultiLvlLbl val="0"/>
      </c:catAx>
      <c:valAx>
        <c:axId val="181261824"/>
        <c:scaling>
          <c:orientation val="minMax"/>
          <c:max val="11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26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МДОУ № 1</c:v>
                </c:pt>
                <c:pt idx="1">
                  <c:v>МДОУ № 10</c:v>
                </c:pt>
                <c:pt idx="2">
                  <c:v>МДОУ № 21</c:v>
                </c:pt>
                <c:pt idx="3">
                  <c:v>МДОУ № 22</c:v>
                </c:pt>
                <c:pt idx="4">
                  <c:v>МДОУ № 23</c:v>
                </c:pt>
                <c:pt idx="5">
                  <c:v>МДОУ № 25</c:v>
                </c:pt>
                <c:pt idx="6">
                  <c:v>МДОУ № 27</c:v>
                </c:pt>
                <c:pt idx="7">
                  <c:v>МДОУ  № 35</c:v>
                </c:pt>
                <c:pt idx="8">
                  <c:v>МДОУ № 36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39.799999999999997</c:v>
                </c:pt>
                <c:pt idx="1">
                  <c:v>70.400000000000006</c:v>
                </c:pt>
                <c:pt idx="2">
                  <c:v>69.400000000000006</c:v>
                </c:pt>
                <c:pt idx="3">
                  <c:v>69.7</c:v>
                </c:pt>
                <c:pt idx="4">
                  <c:v>65.8</c:v>
                </c:pt>
                <c:pt idx="5">
                  <c:v>73.900000000000006</c:v>
                </c:pt>
                <c:pt idx="6">
                  <c:v>63.5</c:v>
                </c:pt>
                <c:pt idx="7">
                  <c:v>67.5</c:v>
                </c:pt>
                <c:pt idx="8">
                  <c:v>67.2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1316608"/>
        <c:axId val="181318400"/>
      </c:barChart>
      <c:catAx>
        <c:axId val="1813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318400"/>
        <c:crosses val="autoZero"/>
        <c:auto val="1"/>
        <c:lblAlgn val="ctr"/>
        <c:lblOffset val="100"/>
        <c:noMultiLvlLbl val="0"/>
      </c:catAx>
      <c:valAx>
        <c:axId val="181318400"/>
        <c:scaling>
          <c:orientation val="minMax"/>
          <c:max val="75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31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77.400000000000006</c:v>
                </c:pt>
                <c:pt idx="1">
                  <c:v>88.9</c:v>
                </c:pt>
                <c:pt idx="2">
                  <c:v>68.3</c:v>
                </c:pt>
                <c:pt idx="3">
                  <c:v>93.6</c:v>
                </c:pt>
                <c:pt idx="4">
                  <c:v>92.4</c:v>
                </c:pt>
                <c:pt idx="5">
                  <c:v>49.2</c:v>
                </c:pt>
                <c:pt idx="6">
                  <c:v>72</c:v>
                </c:pt>
                <c:pt idx="7">
                  <c:v>19.899999999999999</c:v>
                </c:pt>
                <c:pt idx="8">
                  <c:v>42.3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1376128"/>
        <c:axId val="181377664"/>
      </c:barChart>
      <c:catAx>
        <c:axId val="18137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377664"/>
        <c:crosses val="autoZero"/>
        <c:auto val="1"/>
        <c:lblAlgn val="ctr"/>
        <c:lblOffset val="100"/>
        <c:noMultiLvlLbl val="0"/>
      </c:catAx>
      <c:valAx>
        <c:axId val="181377664"/>
        <c:scaling>
          <c:orientation val="minMax"/>
          <c:max val="9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37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Спортивная школа </c:v>
                </c:pt>
                <c:pt idx="4">
                  <c:v>МАУ "РГ "Саянские зори"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38</c:v>
                </c:pt>
                <c:pt idx="1">
                  <c:v>59.9</c:v>
                </c:pt>
                <c:pt idx="2">
                  <c:v>24.1</c:v>
                </c:pt>
                <c:pt idx="3">
                  <c:v>160.1</c:v>
                </c:pt>
                <c:pt idx="4">
                  <c:v>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83911168"/>
        <c:axId val="183912704"/>
      </c:barChart>
      <c:catAx>
        <c:axId val="18391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912704"/>
        <c:crosses val="autoZero"/>
        <c:auto val="1"/>
        <c:lblAlgn val="ctr"/>
        <c:lblOffset val="100"/>
        <c:noMultiLvlLbl val="0"/>
      </c:catAx>
      <c:valAx>
        <c:axId val="183912704"/>
        <c:scaling>
          <c:orientation val="minMax"/>
          <c:max val="16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91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Управление образования</c:v>
                </c:pt>
                <c:pt idx="1">
                  <c:v>Управление культуры</c:v>
                </c:pt>
                <c:pt idx="2">
                  <c:v>Администрация</c:v>
                </c:pt>
                <c:pt idx="3">
                  <c:v>СПиОГД</c:v>
                </c:pt>
                <c:pt idx="4">
                  <c:v>ЕДДС</c:v>
                </c:pt>
                <c:pt idx="5">
                  <c:v>Служба закупок </c:v>
                </c:pt>
                <c:pt idx="6">
                  <c:v>ЦБ</c:v>
                </c:pt>
                <c:pt idx="7">
                  <c:v>СДС</c:v>
                </c:pt>
                <c:pt idx="8">
                  <c:v>УО СС</c:v>
                </c:pt>
                <c:pt idx="9">
                  <c:v>КАИГ</c:v>
                </c:pt>
                <c:pt idx="10">
                  <c:v>КУИ</c:v>
                </c:pt>
                <c:pt idx="11">
                  <c:v>Дума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5</c:v>
                </c:pt>
                <c:pt idx="1">
                  <c:v>2</c:v>
                </c:pt>
                <c:pt idx="2">
                  <c:v>63.75</c:v>
                </c:pt>
                <c:pt idx="3">
                  <c:v>28</c:v>
                </c:pt>
                <c:pt idx="4">
                  <c:v>7.8</c:v>
                </c:pt>
                <c:pt idx="5">
                  <c:v>9.1999999999999993</c:v>
                </c:pt>
                <c:pt idx="6">
                  <c:v>47.9</c:v>
                </c:pt>
                <c:pt idx="7">
                  <c:v>40.4</c:v>
                </c:pt>
                <c:pt idx="8">
                  <c:v>77.5</c:v>
                </c:pt>
                <c:pt idx="9">
                  <c:v>10.7</c:v>
                </c:pt>
                <c:pt idx="10">
                  <c:v>8.9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83847552"/>
        <c:axId val="183853440"/>
      </c:barChart>
      <c:catAx>
        <c:axId val="18384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53440"/>
        <c:crosses val="autoZero"/>
        <c:auto val="1"/>
        <c:lblAlgn val="ctr"/>
        <c:lblOffset val="100"/>
        <c:noMultiLvlLbl val="0"/>
      </c:catAx>
      <c:valAx>
        <c:axId val="183853440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4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МДОУ № 1</c:v>
                </c:pt>
                <c:pt idx="1">
                  <c:v>МДОУ № 10</c:v>
                </c:pt>
                <c:pt idx="2">
                  <c:v>МДОУ № 21</c:v>
                </c:pt>
                <c:pt idx="3">
                  <c:v>МДОУ № 22</c:v>
                </c:pt>
                <c:pt idx="4">
                  <c:v>МДОУ № 23</c:v>
                </c:pt>
                <c:pt idx="5">
                  <c:v>МДОУ № 25</c:v>
                </c:pt>
                <c:pt idx="6">
                  <c:v>МДОУ № 27</c:v>
                </c:pt>
                <c:pt idx="7">
                  <c:v>МДОУ  № 35</c:v>
                </c:pt>
                <c:pt idx="8">
                  <c:v>МДОУ № 36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16.2</c:v>
                </c:pt>
                <c:pt idx="1">
                  <c:v>35.299999999999997</c:v>
                </c:pt>
                <c:pt idx="2">
                  <c:v>33.200000000000003</c:v>
                </c:pt>
                <c:pt idx="3">
                  <c:v>31.8</c:v>
                </c:pt>
                <c:pt idx="4">
                  <c:v>30.1</c:v>
                </c:pt>
                <c:pt idx="5">
                  <c:v>33.4</c:v>
                </c:pt>
                <c:pt idx="6">
                  <c:v>29.8</c:v>
                </c:pt>
                <c:pt idx="7">
                  <c:v>30.3</c:v>
                </c:pt>
                <c:pt idx="8">
                  <c:v>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3871360"/>
        <c:axId val="183872896"/>
      </c:barChart>
      <c:catAx>
        <c:axId val="18387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72896"/>
        <c:crosses val="autoZero"/>
        <c:auto val="1"/>
        <c:lblAlgn val="ctr"/>
        <c:lblOffset val="100"/>
        <c:noMultiLvlLbl val="0"/>
      </c:catAx>
      <c:valAx>
        <c:axId val="183872896"/>
        <c:scaling>
          <c:orientation val="minMax"/>
          <c:max val="3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7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МУ ДО ДДТ "Созвездие"</c:v>
                </c:pt>
                <c:pt idx="8">
                  <c:v>МБУК ДК "Юность"</c:v>
                </c:pt>
                <c:pt idx="9">
                  <c:v>МБУ ДО ДШИ</c:v>
                </c:pt>
                <c:pt idx="10">
                  <c:v>МКУ ЦБС</c:v>
                </c:pt>
                <c:pt idx="11">
                  <c:v>Спортивная школа 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46</c:v>
                </c:pt>
                <c:pt idx="1">
                  <c:v>57.7</c:v>
                </c:pt>
                <c:pt idx="2">
                  <c:v>44.9</c:v>
                </c:pt>
                <c:pt idx="3">
                  <c:v>59.9</c:v>
                </c:pt>
                <c:pt idx="4">
                  <c:v>61.6</c:v>
                </c:pt>
                <c:pt idx="5">
                  <c:v>27.6</c:v>
                </c:pt>
                <c:pt idx="6">
                  <c:v>42</c:v>
                </c:pt>
                <c:pt idx="7">
                  <c:v>20.3</c:v>
                </c:pt>
                <c:pt idx="8">
                  <c:v>25.9</c:v>
                </c:pt>
                <c:pt idx="9" formatCode="#,##0.0">
                  <c:v>41.6</c:v>
                </c:pt>
                <c:pt idx="10" formatCode="#,##0.0">
                  <c:v>21.1</c:v>
                </c:pt>
                <c:pt idx="11" formatCode="#,##0.0">
                  <c:v>30.2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3578624"/>
        <c:axId val="183580160"/>
      </c:barChart>
      <c:catAx>
        <c:axId val="1835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580160"/>
        <c:crosses val="autoZero"/>
        <c:auto val="1"/>
        <c:lblAlgn val="ctr"/>
        <c:lblOffset val="100"/>
        <c:noMultiLvlLbl val="0"/>
      </c:catAx>
      <c:valAx>
        <c:axId val="183580160"/>
        <c:scaling>
          <c:orientation val="minMax"/>
          <c:max val="6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57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2459049.13</c:v>
                </c:pt>
                <c:pt idx="1">
                  <c:v>4895651.8600000003</c:v>
                </c:pt>
                <c:pt idx="2">
                  <c:v>148751.45000000001</c:v>
                </c:pt>
                <c:pt idx="3">
                  <c:v>4899208.6500000004</c:v>
                </c:pt>
                <c:pt idx="4">
                  <c:v>4799842.68</c:v>
                </c:pt>
                <c:pt idx="5">
                  <c:v>4537632.6900000004</c:v>
                </c:pt>
                <c:pt idx="6">
                  <c:v>5112123.83</c:v>
                </c:pt>
                <c:pt idx="7">
                  <c:v>4445525.4800000004</c:v>
                </c:pt>
                <c:pt idx="8">
                  <c:v>4885045.55</c:v>
                </c:pt>
                <c:pt idx="9">
                  <c:v>5024945.4000000004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3708672"/>
        <c:axId val="183718656"/>
      </c:barChart>
      <c:catAx>
        <c:axId val="18370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718656"/>
        <c:crosses val="autoZero"/>
        <c:auto val="1"/>
        <c:lblAlgn val="ctr"/>
        <c:lblOffset val="100"/>
        <c:noMultiLvlLbl val="0"/>
      </c:catAx>
      <c:valAx>
        <c:axId val="183718656"/>
        <c:scaling>
          <c:orientation val="minMax"/>
          <c:max val="51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70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  <c:pt idx="9">
                  <c:v>Управление образования 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8660674.75</c:v>
                </c:pt>
                <c:pt idx="1">
                  <c:v>11913680.130000001</c:v>
                </c:pt>
                <c:pt idx="2">
                  <c:v>8503286.5600000005</c:v>
                </c:pt>
                <c:pt idx="3">
                  <c:v>10758343.439999999</c:v>
                </c:pt>
                <c:pt idx="4">
                  <c:v>12707040.24</c:v>
                </c:pt>
                <c:pt idx="5">
                  <c:v>5502040.9299999997</c:v>
                </c:pt>
                <c:pt idx="6">
                  <c:v>8999130.5500000007</c:v>
                </c:pt>
                <c:pt idx="7">
                  <c:v>2405400.38</c:v>
                </c:pt>
                <c:pt idx="8">
                  <c:v>4734352.7</c:v>
                </c:pt>
                <c:pt idx="9">
                  <c:v>800836.16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3784576"/>
        <c:axId val="183786112"/>
      </c:barChart>
      <c:catAx>
        <c:axId val="18378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786112"/>
        <c:crosses val="autoZero"/>
        <c:auto val="1"/>
        <c:lblAlgn val="ctr"/>
        <c:lblOffset val="100"/>
        <c:noMultiLvlLbl val="0"/>
      </c:catAx>
      <c:valAx>
        <c:axId val="183786112"/>
        <c:scaling>
          <c:orientation val="minMax"/>
          <c:max val="128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78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 </c:v>
                </c:pt>
                <c:pt idx="4">
                  <c:v>Администрация </c:v>
                </c:pt>
                <c:pt idx="5">
                  <c:v>Спортивная школа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4495120.66</c:v>
                </c:pt>
                <c:pt idx="1">
                  <c:v>6633209.5</c:v>
                </c:pt>
                <c:pt idx="2">
                  <c:v>2376234.12</c:v>
                </c:pt>
                <c:pt idx="3">
                  <c:v>418942.67</c:v>
                </c:pt>
                <c:pt idx="4">
                  <c:v>8682329.1799999997</c:v>
                </c:pt>
                <c:pt idx="5">
                  <c:v>12757818.27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83820672"/>
        <c:axId val="183822208"/>
      </c:barChart>
      <c:catAx>
        <c:axId val="1838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22208"/>
        <c:crosses val="autoZero"/>
        <c:auto val="1"/>
        <c:lblAlgn val="ctr"/>
        <c:lblOffset val="100"/>
        <c:noMultiLvlLbl val="0"/>
      </c:catAx>
      <c:valAx>
        <c:axId val="183822208"/>
        <c:scaling>
          <c:orientation val="minMax"/>
          <c:max val="13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2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40846456692913"/>
          <c:y val="5.6210875984251958E-2"/>
          <c:w val="0.53607524711188193"/>
          <c:h val="0.79557993556271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 на 2021 год</c:v>
                </c:pt>
                <c:pt idx="1">
                  <c:v>Исполнение на 01.07.2021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506863</c:v>
                </c:pt>
                <c:pt idx="1">
                  <c:v>293586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56-4CA1-BF5A-1EAD83B186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 на 2021 год</c:v>
                </c:pt>
                <c:pt idx="1">
                  <c:v>Исполнение на 01.07.2021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1578701</c:v>
                </c:pt>
                <c:pt idx="1">
                  <c:v>815316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56-4CA1-BF5A-1EAD83B18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298752"/>
        <c:axId val="60300288"/>
      </c:barChart>
      <c:catAx>
        <c:axId val="6029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300288"/>
        <c:crosses val="autoZero"/>
        <c:auto val="1"/>
        <c:lblAlgn val="ctr"/>
        <c:lblOffset val="100"/>
        <c:noMultiLvlLbl val="0"/>
      </c:catAx>
      <c:valAx>
        <c:axId val="60300288"/>
        <c:scaling>
          <c:orientation val="minMax"/>
          <c:max val="21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298752"/>
        <c:crosses val="autoZero"/>
        <c:crossBetween val="between"/>
        <c:majorUnit val="500000"/>
        <c:minorUnit val="100000"/>
      </c:valAx>
    </c:plotArea>
    <c:legend>
      <c:legendPos val="r"/>
      <c:layout>
        <c:manualLayout>
          <c:xMode val="edge"/>
          <c:yMode val="edge"/>
          <c:x val="0.6517865768537795"/>
          <c:y val="0.14126541495389403"/>
          <c:w val="0.2966314200382964"/>
          <c:h val="0.2589090101099877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МАУ "РГ "Саянские зори"</c:v>
                </c:pt>
                <c:pt idx="1">
                  <c:v>СПиОГД</c:v>
                </c:pt>
                <c:pt idx="2">
                  <c:v>ЕДДС</c:v>
                </c:pt>
                <c:pt idx="3">
                  <c:v>Служба закупок </c:v>
                </c:pt>
                <c:pt idx="4">
                  <c:v>ЦБ</c:v>
                </c:pt>
                <c:pt idx="5">
                  <c:v>СДС</c:v>
                </c:pt>
                <c:pt idx="6">
                  <c:v>УО СС</c:v>
                </c:pt>
                <c:pt idx="7">
                  <c:v>КАИГ</c:v>
                </c:pt>
                <c:pt idx="8">
                  <c:v>КУИ</c:v>
                </c:pt>
                <c:pt idx="9">
                  <c:v>Дума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658624.37</c:v>
                </c:pt>
                <c:pt idx="1">
                  <c:v>3119467.4</c:v>
                </c:pt>
                <c:pt idx="2">
                  <c:v>704281.95</c:v>
                </c:pt>
                <c:pt idx="3">
                  <c:v>907661.59</c:v>
                </c:pt>
                <c:pt idx="4">
                  <c:v>5372827.4900000002</c:v>
                </c:pt>
                <c:pt idx="5">
                  <c:v>3754527.96</c:v>
                </c:pt>
                <c:pt idx="6">
                  <c:v>5097951.8600000003</c:v>
                </c:pt>
                <c:pt idx="7">
                  <c:v>1452465.59</c:v>
                </c:pt>
                <c:pt idx="8">
                  <c:v>1215306.82</c:v>
                </c:pt>
                <c:pt idx="9">
                  <c:v>565854.62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84359168"/>
        <c:axId val="184365056"/>
      </c:barChart>
      <c:catAx>
        <c:axId val="18435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365056"/>
        <c:crosses val="autoZero"/>
        <c:auto val="1"/>
        <c:lblAlgn val="ctr"/>
        <c:lblOffset val="100"/>
        <c:noMultiLvlLbl val="0"/>
      </c:catAx>
      <c:valAx>
        <c:axId val="184365056"/>
        <c:scaling>
          <c:orientation val="minMax"/>
          <c:max val="54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35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МДОУ № 1</c:v>
                </c:pt>
                <c:pt idx="1">
                  <c:v>МДОУ № 10</c:v>
                </c:pt>
                <c:pt idx="2">
                  <c:v>МДОУ № 21</c:v>
                </c:pt>
                <c:pt idx="3">
                  <c:v>МДОУ № 22</c:v>
                </c:pt>
                <c:pt idx="4">
                  <c:v>МДОУ № 23</c:v>
                </c:pt>
                <c:pt idx="5">
                  <c:v>МДОУ № 25</c:v>
                </c:pt>
                <c:pt idx="6">
                  <c:v>МДОУ № 27</c:v>
                </c:pt>
                <c:pt idx="7">
                  <c:v>МДОУ  № 35</c:v>
                </c:pt>
                <c:pt idx="8">
                  <c:v>МДОУ № 36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152</c:v>
                </c:pt>
                <c:pt idx="1">
                  <c:v>312</c:v>
                </c:pt>
                <c:pt idx="2">
                  <c:v>222</c:v>
                </c:pt>
                <c:pt idx="3">
                  <c:v>226</c:v>
                </c:pt>
                <c:pt idx="4">
                  <c:v>281</c:v>
                </c:pt>
                <c:pt idx="5">
                  <c:v>282</c:v>
                </c:pt>
                <c:pt idx="6">
                  <c:v>251</c:v>
                </c:pt>
                <c:pt idx="7">
                  <c:v>226</c:v>
                </c:pt>
                <c:pt idx="8">
                  <c:v>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4399360"/>
        <c:axId val="184400896"/>
      </c:barChart>
      <c:catAx>
        <c:axId val="18439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400896"/>
        <c:crosses val="autoZero"/>
        <c:auto val="1"/>
        <c:lblAlgn val="ctr"/>
        <c:lblOffset val="100"/>
        <c:noMultiLvlLbl val="0"/>
      </c:catAx>
      <c:valAx>
        <c:axId val="184400896"/>
        <c:scaling>
          <c:orientation val="minMax"/>
          <c:max val="3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39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МУ ДО ДДТ "Созвездие"</c:v>
                </c:pt>
                <c:pt idx="8">
                  <c:v>МБУК ДК "Юность"</c:v>
                </c:pt>
                <c:pt idx="9">
                  <c:v>МБУ ДО ДШИ</c:v>
                </c:pt>
                <c:pt idx="10">
                  <c:v>Спортивная школа 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625</c:v>
                </c:pt>
                <c:pt idx="1">
                  <c:v>901</c:v>
                </c:pt>
                <c:pt idx="2">
                  <c:v>652</c:v>
                </c:pt>
                <c:pt idx="3">
                  <c:v>942</c:v>
                </c:pt>
                <c:pt idx="4">
                  <c:v>1173</c:v>
                </c:pt>
                <c:pt idx="5">
                  <c:v>336</c:v>
                </c:pt>
                <c:pt idx="6">
                  <c:v>645</c:v>
                </c:pt>
                <c:pt idx="7">
                  <c:v>1257</c:v>
                </c:pt>
                <c:pt idx="8">
                  <c:v>126</c:v>
                </c:pt>
                <c:pt idx="9" formatCode="#,##0">
                  <c:v>1078</c:v>
                </c:pt>
                <c:pt idx="10" formatCode="#,##0">
                  <c:v>1845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84216960"/>
        <c:axId val="184218752"/>
      </c:barChart>
      <c:catAx>
        <c:axId val="1842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218752"/>
        <c:crosses val="autoZero"/>
        <c:auto val="1"/>
        <c:lblAlgn val="ctr"/>
        <c:lblOffset val="100"/>
        <c:noMultiLvlLbl val="0"/>
      </c:catAx>
      <c:valAx>
        <c:axId val="184218752"/>
        <c:scaling>
          <c:orientation val="minMax"/>
          <c:max val="19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2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Родительская плата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BB-453B-9A02-E73B9FA66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1070422.02</c:v>
                </c:pt>
                <c:pt idx="1">
                  <c:v>2652075.7200000002</c:v>
                </c:pt>
                <c:pt idx="2">
                  <c:v>0</c:v>
                </c:pt>
                <c:pt idx="3">
                  <c:v>1991647.4</c:v>
                </c:pt>
                <c:pt idx="4">
                  <c:v>2313951.92</c:v>
                </c:pt>
                <c:pt idx="5">
                  <c:v>2853242.89</c:v>
                </c:pt>
                <c:pt idx="6">
                  <c:v>2500622.23</c:v>
                </c:pt>
                <c:pt idx="7">
                  <c:v>2035565.74</c:v>
                </c:pt>
                <c:pt idx="8">
                  <c:v>2270012.17</c:v>
                </c:pt>
                <c:pt idx="9">
                  <c:v>2455656.73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BB-453B-9A02-E73B9FA665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641897865689995E-3"/>
                  <c:y val="-2.95294871821328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20948932844997E-3"/>
                  <c:y val="-2.1044839037260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820948932844997E-3"/>
                  <c:y val="-2.93825920444369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BB-453B-9A02-E73B9FA665A6}"/>
                </c:ext>
              </c:extLst>
            </c:dLbl>
            <c:dLbl>
              <c:idx val="5"/>
              <c:layout>
                <c:manualLayout>
                  <c:x val="4.446284679853499E-3"/>
                  <c:y val="-2.3710338547329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13204315752880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641897865689995E-3"/>
                  <c:y val="-2.86302938296725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868570329434433E-16"/>
                  <c:y val="-2.02278169112511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BB-453B-9A02-E73B9FA66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80155.399999999994</c:v>
                </c:pt>
                <c:pt idx="1">
                  <c:v>18690</c:v>
                </c:pt>
                <c:pt idx="2">
                  <c:v>938965.01</c:v>
                </c:pt>
                <c:pt idx="3">
                  <c:v>10050</c:v>
                </c:pt>
                <c:pt idx="4">
                  <c:v>0</c:v>
                </c:pt>
                <c:pt idx="5">
                  <c:v>89780</c:v>
                </c:pt>
                <c:pt idx="6">
                  <c:v>20685</c:v>
                </c:pt>
                <c:pt idx="7">
                  <c:v>21860</c:v>
                </c:pt>
                <c:pt idx="8">
                  <c:v>12770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BB-453B-9A02-E73B9FA66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84752768"/>
        <c:axId val="184762752"/>
      </c:barChart>
      <c:catAx>
        <c:axId val="1847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762752"/>
        <c:crosses val="autoZero"/>
        <c:auto val="1"/>
        <c:lblAlgn val="ctr"/>
        <c:lblOffset val="100"/>
        <c:noMultiLvlLbl val="0"/>
      </c:catAx>
      <c:valAx>
        <c:axId val="184762752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752768"/>
        <c:crosses val="autoZero"/>
        <c:crossBetween val="between"/>
        <c:majorUnit val="500000"/>
        <c:minorUnit val="5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Родительская плата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2D-44E2-9D3F-4A813812841B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2D-44E2-9D3F-4A81381284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1330875.01</c:v>
                </c:pt>
                <c:pt idx="1">
                  <c:v>740152.92</c:v>
                </c:pt>
                <c:pt idx="2">
                  <c:v>687911</c:v>
                </c:pt>
                <c:pt idx="3">
                  <c:v>1288524.4099999999</c:v>
                </c:pt>
                <c:pt idx="4">
                  <c:v>931628.82</c:v>
                </c:pt>
                <c:pt idx="5">
                  <c:v>352303.78</c:v>
                </c:pt>
                <c:pt idx="6">
                  <c:v>536061.9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2D-44E2-9D3F-4A81381284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Лист1!$C$2:$C$8</c:f>
              <c:numCache>
                <c:formatCode>#,##0.00</c:formatCode>
                <c:ptCount val="7"/>
                <c:pt idx="0">
                  <c:v>293278.3</c:v>
                </c:pt>
                <c:pt idx="1">
                  <c:v>350261.37</c:v>
                </c:pt>
                <c:pt idx="2">
                  <c:v>183306.7</c:v>
                </c:pt>
                <c:pt idx="3">
                  <c:v>302699.87</c:v>
                </c:pt>
                <c:pt idx="4">
                  <c:v>535923.44999999995</c:v>
                </c:pt>
                <c:pt idx="5">
                  <c:v>396442.09</c:v>
                </c:pt>
                <c:pt idx="6">
                  <c:v>263669.98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2D-44E2-9D3F-4A81381284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Лист1!$D$2:$D$8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40000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2D-44E2-9D3F-4A8138128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85174272"/>
        <c:axId val="185192448"/>
      </c:barChart>
      <c:catAx>
        <c:axId val="18517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5192448"/>
        <c:crosses val="autoZero"/>
        <c:auto val="1"/>
        <c:lblAlgn val="ctr"/>
        <c:lblOffset val="100"/>
        <c:noMultiLvlLbl val="0"/>
      </c:catAx>
      <c:valAx>
        <c:axId val="1851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517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38708246976391"/>
          <c:y val="0.88696439166333763"/>
          <c:w val="0.66277801029770633"/>
          <c:h val="7.1757688861994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Родительская плата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115403844017584E-3"/>
                  <c:y val="-8.69045259554626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Спортивная школа</c:v>
                </c:pt>
                <c:pt idx="1">
                  <c:v>МБУК ДК "Юность"</c:v>
                </c:pt>
                <c:pt idx="2">
                  <c:v>МБУ ДО ДШИ</c:v>
                </c:pt>
                <c:pt idx="3">
                  <c:v>МУ ДО ДДТ "Созвездие"</c:v>
                </c:pt>
                <c:pt idx="4">
                  <c:v>СДС</c:v>
                </c:pt>
                <c:pt idx="5">
                  <c:v>УОСС</c:v>
                </c:pt>
                <c:pt idx="6">
                  <c:v>СПиОГД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182400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A0-4D59-91B5-8C9675FF02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260934945365189E-17"/>
                  <c:y val="-0.10239079826526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115403844017835E-3"/>
                  <c:y val="-3.4130266088422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557701922008666E-3"/>
                  <c:y val="-9.8124515004215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Спортивная школа</c:v>
                </c:pt>
                <c:pt idx="1">
                  <c:v>МБУК ДК "Юность"</c:v>
                </c:pt>
                <c:pt idx="2">
                  <c:v>МБУ ДО ДШИ</c:v>
                </c:pt>
                <c:pt idx="3">
                  <c:v>МУ ДО ДДТ "Созвездие"</c:v>
                </c:pt>
                <c:pt idx="4">
                  <c:v>СДС</c:v>
                </c:pt>
                <c:pt idx="5">
                  <c:v>УОСС</c:v>
                </c:pt>
                <c:pt idx="6">
                  <c:v>СПиОГД</c:v>
                </c:pt>
              </c:strCache>
            </c:strRef>
          </c:cat>
          <c:val>
            <c:numRef>
              <c:f>Лист1!$C$2:$C$8</c:f>
              <c:numCache>
                <c:formatCode>#,##0.00</c:formatCode>
                <c:ptCount val="7"/>
                <c:pt idx="0">
                  <c:v>6151557.2599999998</c:v>
                </c:pt>
                <c:pt idx="1">
                  <c:v>5952174.3099999996</c:v>
                </c:pt>
                <c:pt idx="2">
                  <c:v>3659641.01</c:v>
                </c:pt>
                <c:pt idx="3">
                  <c:v>2186745.2200000002</c:v>
                </c:pt>
                <c:pt idx="4">
                  <c:v>2169425.7999999998</c:v>
                </c:pt>
                <c:pt idx="5">
                  <c:v>1528532.7</c:v>
                </c:pt>
                <c:pt idx="6">
                  <c:v>1276816.4099999999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A0-4D59-91B5-8C9675FF02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Спортивная школа</c:v>
                </c:pt>
                <c:pt idx="1">
                  <c:v>МБУК ДК "Юность"</c:v>
                </c:pt>
                <c:pt idx="2">
                  <c:v>МБУ ДО ДШИ</c:v>
                </c:pt>
                <c:pt idx="3">
                  <c:v>МУ ДО ДДТ "Созвездие"</c:v>
                </c:pt>
                <c:pt idx="4">
                  <c:v>СДС</c:v>
                </c:pt>
                <c:pt idx="5">
                  <c:v>УОСС</c:v>
                </c:pt>
                <c:pt idx="6">
                  <c:v>СПиОГД</c:v>
                </c:pt>
              </c:strCache>
            </c:strRef>
          </c:cat>
          <c:val>
            <c:numRef>
              <c:f>Лист1!$D$2:$D$8</c:f>
              <c:numCache>
                <c:formatCode>#,##0.00</c:formatCode>
                <c:ptCount val="7"/>
                <c:pt idx="0">
                  <c:v>101474.03</c:v>
                </c:pt>
                <c:pt idx="1">
                  <c:v>80000</c:v>
                </c:pt>
                <c:pt idx="2">
                  <c:v>15000</c:v>
                </c:pt>
                <c:pt idx="5">
                  <c:v>12500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84839552"/>
        <c:axId val="184849536"/>
      </c:barChart>
      <c:catAx>
        <c:axId val="18483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849536"/>
        <c:crosses val="autoZero"/>
        <c:auto val="1"/>
        <c:lblAlgn val="ctr"/>
        <c:lblOffset val="100"/>
        <c:noMultiLvlLbl val="0"/>
      </c:catAx>
      <c:valAx>
        <c:axId val="184849536"/>
        <c:scaling>
          <c:orientation val="minMax"/>
          <c:max val="6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83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МОУ ДПО ЦРО</c:v>
                </c:pt>
                <c:pt idx="1">
                  <c:v>МАУ "РГ "Саянские зори"</c:v>
                </c:pt>
                <c:pt idx="2">
                  <c:v>ЦБС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580854</c:v>
                </c:pt>
                <c:pt idx="1">
                  <c:v>519011.15</c:v>
                </c:pt>
                <c:pt idx="2">
                  <c:v>108833.55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8E-4C1F-9132-713FFD3AE2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641897865689995E-3"/>
                  <c:y val="-2.7041836062595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E-4C1F-9132-713FFD3AE23D}"/>
                </c:ext>
              </c:extLst>
            </c:dLbl>
            <c:dLbl>
              <c:idx val="2"/>
              <c:layout>
                <c:manualLayout>
                  <c:x val="0"/>
                  <c:y val="-3.413599205823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8E-4C1F-9132-713FFD3AE23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8E-4C1F-9132-713FFD3AE2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МОУ ДПО ЦРО</c:v>
                </c:pt>
                <c:pt idx="1">
                  <c:v>МАУ "РГ "Саянские зори"</c:v>
                </c:pt>
                <c:pt idx="2">
                  <c:v>ЦБС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27000</c:v>
                </c:pt>
                <c:pt idx="1">
                  <c:v>0</c:v>
                </c:pt>
                <c:pt idx="2">
                  <c:v>9000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8E-4C1F-9132-713FFD3AE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85340288"/>
        <c:axId val="185341824"/>
      </c:barChart>
      <c:catAx>
        <c:axId val="18534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5341824"/>
        <c:crosses val="autoZero"/>
        <c:auto val="1"/>
        <c:lblAlgn val="ctr"/>
        <c:lblOffset val="100"/>
        <c:noMultiLvlLbl val="0"/>
      </c:catAx>
      <c:valAx>
        <c:axId val="185341824"/>
        <c:scaling>
          <c:orientation val="minMax"/>
          <c:max val="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534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43</c:v>
                </c:pt>
                <c:pt idx="1">
                  <c:v>30</c:v>
                </c:pt>
                <c:pt idx="2">
                  <c:v>11</c:v>
                </c:pt>
                <c:pt idx="3">
                  <c:v>38</c:v>
                </c:pt>
                <c:pt idx="4">
                  <c:v>50</c:v>
                </c:pt>
                <c:pt idx="5">
                  <c:v>52</c:v>
                </c:pt>
                <c:pt idx="6">
                  <c:v>43</c:v>
                </c:pt>
                <c:pt idx="7">
                  <c:v>36</c:v>
                </c:pt>
                <c:pt idx="8">
                  <c:v>38</c:v>
                </c:pt>
                <c:pt idx="9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заключенных конкурентным способом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</c:v>
                </c:pt>
                <c:pt idx="3">
                  <c:v>15</c:v>
                </c:pt>
                <c:pt idx="4">
                  <c:v>15</c:v>
                </c:pt>
                <c:pt idx="5">
                  <c:v>16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85377920"/>
        <c:axId val="185379456"/>
      </c:barChart>
      <c:catAx>
        <c:axId val="18537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5379456"/>
        <c:crosses val="autoZero"/>
        <c:auto val="1"/>
        <c:lblAlgn val="ctr"/>
        <c:lblOffset val="100"/>
        <c:noMultiLvlLbl val="0"/>
      </c:catAx>
      <c:valAx>
        <c:axId val="18537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377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 в результате торгов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301748.45</c:v>
                </c:pt>
                <c:pt idx="1">
                  <c:v>729933.13</c:v>
                </c:pt>
                <c:pt idx="3">
                  <c:v>632381.09</c:v>
                </c:pt>
                <c:pt idx="4">
                  <c:v>433628.63</c:v>
                </c:pt>
                <c:pt idx="5">
                  <c:v>407628.22</c:v>
                </c:pt>
                <c:pt idx="6">
                  <c:v>146574.93</c:v>
                </c:pt>
                <c:pt idx="7">
                  <c:v>432730.06</c:v>
                </c:pt>
                <c:pt idx="8">
                  <c:v>337547.63</c:v>
                </c:pt>
                <c:pt idx="9">
                  <c:v>364571.63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84978432"/>
        <c:axId val="184988416"/>
      </c:barChart>
      <c:catAx>
        <c:axId val="18497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988416"/>
        <c:crosses val="autoZero"/>
        <c:auto val="1"/>
        <c:lblAlgn val="ctr"/>
        <c:lblOffset val="100"/>
        <c:noMultiLvlLbl val="0"/>
      </c:catAx>
      <c:valAx>
        <c:axId val="1849884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497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</c:v>
                </c:pt>
                <c:pt idx="1">
                  <c:v>45</c:v>
                </c:pt>
                <c:pt idx="2">
                  <c:v>40</c:v>
                </c:pt>
                <c:pt idx="3">
                  <c:v>54</c:v>
                </c:pt>
                <c:pt idx="4">
                  <c:v>38</c:v>
                </c:pt>
                <c:pt idx="5">
                  <c:v>41</c:v>
                </c:pt>
                <c:pt idx="6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заключенных конкурентным способом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84901632"/>
        <c:axId val="184903168"/>
      </c:barChart>
      <c:catAx>
        <c:axId val="18490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903168"/>
        <c:crosses val="autoZero"/>
        <c:auto val="1"/>
        <c:lblAlgn val="ctr"/>
        <c:lblOffset val="100"/>
        <c:noMultiLvlLbl val="0"/>
      </c:catAx>
      <c:valAx>
        <c:axId val="18490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901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defTabSz="914400" rtl="0" eaLnBrk="1" latinLnBrk="0" hangingPunct="1">
              <a:spcBef>
                <a:spcPct val="0"/>
              </a:spcBef>
              <a:buNone/>
              <a:defRPr lang="ru-RU" sz="2000" b="1" kern="12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1600" b="1" kern="1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Дефицит/профицит</a:t>
            </a:r>
            <a:endParaRPr lang="ru-RU" sz="1600" b="1" kern="12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9413964486126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Дефицит/профицит, тыс.руб.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CE-497D-8906-60FEBF2569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CE-497D-8906-60FEBF256968}"/>
              </c:ext>
            </c:extLst>
          </c:dPt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 на 2021 год</c:v>
                </c:pt>
                <c:pt idx="1">
                  <c:v>Исполнено на 01.07.2021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-24622</c:v>
                </c:pt>
                <c:pt idx="1">
                  <c:v>-6666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CE-497D-8906-60FEBF256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87200"/>
        <c:axId val="66788736"/>
      </c:barChart>
      <c:catAx>
        <c:axId val="6678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88736"/>
        <c:crosses val="autoZero"/>
        <c:auto val="1"/>
        <c:lblAlgn val="ctr"/>
        <c:lblOffset val="100"/>
        <c:noMultiLvlLbl val="0"/>
      </c:catAx>
      <c:valAx>
        <c:axId val="66788736"/>
        <c:scaling>
          <c:orientation val="minMax"/>
          <c:max val="0"/>
          <c:min val="-25000"/>
        </c:scaling>
        <c:delete val="0"/>
        <c:axPos val="l"/>
        <c:majorGridlines/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87200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 в результате торгов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016114488571223E-3"/>
                  <c:y val="-5.4805504702376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06933408365254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032228977142081E-3"/>
                  <c:y val="-5.3497980900672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28894313675292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508057244286271E-3"/>
                  <c:y val="-4.3288366510001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34747.75</c:v>
                </c:pt>
                <c:pt idx="1">
                  <c:v>335385.82</c:v>
                </c:pt>
                <c:pt idx="2">
                  <c:v>286594.57</c:v>
                </c:pt>
                <c:pt idx="3">
                  <c:v>5367214.8899999997</c:v>
                </c:pt>
                <c:pt idx="4">
                  <c:v>468209.63</c:v>
                </c:pt>
                <c:pt idx="5">
                  <c:v>145882.87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84924032"/>
        <c:axId val="184925568"/>
      </c:barChart>
      <c:catAx>
        <c:axId val="18492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925568"/>
        <c:crosses val="autoZero"/>
        <c:auto val="1"/>
        <c:lblAlgn val="ctr"/>
        <c:lblOffset val="100"/>
        <c:noMultiLvlLbl val="0"/>
      </c:catAx>
      <c:valAx>
        <c:axId val="1849255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4924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МОУ ДПО ЦРО</c:v>
                </c:pt>
                <c:pt idx="1">
                  <c:v>МУ ДО ДДТ "Созвездие"</c:v>
                </c:pt>
                <c:pt idx="2">
                  <c:v>ЦБС</c:v>
                </c:pt>
                <c:pt idx="3">
                  <c:v>МБУК ДК "Юность"</c:v>
                </c:pt>
                <c:pt idx="4">
                  <c:v>МБУ ДО ДШИ</c:v>
                </c:pt>
                <c:pt idx="5">
                  <c:v>УОСС</c:v>
                </c:pt>
                <c:pt idx="6">
                  <c:v>Управление образования </c:v>
                </c:pt>
                <c:pt idx="7">
                  <c:v>Управление культуры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</c:v>
                </c:pt>
                <c:pt idx="1">
                  <c:v>63</c:v>
                </c:pt>
                <c:pt idx="2">
                  <c:v>42</c:v>
                </c:pt>
                <c:pt idx="3">
                  <c:v>81</c:v>
                </c:pt>
                <c:pt idx="4">
                  <c:v>25</c:v>
                </c:pt>
                <c:pt idx="5">
                  <c:v>32</c:v>
                </c:pt>
                <c:pt idx="6">
                  <c:v>12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5017856"/>
        <c:axId val="185019392"/>
      </c:barChart>
      <c:catAx>
        <c:axId val="18501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5019392"/>
        <c:crosses val="autoZero"/>
        <c:auto val="1"/>
        <c:lblAlgn val="ctr"/>
        <c:lblOffset val="100"/>
        <c:noMultiLvlLbl val="0"/>
      </c:catAx>
      <c:valAx>
        <c:axId val="18501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017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Администрация </c:v>
                </c:pt>
                <c:pt idx="1">
                  <c:v>Спортивная школа</c:v>
                </c:pt>
                <c:pt idx="2">
                  <c:v>ЕДДС</c:v>
                </c:pt>
                <c:pt idx="3">
                  <c:v>КУМИ</c:v>
                </c:pt>
                <c:pt idx="4">
                  <c:v>Служба закупок </c:v>
                </c:pt>
                <c:pt idx="5">
                  <c:v>КАИГ</c:v>
                </c:pt>
                <c:pt idx="6">
                  <c:v>СДС</c:v>
                </c:pt>
                <c:pt idx="7">
                  <c:v>МАУ "РГ "Саянские зори"</c:v>
                </c:pt>
                <c:pt idx="8">
                  <c:v>ЦБ</c:v>
                </c:pt>
                <c:pt idx="9">
                  <c:v>СПиОГД</c:v>
                </c:pt>
                <c:pt idx="10">
                  <c:v>УОСС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44</c:v>
                </c:pt>
                <c:pt idx="1">
                  <c:v>76</c:v>
                </c:pt>
                <c:pt idx="2">
                  <c:v>6</c:v>
                </c:pt>
                <c:pt idx="3">
                  <c:v>38</c:v>
                </c:pt>
                <c:pt idx="4">
                  <c:v>10</c:v>
                </c:pt>
                <c:pt idx="5">
                  <c:v>28</c:v>
                </c:pt>
                <c:pt idx="6">
                  <c:v>24</c:v>
                </c:pt>
                <c:pt idx="7">
                  <c:v>8</c:v>
                </c:pt>
                <c:pt idx="8">
                  <c:v>6</c:v>
                </c:pt>
                <c:pt idx="9">
                  <c:v>20</c:v>
                </c:pt>
                <c:pt idx="10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заключенных конкурентным способом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Администрация </c:v>
                </c:pt>
                <c:pt idx="1">
                  <c:v>Спортивная школа</c:v>
                </c:pt>
                <c:pt idx="2">
                  <c:v>ЕДДС</c:v>
                </c:pt>
                <c:pt idx="3">
                  <c:v>КУМИ</c:v>
                </c:pt>
                <c:pt idx="4">
                  <c:v>Служба закупок </c:v>
                </c:pt>
                <c:pt idx="5">
                  <c:v>КАИГ</c:v>
                </c:pt>
                <c:pt idx="6">
                  <c:v>СДС</c:v>
                </c:pt>
                <c:pt idx="7">
                  <c:v>МАУ "РГ "Саянские зори"</c:v>
                </c:pt>
                <c:pt idx="8">
                  <c:v>ЦБ</c:v>
                </c:pt>
                <c:pt idx="9">
                  <c:v>СПиОГД</c:v>
                </c:pt>
                <c:pt idx="10">
                  <c:v>УОСС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15</c:v>
                </c:pt>
                <c:pt idx="1">
                  <c:v>2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5063680"/>
        <c:axId val="185405440"/>
      </c:barChart>
      <c:catAx>
        <c:axId val="185063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85405440"/>
        <c:crosses val="autoZero"/>
        <c:auto val="1"/>
        <c:lblAlgn val="ctr"/>
        <c:lblOffset val="100"/>
        <c:noMultiLvlLbl val="0"/>
      </c:catAx>
      <c:valAx>
        <c:axId val="18540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0636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 в результате торгов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Администрация </c:v>
                </c:pt>
                <c:pt idx="1">
                  <c:v>КАИГ</c:v>
                </c:pt>
                <c:pt idx="2">
                  <c:v>Спортивная школа</c:v>
                </c:pt>
                <c:pt idx="3">
                  <c:v>СДС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4506801.62</c:v>
                </c:pt>
                <c:pt idx="1">
                  <c:v>10856050.970000001</c:v>
                </c:pt>
                <c:pt idx="2">
                  <c:v>424760.74</c:v>
                </c:pt>
                <c:pt idx="3">
                  <c:v>75730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85438592"/>
        <c:axId val="185440128"/>
      </c:barChart>
      <c:catAx>
        <c:axId val="18543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85440128"/>
        <c:crosses val="autoZero"/>
        <c:auto val="1"/>
        <c:lblAlgn val="ctr"/>
        <c:lblOffset val="100"/>
        <c:noMultiLvlLbl val="0"/>
      </c:catAx>
      <c:valAx>
        <c:axId val="1854401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5438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на 01.07.2021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0002979466927916E-2"/>
                  <c:y val="-2.152705254971669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общегосударственные вопросы</a:t>
                    </a:r>
                    <a:r>
                      <a:rPr lang="ru-RU" sz="1200" dirty="0"/>
                      <a:t>
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8623486279302416E-2"/>
                  <c:y val="-1.018960856201162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9-4919-A2FD-A3F9EF02605E}"/>
                </c:ext>
              </c:extLst>
            </c:dLbl>
            <c:dLbl>
              <c:idx val="2"/>
              <c:layout>
                <c:manualLayout>
                  <c:x val="7.7300754461625473E-3"/>
                  <c:y val="0.158814020664370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99-4919-A2FD-A3F9EF02605E}"/>
                </c:ext>
              </c:extLst>
            </c:dLbl>
            <c:dLbl>
              <c:idx val="3"/>
              <c:layout>
                <c:manualLayout>
                  <c:x val="-2.3950123337945974E-2"/>
                  <c:y val="1.30784582711421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9-4919-A2FD-A3F9EF02605E}"/>
                </c:ext>
              </c:extLst>
            </c:dLbl>
            <c:dLbl>
              <c:idx val="6"/>
              <c:layout>
                <c:manualLayout>
                  <c:x val="7.0892059973134303E-2"/>
                  <c:y val="-2.55691960152575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99-4919-A2FD-A3F9EF02605E}"/>
                </c:ext>
              </c:extLst>
            </c:dLbl>
            <c:dLbl>
              <c:idx val="7"/>
              <c:layout>
                <c:manualLayout>
                  <c:x val="6.0550847885588531E-2"/>
                  <c:y val="-2.96526311891271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99-4919-A2FD-A3F9EF026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82606</c:v>
                </c:pt>
                <c:pt idx="1">
                  <c:v>79222</c:v>
                </c:pt>
                <c:pt idx="2">
                  <c:v>44949</c:v>
                </c:pt>
                <c:pt idx="3">
                  <c:v>789671</c:v>
                </c:pt>
                <c:pt idx="4">
                  <c:v>26421</c:v>
                </c:pt>
                <c:pt idx="5">
                  <c:v>37492</c:v>
                </c:pt>
                <c:pt idx="6">
                  <c:v>49214</c:v>
                </c:pt>
                <c:pt idx="7">
                  <c:v>5993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699-4919-A2FD-A3F9EF026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№1</c:v>
                </c:pt>
                <c:pt idx="1">
                  <c:v>МДОУ №10</c:v>
                </c:pt>
                <c:pt idx="2">
                  <c:v>МДОУ №19</c:v>
                </c:pt>
                <c:pt idx="3">
                  <c:v>МДОУ №21</c:v>
                </c:pt>
                <c:pt idx="4">
                  <c:v>МДОУ №22</c:v>
                </c:pt>
                <c:pt idx="5">
                  <c:v>МДОУ №23</c:v>
                </c:pt>
                <c:pt idx="6">
                  <c:v>МДОУ №25</c:v>
                </c:pt>
                <c:pt idx="7">
                  <c:v>МДОУ №27</c:v>
                </c:pt>
                <c:pt idx="8">
                  <c:v>МДОУ №35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17696</c:v>
                </c:pt>
                <c:pt idx="1">
                  <c:v>21604</c:v>
                </c:pt>
                <c:pt idx="2">
                  <c:v>54174</c:v>
                </c:pt>
                <c:pt idx="3">
                  <c:v>23450</c:v>
                </c:pt>
                <c:pt idx="4">
                  <c:v>20266</c:v>
                </c:pt>
                <c:pt idx="5">
                  <c:v>19565</c:v>
                </c:pt>
                <c:pt idx="6">
                  <c:v>22512</c:v>
                </c:pt>
                <c:pt idx="7">
                  <c:v>19827</c:v>
                </c:pt>
                <c:pt idx="8">
                  <c:v>21172</c:v>
                </c:pt>
                <c:pt idx="9">
                  <c:v>21753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AE-499A-8619-B0F3993FE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66726912"/>
        <c:axId val="66745088"/>
      </c:barChart>
      <c:catAx>
        <c:axId val="6672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ru-RU"/>
          </a:p>
        </c:txPr>
        <c:crossAx val="66745088"/>
        <c:crosses val="autoZero"/>
        <c:auto val="1"/>
        <c:lblAlgn val="ctr"/>
        <c:lblOffset val="100"/>
        <c:noMultiLvlLbl val="0"/>
      </c:catAx>
      <c:valAx>
        <c:axId val="66745088"/>
        <c:scaling>
          <c:orientation val="minMax"/>
          <c:max val="55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2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Гимназия им. В.А.Надькина</c:v>
                </c:pt>
                <c:pt idx="1">
                  <c:v>МОУ СОШ №2</c:v>
                </c:pt>
                <c:pt idx="2">
                  <c:v>МОУ СОШ №3</c:v>
                </c:pt>
                <c:pt idx="3">
                  <c:v>МОУ СОШ №4</c:v>
                </c:pt>
                <c:pt idx="4">
                  <c:v>МОУ СОШ №5</c:v>
                </c:pt>
                <c:pt idx="5">
                  <c:v>МОУ СОШ №6</c:v>
                </c:pt>
                <c:pt idx="6">
                  <c:v>МОУ СОШ №7</c:v>
                </c:pt>
                <c:pt idx="7">
                  <c:v>МУ ДПО ЦРО</c:v>
                </c:pt>
                <c:pt idx="8">
                  <c:v>МУ ДО ДДТ "Созвездие"</c:v>
                </c:pt>
                <c:pt idx="9">
                  <c:v>Управление образования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35742</c:v>
                </c:pt>
                <c:pt idx="1">
                  <c:v>45510</c:v>
                </c:pt>
                <c:pt idx="2">
                  <c:v>33202</c:v>
                </c:pt>
                <c:pt idx="3">
                  <c:v>51333</c:v>
                </c:pt>
                <c:pt idx="4">
                  <c:v>51442</c:v>
                </c:pt>
                <c:pt idx="5">
                  <c:v>23344</c:v>
                </c:pt>
                <c:pt idx="6">
                  <c:v>37589</c:v>
                </c:pt>
                <c:pt idx="7">
                  <c:v>7874</c:v>
                </c:pt>
                <c:pt idx="8">
                  <c:v>14439</c:v>
                </c:pt>
                <c:pt idx="9">
                  <c:v>2614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66-4DEC-AB90-31C6A2B1B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60130816"/>
        <c:axId val="60132352"/>
      </c:barChart>
      <c:catAx>
        <c:axId val="6013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132352"/>
        <c:crosses val="autoZero"/>
        <c:auto val="1"/>
        <c:lblAlgn val="ctr"/>
        <c:lblOffset val="100"/>
        <c:noMultiLvlLbl val="0"/>
      </c:catAx>
      <c:valAx>
        <c:axId val="60132352"/>
        <c:scaling>
          <c:orientation val="minMax"/>
          <c:max val="52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130816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algn="ctr" defTabSz="914400" rtl="0" eaLnBrk="1" latinLnBrk="0" hangingPunct="1">
              <a:defRPr lang="ru-RU" sz="2800" b="1" kern="12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dirty="0"/>
              <a:t>Культура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15260</c:v>
                </c:pt>
                <c:pt idx="1">
                  <c:v>22501</c:v>
                </c:pt>
                <c:pt idx="2">
                  <c:v>10101</c:v>
                </c:pt>
                <c:pt idx="3">
                  <c:v>1550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53-4814-B443-26F74A95B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6806528"/>
        <c:axId val="59941248"/>
      </c:barChart>
      <c:catAx>
        <c:axId val="6680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59941248"/>
        <c:crosses val="autoZero"/>
        <c:auto val="1"/>
        <c:lblAlgn val="ctr"/>
        <c:lblOffset val="100"/>
        <c:noMultiLvlLbl val="0"/>
      </c:catAx>
      <c:valAx>
        <c:axId val="59941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680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0.72727</cdr:x>
      <cdr:y>0.63889</cdr:y>
    </cdr:from>
    <cdr:to>
      <cdr:x>0.87273</cdr:x>
      <cdr:y>0.73684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09" y="1656187"/>
          <a:ext cx="576075" cy="253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53,2%</a:t>
          </a:r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0.49013</cdr:x>
      <cdr:y>0.12821</cdr:y>
    </cdr:from>
    <cdr:to>
      <cdr:x>0.57925</cdr:x>
      <cdr:y>0.17949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360040"/>
          <a:ext cx="432048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0.64706</cdr:x>
      <cdr:y>0.48</cdr:y>
    </cdr:from>
    <cdr:to>
      <cdr:x>0.74118</cdr:x>
      <cdr:y>0.54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0440" y="1728192"/>
          <a:ext cx="576064" cy="21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51,6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0.64706</cdr:x>
      <cdr:y>0.66</cdr:y>
    </cdr:from>
    <cdr:to>
      <cdr:x>0.74156</cdr:x>
      <cdr:y>0.71316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2376264"/>
          <a:ext cx="578404" cy="191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57,9%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0.25882</cdr:x>
      <cdr:y>0</cdr:y>
    </cdr:from>
    <cdr:to>
      <cdr:x>0.38824</cdr:x>
      <cdr:y>0.08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2 085 564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0.51765</cdr:x>
      <cdr:y>0.32</cdr:y>
    </cdr:from>
    <cdr:to>
      <cdr:x>0.64706</cdr:x>
      <cdr:y>0.38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8352" y="1152128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1 108 902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0.08824</cdr:y>
    </cdr:from>
    <cdr:to>
      <cdr:x>0.2</cdr:x>
      <cdr:y>0.21395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0" y="216024"/>
          <a:ext cx="1008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0.01786</cdr:y>
    </cdr:from>
    <cdr:to>
      <cdr:x>0.11765</cdr:x>
      <cdr:y>0.09418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0" y="72008"/>
          <a:ext cx="1008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76208-B92F-499C-830D-1F8F6DE0AB2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FC67A-35F2-420E-93F9-37D9DEABC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6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C67A-35F2-420E-93F9-37D9DEABCD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1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FC67A-35F2-420E-93F9-37D9DEABCD02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3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0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8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5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0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2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7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10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2CCC-0CA7-4D13-AC6C-7A96A02DA28B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8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:\Кате\герб саянска v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158"/>
            <a:ext cx="2286193" cy="286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48270"/>
              </p:ext>
            </p:extLst>
          </p:nvPr>
        </p:nvGraphicFramePr>
        <p:xfrm>
          <a:off x="2627784" y="2420888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  <a:gridCol w="528024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Бюджетная статистика</a:t>
                      </a:r>
                      <a:b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муниципального образования «город Саянск» по состоянию на 01.07.2021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06176419"/>
              </p:ext>
            </p:extLst>
          </p:nvPr>
        </p:nvGraphicFramePr>
        <p:xfrm>
          <a:off x="481286" y="692696"/>
          <a:ext cx="417646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8832115"/>
              </p:ext>
            </p:extLst>
          </p:nvPr>
        </p:nvGraphicFramePr>
        <p:xfrm>
          <a:off x="5148064" y="692696"/>
          <a:ext cx="39959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10193143"/>
              </p:ext>
            </p:extLst>
          </p:nvPr>
        </p:nvGraphicFramePr>
        <p:xfrm>
          <a:off x="395536" y="3212976"/>
          <a:ext cx="33123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77877228"/>
              </p:ext>
            </p:extLst>
          </p:nvPr>
        </p:nvGraphicFramePr>
        <p:xfrm>
          <a:off x="5148064" y="3284984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4624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расходов по экономическому содержанию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5759678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/>
              <a:t> на </a:t>
            </a:r>
            <a:r>
              <a:rPr lang="ru-RU" sz="1200" dirty="0" smtClean="0"/>
              <a:t>01.07.2019</a:t>
            </a:r>
            <a:r>
              <a:rPr lang="ru-RU" sz="1400" dirty="0" smtClean="0"/>
              <a:t>;   </a:t>
            </a: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dirty="0" smtClean="0"/>
              <a:t>на 01.07.2020;   </a:t>
            </a:r>
            <a:r>
              <a:rPr lang="ru-RU" sz="5400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ru-RU" sz="1400" dirty="0" smtClean="0"/>
              <a:t> на 01.07.2021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027312" y="9079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4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национальных проектов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муниципальном образовании «город Саянск»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03102"/>
              </p:ext>
            </p:extLst>
          </p:nvPr>
        </p:nvGraphicFramePr>
        <p:xfrm>
          <a:off x="467544" y="1556792"/>
          <a:ext cx="8064896" cy="2223988"/>
        </p:xfrm>
        <a:graphic>
          <a:graphicData uri="http://schemas.openxmlformats.org/drawingml/2006/table">
            <a:tbl>
              <a:tblPr/>
              <a:tblGrid>
                <a:gridCol w="368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1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26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0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38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53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4713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01.07.2021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 «Жилье и городская среда»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 «Формирование комфортной городской среды в Иркутской области»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муниципальным образованиям Иркутской области на поддержку мероприятий по благоустройству дворовых и общественных территорий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 «Демография»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 «Содействие занятости»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МДОУ детский сад комбинированного вида на 150 мест в микрорайоне Мирный, г. Саянск, Иркутской области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198 023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37 840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40352" y="1312430"/>
            <a:ext cx="86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1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Бюджетные инвестиции в объекты муниципальной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собственности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99661"/>
              </p:ext>
            </p:extLst>
          </p:nvPr>
        </p:nvGraphicFramePr>
        <p:xfrm>
          <a:off x="323528" y="764704"/>
          <a:ext cx="8568952" cy="5400599"/>
        </p:xfrm>
        <a:graphic>
          <a:graphicData uri="http://schemas.openxmlformats.org/drawingml/2006/table">
            <a:tbl>
              <a:tblPr/>
              <a:tblGrid>
                <a:gridCol w="418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5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8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проекта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год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01.07.2021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3836" marR="3836" marT="3836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КАИГ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160 185 053,97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64 869 732,75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40,50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автомобильной дороги общего пользования местного значения: улица Советская (от улицы Ленина до улицы  Советской Армии (левая сторона), от улицы Советской армии до ул. Г.Т. Бабаева) в городе Саянске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16 853 933,00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магистральной улицы - улица Советская (от улицы Ленина до улицы Школьная, от улицы Школьная до улицы Комсомольская, от улицы Комсомольская до улицы Таежная)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28 884 270,00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3 377 882,00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11,69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автомобильной дороги общего пользования местного значения 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проспект Ленинградский,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реализации 2019-2020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31 550 674,00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31 550 674,00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сетей водопровода и электроснабжения индивидуальной жилой застройки микрорайона Таежный муниципального образования "город Саянск" (в части сетей водопровода)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43 424 174,03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16 849 579,47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38,80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Капительный ремонт канализационного коллектора в городе Саянске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23 978 451,30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2 712 757,74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напорного канализационного коллектора в городе Саянске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12 721 551,64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10 378 839,54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72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81,58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полигона для размещения твердых коммунальных отходов с мусоросортировочной линией и комплексом сжигания, площадкой мембранного компостирования (ПСД)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2 772 000,00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72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5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528 041 144,38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276 924 865,15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52,44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Выборочный капитальный ремонт здания  МОУ «Средняя общеобразовательная школа № 4» (замена оконных блоков)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6 229 495,38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5 276 240,00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84,70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объекта «Общеобразовательная школа на 550 мест с бассейном»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249 686 000,00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182 211 008,92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72,98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Строительству «МДОУ детский сад комбинированного вида на 150 мест в микрорайоне «Мирный», город Саянск, Иркутской области» 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198 022 500,00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37 839 741,74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19,11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МДОУ «Детский сад комбинированного вида № 19 «Росинка» 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63 490 000,00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51 597 874,49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81,27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30883" y="362853"/>
            <a:ext cx="86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3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196" y="147409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перечня проектов народных инициатив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514DDD6-1904-4283-803C-E434009B3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57453"/>
              </p:ext>
            </p:extLst>
          </p:nvPr>
        </p:nvGraphicFramePr>
        <p:xfrm>
          <a:off x="166132" y="522353"/>
          <a:ext cx="8856984" cy="5847461"/>
        </p:xfrm>
        <a:graphic>
          <a:graphicData uri="http://schemas.openxmlformats.org/drawingml/2006/table">
            <a:tbl>
              <a:tblPr/>
              <a:tblGrid>
                <a:gridCol w="300447">
                  <a:extLst>
                    <a:ext uri="{9D8B030D-6E8A-4147-A177-3AD203B41FA5}">
                      <a16:colId xmlns:a16="http://schemas.microsoft.com/office/drawing/2014/main" xmlns="" val="3218220789"/>
                    </a:ext>
                  </a:extLst>
                </a:gridCol>
                <a:gridCol w="5676217">
                  <a:extLst>
                    <a:ext uri="{9D8B030D-6E8A-4147-A177-3AD203B41FA5}">
                      <a16:colId xmlns:a16="http://schemas.microsoft.com/office/drawing/2014/main" xmlns="" val="20369767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1679973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417635853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947466978"/>
                    </a:ext>
                  </a:extLst>
                </a:gridCol>
              </a:tblGrid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год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01.07.2021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137000650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детского игрового комплекса (мкр. Строителей, 1)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249 710,00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0662659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детского игрового комплекса для детей от 7 до 13 лет (малые формы)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Олимпийский, 5)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248 600,00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8801712"/>
                  </a:ext>
                </a:extLst>
              </a:tr>
              <a:tr h="376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6 спортивных игровых площадок (мкр. Юбилейный, 23; мкр. Юбилейный, 39, 34; мкр. Строителей, 9; мкр. Промбаза, 2; мкр. Строителей, 15; мкр. Центральный, 8)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1 340 600,06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5822581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спортивной игровой площадки (тренажеры) (мкр. Ленинградский, 9)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159 386,00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4034379"/>
                  </a:ext>
                </a:extLst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сквера «Комсомолец», мкр. Центральный 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4 962 423,20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8601303"/>
                  </a:ext>
                </a:extLst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детского комплекса (мкр. Юбилейный, 17) (установка собственными силами) 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597 530,00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3764384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установке столбов для веревочного комплекса в парке «Таежные бульвары»,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0203667"/>
                  </a:ext>
                </a:extLst>
              </a:tr>
              <a:tr h="376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лестницы,  ведущей от нежилого здания по адресу: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Юбилейный, 38 к нежилому зданию по адресу: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Юбилейный, 11 и лестницы, расположенной возле нежилого здания  по адресу: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Юбилейный, 10, с установкой поручней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154 405,00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154 405,00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7390445"/>
                  </a:ext>
                </a:extLst>
              </a:tr>
              <a:tr h="4988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автомобильных дорог (дорожное полотно):  улица Таежная; улица Бабаева; улица Комсомольская; улица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Гришкевича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; улица Молодежная; автомобильная дорога  от города Саянска до здания  по адресу: город Саянск подъезд в город Саянск №1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3434809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ливневой канализации по периметру здания МОУ «Средняя общеобразовательная школа №5»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58 927,00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4402149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крыши здания МОУ «Средняя общеобразовательная школа №5»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90 079,20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259935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крыльца столовой МОУ «Средняя общеобразовательная школа №4 имени Д.М. Перова»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70 277,00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70 277,00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7724768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скатной кровли МОУ «Средняя общеобразовательная школа №4 имени Д.М. Перова»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577 732,80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9123807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замене системы внешнего освещения на энергосберегающее  в МДОУ «Детский сад комбинированного вида №22 «Солнышко»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202 508,00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202 508,00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72788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входа спортивного зала  МДОУ «Детский сад комбинированного вида № 27 «Петушок»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33 241,00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33 241,00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615404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пылесосов (10 шт.) для МДОУ «Детский сад комбинированного вида №1 «Журавленок»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858173"/>
                  </a:ext>
                </a:extLst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обустройству пешеходного перехода в районе МОУ «Средняя общеобразовательная школа № 7»,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Октябрьский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1 380 868,74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11 236 000,00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1 530 431,00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39744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31902" y="223531"/>
            <a:ext cx="61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7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094350" y="116631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 учреждений 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5344194"/>
              </p:ext>
            </p:extLst>
          </p:nvPr>
        </p:nvGraphicFramePr>
        <p:xfrm>
          <a:off x="251520" y="692696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304696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16416" y="449442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9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002687"/>
              </p:ext>
            </p:extLst>
          </p:nvPr>
        </p:nvGraphicFramePr>
        <p:xfrm>
          <a:off x="395536" y="516740"/>
          <a:ext cx="8244916" cy="291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3037389"/>
              </p:ext>
            </p:extLst>
          </p:nvPr>
        </p:nvGraphicFramePr>
        <p:xfrm>
          <a:off x="467544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611560" y="11663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 учреждений 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4881" y="162797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06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827584" y="16929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 задолженность учреждений 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796012"/>
              </p:ext>
            </p:extLst>
          </p:nvPr>
        </p:nvGraphicFramePr>
        <p:xfrm>
          <a:off x="251520" y="692696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6338962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4881" y="215465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8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1083649"/>
              </p:ext>
            </p:extLst>
          </p:nvPr>
        </p:nvGraphicFramePr>
        <p:xfrm>
          <a:off x="467544" y="548680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4266942"/>
              </p:ext>
            </p:extLst>
          </p:nvPr>
        </p:nvGraphicFramePr>
        <p:xfrm>
          <a:off x="467544" y="3645024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043608" y="4462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 задолженность учреждений на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4881" y="75401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54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09565" y="11663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заработной платы по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7953111"/>
              </p:ext>
            </p:extLst>
          </p:nvPr>
        </p:nvGraphicFramePr>
        <p:xfrm>
          <a:off x="251520" y="670629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098853"/>
              </p:ext>
            </p:extLst>
          </p:nvPr>
        </p:nvGraphicFramePr>
        <p:xfrm>
          <a:off x="235605" y="37170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00210" y="516741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8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1626547"/>
              </p:ext>
            </p:extLst>
          </p:nvPr>
        </p:nvGraphicFramePr>
        <p:xfrm>
          <a:off x="395536" y="692696"/>
          <a:ext cx="82449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391693"/>
              </p:ext>
            </p:extLst>
          </p:nvPr>
        </p:nvGraphicFramePr>
        <p:xfrm>
          <a:off x="467544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07504" y="11663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заработной платы по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3052" y="469471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9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16632"/>
            <a:ext cx="6624736" cy="64807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Изменение параметров бюджета на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01.07.2021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80036141"/>
              </p:ext>
            </p:extLst>
          </p:nvPr>
        </p:nvGraphicFramePr>
        <p:xfrm>
          <a:off x="323528" y="1340768"/>
          <a:ext cx="39604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3911522"/>
              </p:ext>
            </p:extLst>
          </p:nvPr>
        </p:nvGraphicFramePr>
        <p:xfrm>
          <a:off x="4355976" y="1340768"/>
          <a:ext cx="45838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19076253"/>
              </p:ext>
            </p:extLst>
          </p:nvPr>
        </p:nvGraphicFramePr>
        <p:xfrm>
          <a:off x="2411760" y="4005064"/>
          <a:ext cx="48482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40352" y="3123910"/>
            <a:ext cx="6480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52,9%</a:t>
            </a:r>
            <a:endParaRPr lang="ru-RU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33202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07504" y="11663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численности работающих по учреждениям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778952"/>
              </p:ext>
            </p:extLst>
          </p:nvPr>
        </p:nvGraphicFramePr>
        <p:xfrm>
          <a:off x="239260" y="980728"/>
          <a:ext cx="8640960" cy="264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438700"/>
              </p:ext>
            </p:extLst>
          </p:nvPr>
        </p:nvGraphicFramePr>
        <p:xfrm>
          <a:off x="251520" y="3933056"/>
          <a:ext cx="8640960" cy="251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44408" y="56428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81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3552443"/>
              </p:ext>
            </p:extLst>
          </p:nvPr>
        </p:nvGraphicFramePr>
        <p:xfrm>
          <a:off x="467544" y="764704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6454506"/>
              </p:ext>
            </p:extLst>
          </p:nvPr>
        </p:nvGraphicFramePr>
        <p:xfrm>
          <a:off x="467544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323528" y="879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численности работающих по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16875" y="5486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65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467544" y="11663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педагогов 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56941"/>
              </p:ext>
            </p:extLst>
          </p:nvPr>
        </p:nvGraphicFramePr>
        <p:xfrm>
          <a:off x="239260" y="818658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5201980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16875" y="5486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22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115616" y="18864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уплаченных налогов за 1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9910470"/>
              </p:ext>
            </p:extLst>
          </p:nvPr>
        </p:nvGraphicFramePr>
        <p:xfrm>
          <a:off x="239260" y="818658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8131536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29158" y="24265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38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1595537"/>
              </p:ext>
            </p:extLst>
          </p:nvPr>
        </p:nvGraphicFramePr>
        <p:xfrm>
          <a:off x="413915" y="557972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6942869"/>
              </p:ext>
            </p:extLst>
          </p:nvPr>
        </p:nvGraphicFramePr>
        <p:xfrm>
          <a:off x="425253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539552" y="116632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уплаченных налогов за 1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9987" y="16279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23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1BBEEC-558B-4A4A-BC58-5FC80120D596}"/>
              </a:ext>
            </a:extLst>
          </p:cNvPr>
          <p:cNvSpPr txBox="1"/>
          <p:nvPr/>
        </p:nvSpPr>
        <p:spPr>
          <a:xfrm>
            <a:off x="1115616" y="116631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детей 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499163"/>
              </p:ext>
            </p:extLst>
          </p:nvPr>
        </p:nvGraphicFramePr>
        <p:xfrm>
          <a:off x="239260" y="818658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948767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9987" y="16279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36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238589-F79C-489F-9591-6A249C10E5FE}"/>
              </a:ext>
            </a:extLst>
          </p:cNvPr>
          <p:cNvSpPr txBox="1"/>
          <p:nvPr/>
        </p:nvSpPr>
        <p:spPr>
          <a:xfrm>
            <a:off x="395536" y="1886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реализации Указов Президента Российской Федерации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C4AD17C4-0E0B-4A87-B3E5-3881DF374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11691"/>
              </p:ext>
            </p:extLst>
          </p:nvPr>
        </p:nvGraphicFramePr>
        <p:xfrm>
          <a:off x="611559" y="834971"/>
          <a:ext cx="7920881" cy="5131472"/>
        </p:xfrm>
        <a:graphic>
          <a:graphicData uri="http://schemas.openxmlformats.org/drawingml/2006/table">
            <a:tbl>
              <a:tblPr/>
              <a:tblGrid>
                <a:gridCol w="2489828">
                  <a:extLst>
                    <a:ext uri="{9D8B030D-6E8A-4147-A177-3AD203B41FA5}">
                      <a16:colId xmlns:a16="http://schemas.microsoft.com/office/drawing/2014/main" xmlns="" val="894266281"/>
                    </a:ext>
                  </a:extLst>
                </a:gridCol>
                <a:gridCol w="1810351">
                  <a:extLst>
                    <a:ext uri="{9D8B030D-6E8A-4147-A177-3AD203B41FA5}">
                      <a16:colId xmlns:a16="http://schemas.microsoft.com/office/drawing/2014/main" xmlns="" val="2819758121"/>
                    </a:ext>
                  </a:extLst>
                </a:gridCol>
                <a:gridCol w="1810351">
                  <a:extLst>
                    <a:ext uri="{9D8B030D-6E8A-4147-A177-3AD203B41FA5}">
                      <a16:colId xmlns:a16="http://schemas.microsoft.com/office/drawing/2014/main" xmlns="" val="1563836963"/>
                    </a:ext>
                  </a:extLst>
                </a:gridCol>
                <a:gridCol w="1810351">
                  <a:extLst>
                    <a:ext uri="{9D8B030D-6E8A-4147-A177-3AD203B41FA5}">
                      <a16:colId xmlns:a16="http://schemas.microsoft.com/office/drawing/2014/main" xmlns="" val="3545140530"/>
                    </a:ext>
                  </a:extLst>
                </a:gridCol>
              </a:tblGrid>
              <a:tr h="15247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3516677"/>
                  </a:ext>
                </a:extLst>
              </a:tr>
              <a:tr h="609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учреждений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 средней заработной платы  по Указам Президента РФ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средняя заработная плата по Указам Президента РФ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"ЛИНЕЙКИ" по Указам Президента РФ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071662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8053" marR="8053" marT="80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9411333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1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35 640,50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980732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10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34 502,81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2019165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21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37 121,13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492637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22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33 965,56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074476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33 438,43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355282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25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35 209,67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2592501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610,84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5275772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 № 35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540,41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7834066"/>
                  </a:ext>
                </a:extLst>
              </a:tr>
              <a:tr h="161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36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186,97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36 834,38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567198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МДОУ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35 186,97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35 195,00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5227488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им. В. А. Надькина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44 463,03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9082981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2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51 356,36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4563044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45 948,78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4418416"/>
                  </a:ext>
                </a:extLst>
              </a:tr>
              <a:tr h="304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4 им. Д.М. Перова"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44 638,82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7509835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5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51 216,31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069348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6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42 741,62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285924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47 707,46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327870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СОШ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40 624,66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47 347,17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116,5%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4611748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ДО ДДТ "Созвездие"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41 843,00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41 843,00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7564203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810795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ДК "Юность"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38 329,80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800783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ДШИ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41 843,00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7284090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ЦБС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38 329,80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699489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08404" y="55702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4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95FC04-E796-4283-9AEF-145D9352A343}"/>
              </a:ext>
            </a:extLst>
          </p:cNvPr>
          <p:cNvSpPr txBox="1"/>
          <p:nvPr/>
        </p:nvSpPr>
        <p:spPr>
          <a:xfrm>
            <a:off x="251520" y="18864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внебюджетных средств по муниципальным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47A3A80A-C8AE-4EF9-A0B2-31A91691DA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84437"/>
              </p:ext>
            </p:extLst>
          </p:nvPr>
        </p:nvGraphicFramePr>
        <p:xfrm>
          <a:off x="323528" y="978987"/>
          <a:ext cx="8568952" cy="533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16416" y="742637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56A7112F-DD3D-435A-A507-ED3FF3B24A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0569260"/>
              </p:ext>
            </p:extLst>
          </p:nvPr>
        </p:nvGraphicFramePr>
        <p:xfrm>
          <a:off x="467544" y="3717032"/>
          <a:ext cx="83529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F488FDBE-47C7-463A-B99C-D1DBE421CB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0257906"/>
              </p:ext>
            </p:extLst>
          </p:nvPr>
        </p:nvGraphicFramePr>
        <p:xfrm>
          <a:off x="179512" y="620688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6D300906-CB2F-4B3B-BCBC-B68521FAB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6769499"/>
              </p:ext>
            </p:extLst>
          </p:nvPr>
        </p:nvGraphicFramePr>
        <p:xfrm>
          <a:off x="5868144" y="980728"/>
          <a:ext cx="32758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F95FC04-E796-4283-9AEF-145D9352A343}"/>
              </a:ext>
            </a:extLst>
          </p:cNvPr>
          <p:cNvSpPr txBox="1"/>
          <p:nvPr/>
        </p:nvSpPr>
        <p:spPr>
          <a:xfrm>
            <a:off x="323528" y="4462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внебюджетных средств по муниципальным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0432" y="58874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61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95FC04-E796-4283-9AEF-145D9352A343}"/>
              </a:ext>
            </a:extLst>
          </p:cNvPr>
          <p:cNvSpPr txBox="1"/>
          <p:nvPr/>
        </p:nvSpPr>
        <p:spPr>
          <a:xfrm>
            <a:off x="251520" y="96531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1645115"/>
              </p:ext>
            </p:extLst>
          </p:nvPr>
        </p:nvGraphicFramePr>
        <p:xfrm>
          <a:off x="166646" y="764704"/>
          <a:ext cx="61926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97191292"/>
              </p:ext>
            </p:extLst>
          </p:nvPr>
        </p:nvGraphicFramePr>
        <p:xfrm>
          <a:off x="1619672" y="3645024"/>
          <a:ext cx="71287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40352" y="342900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65052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5760640" cy="5040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58927724"/>
              </p:ext>
            </p:extLst>
          </p:nvPr>
        </p:nvGraphicFramePr>
        <p:xfrm>
          <a:off x="323528" y="836712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6291417"/>
              </p:ext>
            </p:extLst>
          </p:nvPr>
        </p:nvGraphicFramePr>
        <p:xfrm>
          <a:off x="5004048" y="3861048"/>
          <a:ext cx="3816424" cy="289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52320" y="26064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94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95FC04-E796-4283-9AEF-145D9352A343}"/>
              </a:ext>
            </a:extLst>
          </p:cNvPr>
          <p:cNvSpPr txBox="1"/>
          <p:nvPr/>
        </p:nvSpPr>
        <p:spPr>
          <a:xfrm>
            <a:off x="179512" y="11663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83718586"/>
              </p:ext>
            </p:extLst>
          </p:nvPr>
        </p:nvGraphicFramePr>
        <p:xfrm>
          <a:off x="166646" y="824518"/>
          <a:ext cx="6709610" cy="253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11531408"/>
              </p:ext>
            </p:extLst>
          </p:nvPr>
        </p:nvGraphicFramePr>
        <p:xfrm>
          <a:off x="1547664" y="3429000"/>
          <a:ext cx="72728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3983" y="67062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7616" y="31409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95FC04-E796-4283-9AEF-145D9352A343}"/>
              </a:ext>
            </a:extLst>
          </p:cNvPr>
          <p:cNvSpPr txBox="1"/>
          <p:nvPr/>
        </p:nvSpPr>
        <p:spPr>
          <a:xfrm>
            <a:off x="213987" y="26064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7823522"/>
              </p:ext>
            </p:extLst>
          </p:nvPr>
        </p:nvGraphicFramePr>
        <p:xfrm>
          <a:off x="755576" y="1052736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40352" y="81464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9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95FC04-E796-4283-9AEF-145D9352A343}"/>
              </a:ext>
            </a:extLst>
          </p:cNvPr>
          <p:cNvSpPr txBox="1"/>
          <p:nvPr/>
        </p:nvSpPr>
        <p:spPr>
          <a:xfrm>
            <a:off x="107504" y="10618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34034064"/>
              </p:ext>
            </p:extLst>
          </p:nvPr>
        </p:nvGraphicFramePr>
        <p:xfrm>
          <a:off x="251520" y="885335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387286"/>
              </p:ext>
            </p:extLst>
          </p:nvPr>
        </p:nvGraphicFramePr>
        <p:xfrm>
          <a:off x="2627784" y="4077072"/>
          <a:ext cx="619268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0392" y="66018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396563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60721931"/>
              </p:ext>
            </p:extLst>
          </p:nvPr>
        </p:nvGraphicFramePr>
        <p:xfrm>
          <a:off x="647564" y="1268760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606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расходов местного бюджета по функциональной классификации на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01.07.2021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01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8614"/>
            <a:ext cx="5983414" cy="49006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расходов города в разрезе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ГРБС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4868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69505966"/>
              </p:ext>
            </p:extLst>
          </p:nvPr>
        </p:nvGraphicFramePr>
        <p:xfrm>
          <a:off x="179512" y="1032111"/>
          <a:ext cx="8496944" cy="261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711661"/>
              </p:ext>
            </p:extLst>
          </p:nvPr>
        </p:nvGraphicFramePr>
        <p:xfrm>
          <a:off x="251520" y="3789040"/>
          <a:ext cx="8664624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8384" y="1166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7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2477618"/>
              </p:ext>
            </p:extLst>
          </p:nvPr>
        </p:nvGraphicFramePr>
        <p:xfrm>
          <a:off x="2123728" y="404664"/>
          <a:ext cx="50405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87465065"/>
              </p:ext>
            </p:extLst>
          </p:nvPr>
        </p:nvGraphicFramePr>
        <p:xfrm>
          <a:off x="359532" y="2636912"/>
          <a:ext cx="85689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расходов города в разрезе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ГРБС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8384" y="1166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1720644" y="2996953"/>
            <a:ext cx="220328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расходов на реализацию </a:t>
            </a: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региональных и национальных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44727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992" y="11663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программ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11637"/>
              </p:ext>
            </p:extLst>
          </p:nvPr>
        </p:nvGraphicFramePr>
        <p:xfrm>
          <a:off x="251520" y="620688"/>
          <a:ext cx="8576662" cy="5871218"/>
        </p:xfrm>
        <a:graphic>
          <a:graphicData uri="http://schemas.openxmlformats.org/drawingml/2006/table">
            <a:tbl>
              <a:tblPr/>
              <a:tblGrid>
                <a:gridCol w="5892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6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29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9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23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год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01.07.2021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образования" города Саянска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1 337 823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764 557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культуры муниципального образования "горд Саянск" на 2020-2025 годы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88 879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49 412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поддержка населения муниципального образования "город Саянск" на 2020-2025 годы 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Молодым семьям-доступное жилье  муниципального образования "города Саянска"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23 424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14 640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 в муниципальном образовании "город Саянск" на 2020-2025 годы"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86 334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 отдыха, оздоровления и занятости детей и подростков  города Саянска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социально-негативных явлений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775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терроризма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экстремизма, а также минимизации и ликвидации последствий проявлений терроризма и экстремизма в муниципальном образовании 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и развитие  субъектов малого и среднего предпринимательства в муниципальном образовании  "город Саянск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 имуществом  муниципального образования "город Саянск" на 2020-2025 годы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46 185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54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"Защита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 и территории муниципального образования  "город Саянск" 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чрезвычайных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ситуаций, обеспечение пожарной безопасности и безопасности людей на водных объектах  на 2020-2025 годы"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3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архитектуры, градостроительства и жилищно-коммунального хозяйства муниципального образования 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43 449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16 742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Развитие, содержание дорожного хозяйства и благоустройство муниципального образования 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183 199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68 888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"Строительство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капитальный ремонт объектов водоснабжения и водоотведения муниципального образования "город Саянск"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91 389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29 941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"Формирование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современной городской среды на территории муниципального образования "город Саянск"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"Молодежная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политика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образовании 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"Охрана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окружающей среды территории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образования 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90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972 627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1 047 775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90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 за счет средств местного бюджета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681 622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394 459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28384" y="16279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непрограммных расходов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64658"/>
              </p:ext>
            </p:extLst>
          </p:nvPr>
        </p:nvGraphicFramePr>
        <p:xfrm>
          <a:off x="899592" y="702175"/>
          <a:ext cx="7416824" cy="4701695"/>
        </p:xfrm>
        <a:graphic>
          <a:graphicData uri="http://schemas.openxmlformats.org/drawingml/2006/table">
            <a:tbl>
              <a:tblPr/>
              <a:tblGrid>
                <a:gridCol w="5346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70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493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01.07.2021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Доля, %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«Управление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финансам и налогам»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66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Думы городского округа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41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«администрация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городского округа муниципального образования «город Саянск»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"Централизованная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бухгалтерия"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Освещение деятельности администрации городского округа в средствах массовой информации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34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"Служба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закупок муниципального образования "город Саянск"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Контрольно-счетной палаты городского округа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54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 за счет средств местного бюджета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65 651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6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 за счет межбюджетных трансфертов (Осуществление отдельных областных государственных полномочий)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66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67 793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52320" y="37608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9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59791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расходов по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экономическому содержанию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5407101"/>
              </p:ext>
            </p:extLst>
          </p:nvPr>
        </p:nvGraphicFramePr>
        <p:xfrm>
          <a:off x="5508104" y="821267"/>
          <a:ext cx="30243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86786450"/>
              </p:ext>
            </p:extLst>
          </p:nvPr>
        </p:nvGraphicFramePr>
        <p:xfrm>
          <a:off x="395536" y="3214780"/>
          <a:ext cx="38884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54826363"/>
              </p:ext>
            </p:extLst>
          </p:nvPr>
        </p:nvGraphicFramePr>
        <p:xfrm>
          <a:off x="5436096" y="3455422"/>
          <a:ext cx="3384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87640499"/>
              </p:ext>
            </p:extLst>
          </p:nvPr>
        </p:nvGraphicFramePr>
        <p:xfrm>
          <a:off x="323528" y="963847"/>
          <a:ext cx="352839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3648" y="5759678"/>
            <a:ext cx="5976664" cy="92333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/>
              <a:t> на 01.07.2019;   </a:t>
            </a: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dirty="0" smtClean="0"/>
              <a:t>на 01.07.2020;   </a:t>
            </a:r>
            <a:r>
              <a:rPr lang="ru-RU" sz="5400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ru-RU" sz="1400" dirty="0" smtClean="0"/>
              <a:t> на 01.07.2021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012650" y="20595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3206</TotalTime>
  <Words>2083</Words>
  <Application>Microsoft Office PowerPoint</Application>
  <PresentationFormat>Экран (4:3)</PresentationFormat>
  <Paragraphs>522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Изменение параметров бюджета на 01.07.2021</vt:lpstr>
      <vt:lpstr>Структура доходов бюджета</vt:lpstr>
      <vt:lpstr>Презентация PowerPoint</vt:lpstr>
      <vt:lpstr>Структура расходов города в разрезе ГРБС</vt:lpstr>
      <vt:lpstr>Структура расходов города в разрезе ГРБС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параметров бюджета на 01.04.2021</dc:title>
  <dc:creator>Грайвер Ольга Ивановна</dc:creator>
  <cp:lastModifiedBy>Зайцева Евгения Николаевна</cp:lastModifiedBy>
  <cp:revision>158</cp:revision>
  <dcterms:created xsi:type="dcterms:W3CDTF">2021-04-22T06:12:13Z</dcterms:created>
  <dcterms:modified xsi:type="dcterms:W3CDTF">2021-08-03T00:49:22Z</dcterms:modified>
</cp:coreProperties>
</file>