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embeddedFontLst>
    <p:embeddedFont>
      <p:font typeface="Arial Nova Cond" panose="020B0506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ucida Sans Unicode" panose="020B0602030504020204" pitchFamily="34" charset="0"/>
      <p:regular r:id="rId3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521707"/>
            <a:ext cx="12192000" cy="2336800"/>
          </a:xfrm>
          <a:custGeom>
            <a:avLst/>
            <a:gdLst/>
            <a:ahLst/>
            <a:cxnLst/>
            <a:rect l="l" t="t" r="r" b="b"/>
            <a:pathLst>
              <a:path w="12192000" h="2336800">
                <a:moveTo>
                  <a:pt x="12192000" y="0"/>
                </a:moveTo>
                <a:lnTo>
                  <a:pt x="0" y="0"/>
                </a:lnTo>
                <a:lnTo>
                  <a:pt x="0" y="2336291"/>
                </a:lnTo>
                <a:lnTo>
                  <a:pt x="12192000" y="23362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19" y="2097004"/>
            <a:ext cx="5422391" cy="47381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9628" y="2345436"/>
            <a:ext cx="4927091" cy="42550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255" y="2098573"/>
            <a:ext cx="5515356" cy="47228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0287" y="2346959"/>
            <a:ext cx="5017008" cy="423976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38327" y="2011680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69" h="775969">
                <a:moveTo>
                  <a:pt x="387858" y="0"/>
                </a:moveTo>
                <a:lnTo>
                  <a:pt x="339205" y="3021"/>
                </a:lnTo>
                <a:lnTo>
                  <a:pt x="292356" y="11843"/>
                </a:lnTo>
                <a:lnTo>
                  <a:pt x="247674" y="26102"/>
                </a:lnTo>
                <a:lnTo>
                  <a:pt x="205522" y="45435"/>
                </a:lnTo>
                <a:lnTo>
                  <a:pt x="166265" y="69480"/>
                </a:lnTo>
                <a:lnTo>
                  <a:pt x="130264" y="97872"/>
                </a:lnTo>
                <a:lnTo>
                  <a:pt x="97885" y="130249"/>
                </a:lnTo>
                <a:lnTo>
                  <a:pt x="69490" y="166248"/>
                </a:lnTo>
                <a:lnTo>
                  <a:pt x="45443" y="205505"/>
                </a:lnTo>
                <a:lnTo>
                  <a:pt x="26106" y="247658"/>
                </a:lnTo>
                <a:lnTo>
                  <a:pt x="11845" y="292343"/>
                </a:lnTo>
                <a:lnTo>
                  <a:pt x="3021" y="339197"/>
                </a:lnTo>
                <a:lnTo>
                  <a:pt x="0" y="387858"/>
                </a:lnTo>
                <a:lnTo>
                  <a:pt x="3021" y="436518"/>
                </a:lnTo>
                <a:lnTo>
                  <a:pt x="11845" y="483372"/>
                </a:lnTo>
                <a:lnTo>
                  <a:pt x="26106" y="528057"/>
                </a:lnTo>
                <a:lnTo>
                  <a:pt x="45443" y="570210"/>
                </a:lnTo>
                <a:lnTo>
                  <a:pt x="69490" y="609467"/>
                </a:lnTo>
                <a:lnTo>
                  <a:pt x="97885" y="645466"/>
                </a:lnTo>
                <a:lnTo>
                  <a:pt x="130264" y="677843"/>
                </a:lnTo>
                <a:lnTo>
                  <a:pt x="166265" y="706235"/>
                </a:lnTo>
                <a:lnTo>
                  <a:pt x="205522" y="730280"/>
                </a:lnTo>
                <a:lnTo>
                  <a:pt x="247674" y="749613"/>
                </a:lnTo>
                <a:lnTo>
                  <a:pt x="292356" y="763872"/>
                </a:lnTo>
                <a:lnTo>
                  <a:pt x="339205" y="772694"/>
                </a:lnTo>
                <a:lnTo>
                  <a:pt x="387858" y="775716"/>
                </a:lnTo>
                <a:lnTo>
                  <a:pt x="436510" y="772694"/>
                </a:lnTo>
                <a:lnTo>
                  <a:pt x="483359" y="763872"/>
                </a:lnTo>
                <a:lnTo>
                  <a:pt x="528041" y="749613"/>
                </a:lnTo>
                <a:lnTo>
                  <a:pt x="570193" y="730280"/>
                </a:lnTo>
                <a:lnTo>
                  <a:pt x="609450" y="706235"/>
                </a:lnTo>
                <a:lnTo>
                  <a:pt x="645451" y="677843"/>
                </a:lnTo>
                <a:lnTo>
                  <a:pt x="677830" y="645466"/>
                </a:lnTo>
                <a:lnTo>
                  <a:pt x="706225" y="609467"/>
                </a:lnTo>
                <a:lnTo>
                  <a:pt x="730272" y="570210"/>
                </a:lnTo>
                <a:lnTo>
                  <a:pt x="749609" y="528057"/>
                </a:lnTo>
                <a:lnTo>
                  <a:pt x="763870" y="483372"/>
                </a:lnTo>
                <a:lnTo>
                  <a:pt x="772694" y="436518"/>
                </a:lnTo>
                <a:lnTo>
                  <a:pt x="775716" y="387858"/>
                </a:lnTo>
                <a:lnTo>
                  <a:pt x="772694" y="339197"/>
                </a:lnTo>
                <a:lnTo>
                  <a:pt x="763870" y="292343"/>
                </a:lnTo>
                <a:lnTo>
                  <a:pt x="749609" y="247658"/>
                </a:lnTo>
                <a:lnTo>
                  <a:pt x="730272" y="205505"/>
                </a:lnTo>
                <a:lnTo>
                  <a:pt x="706225" y="166248"/>
                </a:lnTo>
                <a:lnTo>
                  <a:pt x="677830" y="130249"/>
                </a:lnTo>
                <a:lnTo>
                  <a:pt x="645451" y="97872"/>
                </a:lnTo>
                <a:lnTo>
                  <a:pt x="609450" y="69480"/>
                </a:lnTo>
                <a:lnTo>
                  <a:pt x="570193" y="45435"/>
                </a:lnTo>
                <a:lnTo>
                  <a:pt x="528041" y="26102"/>
                </a:lnTo>
                <a:lnTo>
                  <a:pt x="483359" y="11843"/>
                </a:lnTo>
                <a:lnTo>
                  <a:pt x="436510" y="3021"/>
                </a:lnTo>
                <a:lnTo>
                  <a:pt x="387858" y="0"/>
                </a:lnTo>
                <a:close/>
              </a:path>
            </a:pathLst>
          </a:custGeom>
          <a:solidFill>
            <a:srgbClr val="EC5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38327" y="2011680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69" h="775969">
                <a:moveTo>
                  <a:pt x="0" y="387858"/>
                </a:moveTo>
                <a:lnTo>
                  <a:pt x="3021" y="339197"/>
                </a:lnTo>
                <a:lnTo>
                  <a:pt x="11845" y="292343"/>
                </a:lnTo>
                <a:lnTo>
                  <a:pt x="26106" y="247658"/>
                </a:lnTo>
                <a:lnTo>
                  <a:pt x="45443" y="205505"/>
                </a:lnTo>
                <a:lnTo>
                  <a:pt x="69490" y="166248"/>
                </a:lnTo>
                <a:lnTo>
                  <a:pt x="97885" y="130249"/>
                </a:lnTo>
                <a:lnTo>
                  <a:pt x="130264" y="97872"/>
                </a:lnTo>
                <a:lnTo>
                  <a:pt x="166265" y="69480"/>
                </a:lnTo>
                <a:lnTo>
                  <a:pt x="205522" y="45435"/>
                </a:lnTo>
                <a:lnTo>
                  <a:pt x="247674" y="26102"/>
                </a:lnTo>
                <a:lnTo>
                  <a:pt x="292356" y="11843"/>
                </a:lnTo>
                <a:lnTo>
                  <a:pt x="339205" y="3021"/>
                </a:lnTo>
                <a:lnTo>
                  <a:pt x="387858" y="0"/>
                </a:lnTo>
                <a:lnTo>
                  <a:pt x="436510" y="3021"/>
                </a:lnTo>
                <a:lnTo>
                  <a:pt x="483359" y="11843"/>
                </a:lnTo>
                <a:lnTo>
                  <a:pt x="528041" y="26102"/>
                </a:lnTo>
                <a:lnTo>
                  <a:pt x="570193" y="45435"/>
                </a:lnTo>
                <a:lnTo>
                  <a:pt x="609450" y="69480"/>
                </a:lnTo>
                <a:lnTo>
                  <a:pt x="645451" y="97872"/>
                </a:lnTo>
                <a:lnTo>
                  <a:pt x="677830" y="130249"/>
                </a:lnTo>
                <a:lnTo>
                  <a:pt x="706225" y="166248"/>
                </a:lnTo>
                <a:lnTo>
                  <a:pt x="730272" y="205505"/>
                </a:lnTo>
                <a:lnTo>
                  <a:pt x="749609" y="247658"/>
                </a:lnTo>
                <a:lnTo>
                  <a:pt x="763870" y="292343"/>
                </a:lnTo>
                <a:lnTo>
                  <a:pt x="772694" y="339197"/>
                </a:lnTo>
                <a:lnTo>
                  <a:pt x="775716" y="387858"/>
                </a:lnTo>
                <a:lnTo>
                  <a:pt x="772694" y="436518"/>
                </a:lnTo>
                <a:lnTo>
                  <a:pt x="763870" y="483372"/>
                </a:lnTo>
                <a:lnTo>
                  <a:pt x="749609" y="528057"/>
                </a:lnTo>
                <a:lnTo>
                  <a:pt x="730272" y="570210"/>
                </a:lnTo>
                <a:lnTo>
                  <a:pt x="706225" y="609467"/>
                </a:lnTo>
                <a:lnTo>
                  <a:pt x="677830" y="645466"/>
                </a:lnTo>
                <a:lnTo>
                  <a:pt x="645451" y="677843"/>
                </a:lnTo>
                <a:lnTo>
                  <a:pt x="609450" y="706235"/>
                </a:lnTo>
                <a:lnTo>
                  <a:pt x="570193" y="730280"/>
                </a:lnTo>
                <a:lnTo>
                  <a:pt x="528041" y="749613"/>
                </a:lnTo>
                <a:lnTo>
                  <a:pt x="483359" y="763872"/>
                </a:lnTo>
                <a:lnTo>
                  <a:pt x="436510" y="772694"/>
                </a:lnTo>
                <a:lnTo>
                  <a:pt x="387858" y="775716"/>
                </a:lnTo>
                <a:lnTo>
                  <a:pt x="339205" y="772694"/>
                </a:lnTo>
                <a:lnTo>
                  <a:pt x="292356" y="763872"/>
                </a:lnTo>
                <a:lnTo>
                  <a:pt x="247674" y="749613"/>
                </a:lnTo>
                <a:lnTo>
                  <a:pt x="205522" y="730280"/>
                </a:lnTo>
                <a:lnTo>
                  <a:pt x="166265" y="706235"/>
                </a:lnTo>
                <a:lnTo>
                  <a:pt x="130264" y="677843"/>
                </a:lnTo>
                <a:lnTo>
                  <a:pt x="97885" y="645466"/>
                </a:lnTo>
                <a:lnTo>
                  <a:pt x="69490" y="609467"/>
                </a:lnTo>
                <a:lnTo>
                  <a:pt x="45443" y="570210"/>
                </a:lnTo>
                <a:lnTo>
                  <a:pt x="26106" y="528057"/>
                </a:lnTo>
                <a:lnTo>
                  <a:pt x="11845" y="483372"/>
                </a:lnTo>
                <a:lnTo>
                  <a:pt x="3021" y="436518"/>
                </a:lnTo>
                <a:lnTo>
                  <a:pt x="0" y="387858"/>
                </a:lnTo>
                <a:close/>
              </a:path>
            </a:pathLst>
          </a:custGeom>
          <a:ln w="670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492240" y="2011680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69">
                <a:moveTo>
                  <a:pt x="387858" y="0"/>
                </a:moveTo>
                <a:lnTo>
                  <a:pt x="339197" y="3021"/>
                </a:lnTo>
                <a:lnTo>
                  <a:pt x="292343" y="11843"/>
                </a:lnTo>
                <a:lnTo>
                  <a:pt x="247658" y="26102"/>
                </a:lnTo>
                <a:lnTo>
                  <a:pt x="205505" y="45435"/>
                </a:lnTo>
                <a:lnTo>
                  <a:pt x="166248" y="69480"/>
                </a:lnTo>
                <a:lnTo>
                  <a:pt x="130249" y="97872"/>
                </a:lnTo>
                <a:lnTo>
                  <a:pt x="97872" y="130249"/>
                </a:lnTo>
                <a:lnTo>
                  <a:pt x="69480" y="166248"/>
                </a:lnTo>
                <a:lnTo>
                  <a:pt x="45435" y="205505"/>
                </a:lnTo>
                <a:lnTo>
                  <a:pt x="26102" y="247658"/>
                </a:lnTo>
                <a:lnTo>
                  <a:pt x="11843" y="292343"/>
                </a:lnTo>
                <a:lnTo>
                  <a:pt x="3021" y="339197"/>
                </a:lnTo>
                <a:lnTo>
                  <a:pt x="0" y="387858"/>
                </a:lnTo>
                <a:lnTo>
                  <a:pt x="3021" y="436518"/>
                </a:lnTo>
                <a:lnTo>
                  <a:pt x="11843" y="483372"/>
                </a:lnTo>
                <a:lnTo>
                  <a:pt x="26102" y="528057"/>
                </a:lnTo>
                <a:lnTo>
                  <a:pt x="45435" y="570210"/>
                </a:lnTo>
                <a:lnTo>
                  <a:pt x="69480" y="609467"/>
                </a:lnTo>
                <a:lnTo>
                  <a:pt x="97872" y="645466"/>
                </a:lnTo>
                <a:lnTo>
                  <a:pt x="130249" y="677843"/>
                </a:lnTo>
                <a:lnTo>
                  <a:pt x="166248" y="706235"/>
                </a:lnTo>
                <a:lnTo>
                  <a:pt x="205505" y="730280"/>
                </a:lnTo>
                <a:lnTo>
                  <a:pt x="247658" y="749613"/>
                </a:lnTo>
                <a:lnTo>
                  <a:pt x="292343" y="763872"/>
                </a:lnTo>
                <a:lnTo>
                  <a:pt x="339197" y="772694"/>
                </a:lnTo>
                <a:lnTo>
                  <a:pt x="387858" y="775716"/>
                </a:lnTo>
                <a:lnTo>
                  <a:pt x="436518" y="772694"/>
                </a:lnTo>
                <a:lnTo>
                  <a:pt x="483372" y="763872"/>
                </a:lnTo>
                <a:lnTo>
                  <a:pt x="528057" y="749613"/>
                </a:lnTo>
                <a:lnTo>
                  <a:pt x="570210" y="730280"/>
                </a:lnTo>
                <a:lnTo>
                  <a:pt x="609467" y="706235"/>
                </a:lnTo>
                <a:lnTo>
                  <a:pt x="645466" y="677843"/>
                </a:lnTo>
                <a:lnTo>
                  <a:pt x="677843" y="645466"/>
                </a:lnTo>
                <a:lnTo>
                  <a:pt x="706235" y="609467"/>
                </a:lnTo>
                <a:lnTo>
                  <a:pt x="730280" y="570210"/>
                </a:lnTo>
                <a:lnTo>
                  <a:pt x="749613" y="528057"/>
                </a:lnTo>
                <a:lnTo>
                  <a:pt x="763872" y="483372"/>
                </a:lnTo>
                <a:lnTo>
                  <a:pt x="772694" y="436518"/>
                </a:lnTo>
                <a:lnTo>
                  <a:pt x="775715" y="387858"/>
                </a:lnTo>
                <a:lnTo>
                  <a:pt x="772694" y="339197"/>
                </a:lnTo>
                <a:lnTo>
                  <a:pt x="763872" y="292343"/>
                </a:lnTo>
                <a:lnTo>
                  <a:pt x="749613" y="247658"/>
                </a:lnTo>
                <a:lnTo>
                  <a:pt x="730280" y="205505"/>
                </a:lnTo>
                <a:lnTo>
                  <a:pt x="706235" y="166248"/>
                </a:lnTo>
                <a:lnTo>
                  <a:pt x="677843" y="130249"/>
                </a:lnTo>
                <a:lnTo>
                  <a:pt x="645466" y="97872"/>
                </a:lnTo>
                <a:lnTo>
                  <a:pt x="609467" y="69480"/>
                </a:lnTo>
                <a:lnTo>
                  <a:pt x="570210" y="45435"/>
                </a:lnTo>
                <a:lnTo>
                  <a:pt x="528057" y="26102"/>
                </a:lnTo>
                <a:lnTo>
                  <a:pt x="483372" y="11843"/>
                </a:lnTo>
                <a:lnTo>
                  <a:pt x="436518" y="3021"/>
                </a:lnTo>
                <a:lnTo>
                  <a:pt x="387858" y="0"/>
                </a:lnTo>
                <a:close/>
              </a:path>
            </a:pathLst>
          </a:custGeom>
          <a:solidFill>
            <a:srgbClr val="EC5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492240" y="2011680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69">
                <a:moveTo>
                  <a:pt x="0" y="387858"/>
                </a:moveTo>
                <a:lnTo>
                  <a:pt x="3021" y="339197"/>
                </a:lnTo>
                <a:lnTo>
                  <a:pt x="11843" y="292343"/>
                </a:lnTo>
                <a:lnTo>
                  <a:pt x="26102" y="247658"/>
                </a:lnTo>
                <a:lnTo>
                  <a:pt x="45435" y="205505"/>
                </a:lnTo>
                <a:lnTo>
                  <a:pt x="69480" y="166248"/>
                </a:lnTo>
                <a:lnTo>
                  <a:pt x="97872" y="130249"/>
                </a:lnTo>
                <a:lnTo>
                  <a:pt x="130249" y="97872"/>
                </a:lnTo>
                <a:lnTo>
                  <a:pt x="166248" y="69480"/>
                </a:lnTo>
                <a:lnTo>
                  <a:pt x="205505" y="45435"/>
                </a:lnTo>
                <a:lnTo>
                  <a:pt x="247658" y="26102"/>
                </a:lnTo>
                <a:lnTo>
                  <a:pt x="292343" y="11843"/>
                </a:lnTo>
                <a:lnTo>
                  <a:pt x="339197" y="3021"/>
                </a:lnTo>
                <a:lnTo>
                  <a:pt x="387858" y="0"/>
                </a:lnTo>
                <a:lnTo>
                  <a:pt x="436518" y="3021"/>
                </a:lnTo>
                <a:lnTo>
                  <a:pt x="483372" y="11843"/>
                </a:lnTo>
                <a:lnTo>
                  <a:pt x="528057" y="26102"/>
                </a:lnTo>
                <a:lnTo>
                  <a:pt x="570210" y="45435"/>
                </a:lnTo>
                <a:lnTo>
                  <a:pt x="609467" y="69480"/>
                </a:lnTo>
                <a:lnTo>
                  <a:pt x="645466" y="97872"/>
                </a:lnTo>
                <a:lnTo>
                  <a:pt x="677843" y="130249"/>
                </a:lnTo>
                <a:lnTo>
                  <a:pt x="706235" y="166248"/>
                </a:lnTo>
                <a:lnTo>
                  <a:pt x="730280" y="205505"/>
                </a:lnTo>
                <a:lnTo>
                  <a:pt x="749613" y="247658"/>
                </a:lnTo>
                <a:lnTo>
                  <a:pt x="763872" y="292343"/>
                </a:lnTo>
                <a:lnTo>
                  <a:pt x="772694" y="339197"/>
                </a:lnTo>
                <a:lnTo>
                  <a:pt x="775715" y="387858"/>
                </a:lnTo>
                <a:lnTo>
                  <a:pt x="772694" y="436518"/>
                </a:lnTo>
                <a:lnTo>
                  <a:pt x="763872" y="483372"/>
                </a:lnTo>
                <a:lnTo>
                  <a:pt x="749613" y="528057"/>
                </a:lnTo>
                <a:lnTo>
                  <a:pt x="730280" y="570210"/>
                </a:lnTo>
                <a:lnTo>
                  <a:pt x="706235" y="609467"/>
                </a:lnTo>
                <a:lnTo>
                  <a:pt x="677843" y="645466"/>
                </a:lnTo>
                <a:lnTo>
                  <a:pt x="645466" y="677843"/>
                </a:lnTo>
                <a:lnTo>
                  <a:pt x="609467" y="706235"/>
                </a:lnTo>
                <a:lnTo>
                  <a:pt x="570210" y="730280"/>
                </a:lnTo>
                <a:lnTo>
                  <a:pt x="528057" y="749613"/>
                </a:lnTo>
                <a:lnTo>
                  <a:pt x="483372" y="763872"/>
                </a:lnTo>
                <a:lnTo>
                  <a:pt x="436518" y="772694"/>
                </a:lnTo>
                <a:lnTo>
                  <a:pt x="387858" y="775716"/>
                </a:lnTo>
                <a:lnTo>
                  <a:pt x="339197" y="772694"/>
                </a:lnTo>
                <a:lnTo>
                  <a:pt x="292343" y="763872"/>
                </a:lnTo>
                <a:lnTo>
                  <a:pt x="247658" y="749613"/>
                </a:lnTo>
                <a:lnTo>
                  <a:pt x="205505" y="730280"/>
                </a:lnTo>
                <a:lnTo>
                  <a:pt x="166248" y="706235"/>
                </a:lnTo>
                <a:lnTo>
                  <a:pt x="130249" y="677843"/>
                </a:lnTo>
                <a:lnTo>
                  <a:pt x="97872" y="645466"/>
                </a:lnTo>
                <a:lnTo>
                  <a:pt x="69480" y="609467"/>
                </a:lnTo>
                <a:lnTo>
                  <a:pt x="45435" y="570210"/>
                </a:lnTo>
                <a:lnTo>
                  <a:pt x="26102" y="528057"/>
                </a:lnTo>
                <a:lnTo>
                  <a:pt x="11843" y="483372"/>
                </a:lnTo>
                <a:lnTo>
                  <a:pt x="3021" y="436518"/>
                </a:lnTo>
                <a:lnTo>
                  <a:pt x="0" y="387858"/>
                </a:lnTo>
                <a:close/>
              </a:path>
            </a:pathLst>
          </a:custGeom>
          <a:ln w="670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3511" y="1770075"/>
            <a:ext cx="11364976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04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F75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16023"/>
            <a:ext cx="12192000" cy="5142230"/>
          </a:xfrm>
          <a:custGeom>
            <a:avLst/>
            <a:gdLst/>
            <a:ahLst/>
            <a:cxnLst/>
            <a:rect l="l" t="t" r="r" b="b"/>
            <a:pathLst>
              <a:path w="12192000" h="5142230">
                <a:moveTo>
                  <a:pt x="12192000" y="0"/>
                </a:moveTo>
                <a:lnTo>
                  <a:pt x="0" y="0"/>
                </a:lnTo>
                <a:lnTo>
                  <a:pt x="0" y="5141976"/>
                </a:lnTo>
                <a:lnTo>
                  <a:pt x="12192000" y="51419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F75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2355" y="1911857"/>
            <a:ext cx="4882515" cy="4693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68108" y="1894458"/>
            <a:ext cx="4942205" cy="4732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F75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61559" y="0"/>
            <a:ext cx="7330440" cy="6858000"/>
          </a:xfrm>
          <a:custGeom>
            <a:avLst/>
            <a:gdLst/>
            <a:ahLst/>
            <a:cxnLst/>
            <a:rect l="l" t="t" r="r" b="b"/>
            <a:pathLst>
              <a:path w="7330440" h="6858000">
                <a:moveTo>
                  <a:pt x="7330440" y="0"/>
                </a:moveTo>
                <a:lnTo>
                  <a:pt x="0" y="0"/>
                </a:lnTo>
                <a:lnTo>
                  <a:pt x="0" y="6858000"/>
                </a:lnTo>
                <a:lnTo>
                  <a:pt x="7330440" y="6858000"/>
                </a:lnTo>
                <a:lnTo>
                  <a:pt x="7330440" y="0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5352" y="1181176"/>
            <a:ext cx="1625600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F75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4298" y="3182492"/>
            <a:ext cx="7423403" cy="287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rkobl.ru/sites/economy/index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b38.ru/" TargetMode="External"/><Relationship Id="rId5" Type="http://schemas.openxmlformats.org/officeDocument/2006/relationships/hyperlink" Target="https://irkobl.ru/sites/economy/small_business/index.php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333756"/>
              <a:ext cx="2752344" cy="5486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508" y="1474724"/>
            <a:ext cx="538861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254" dirty="0">
                <a:solidFill>
                  <a:srgbClr val="552112"/>
                </a:solidFill>
                <a:latin typeface="Arial Nova Cond"/>
                <a:cs typeface="Arial Nova Cond"/>
              </a:rPr>
              <a:t>МЕРЫ</a:t>
            </a:r>
            <a:r>
              <a:rPr sz="3200" spc="-185" dirty="0">
                <a:solidFill>
                  <a:srgbClr val="552112"/>
                </a:solidFill>
                <a:latin typeface="Arial Nova Cond"/>
                <a:cs typeface="Arial Nova Cond"/>
              </a:rPr>
              <a:t> </a:t>
            </a:r>
            <a:r>
              <a:rPr sz="3200" spc="300" dirty="0">
                <a:solidFill>
                  <a:srgbClr val="552112"/>
                </a:solidFill>
                <a:latin typeface="Arial Nova Cond"/>
                <a:cs typeface="Arial Nova Cond"/>
              </a:rPr>
              <a:t>ПОДДЕРЖКИ </a:t>
            </a:r>
            <a:r>
              <a:rPr sz="3200" spc="405" dirty="0">
                <a:solidFill>
                  <a:srgbClr val="552112"/>
                </a:solidFill>
                <a:latin typeface="Arial Nova Cond"/>
                <a:cs typeface="Arial Nova Cond"/>
              </a:rPr>
              <a:t>СОЦИАЛЬНОГО </a:t>
            </a:r>
            <a:r>
              <a:rPr sz="3200" spc="335" dirty="0">
                <a:solidFill>
                  <a:srgbClr val="552112"/>
                </a:solidFill>
                <a:latin typeface="Arial Nova Cond"/>
                <a:cs typeface="Arial Nova Cond"/>
              </a:rPr>
              <a:t>ПРЕДПРИНИМАТЕЛЬСТВА</a:t>
            </a:r>
            <a:endParaRPr sz="3200">
              <a:latin typeface="Arial Nova Cond"/>
              <a:cs typeface="Arial Nova C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856" y="3429000"/>
            <a:ext cx="5507990" cy="1702435"/>
          </a:xfrm>
          <a:custGeom>
            <a:avLst/>
            <a:gdLst/>
            <a:ahLst/>
            <a:cxnLst/>
            <a:rect l="l" t="t" r="r" b="b"/>
            <a:pathLst>
              <a:path w="5507990" h="1702435">
                <a:moveTo>
                  <a:pt x="5224018" y="0"/>
                </a:moveTo>
                <a:lnTo>
                  <a:pt x="283717" y="0"/>
                </a:lnTo>
                <a:lnTo>
                  <a:pt x="237697" y="3712"/>
                </a:lnTo>
                <a:lnTo>
                  <a:pt x="194041" y="14461"/>
                </a:lnTo>
                <a:lnTo>
                  <a:pt x="153333" y="31663"/>
                </a:lnTo>
                <a:lnTo>
                  <a:pt x="116158" y="54733"/>
                </a:lnTo>
                <a:lnTo>
                  <a:pt x="83099" y="83089"/>
                </a:lnTo>
                <a:lnTo>
                  <a:pt x="54741" y="116147"/>
                </a:lnTo>
                <a:lnTo>
                  <a:pt x="31668" y="153322"/>
                </a:lnTo>
                <a:lnTo>
                  <a:pt x="14464" y="194031"/>
                </a:lnTo>
                <a:lnTo>
                  <a:pt x="3713" y="237691"/>
                </a:lnTo>
                <a:lnTo>
                  <a:pt x="0" y="283718"/>
                </a:lnTo>
                <a:lnTo>
                  <a:pt x="0" y="1418589"/>
                </a:lnTo>
                <a:lnTo>
                  <a:pt x="3713" y="1464616"/>
                </a:lnTo>
                <a:lnTo>
                  <a:pt x="14464" y="1508276"/>
                </a:lnTo>
                <a:lnTo>
                  <a:pt x="31668" y="1548985"/>
                </a:lnTo>
                <a:lnTo>
                  <a:pt x="54741" y="1586160"/>
                </a:lnTo>
                <a:lnTo>
                  <a:pt x="83099" y="1619218"/>
                </a:lnTo>
                <a:lnTo>
                  <a:pt x="116158" y="1647574"/>
                </a:lnTo>
                <a:lnTo>
                  <a:pt x="153333" y="1670644"/>
                </a:lnTo>
                <a:lnTo>
                  <a:pt x="194041" y="1687846"/>
                </a:lnTo>
                <a:lnTo>
                  <a:pt x="237697" y="1698595"/>
                </a:lnTo>
                <a:lnTo>
                  <a:pt x="283717" y="1702308"/>
                </a:lnTo>
                <a:lnTo>
                  <a:pt x="5224018" y="1702308"/>
                </a:lnTo>
                <a:lnTo>
                  <a:pt x="5270044" y="1698595"/>
                </a:lnTo>
                <a:lnTo>
                  <a:pt x="5313704" y="1687846"/>
                </a:lnTo>
                <a:lnTo>
                  <a:pt x="5354413" y="1670644"/>
                </a:lnTo>
                <a:lnTo>
                  <a:pt x="5391588" y="1647574"/>
                </a:lnTo>
                <a:lnTo>
                  <a:pt x="5424646" y="1619218"/>
                </a:lnTo>
                <a:lnTo>
                  <a:pt x="5453002" y="1586160"/>
                </a:lnTo>
                <a:lnTo>
                  <a:pt x="5476072" y="1548985"/>
                </a:lnTo>
                <a:lnTo>
                  <a:pt x="5493274" y="1508276"/>
                </a:lnTo>
                <a:lnTo>
                  <a:pt x="5504023" y="1464616"/>
                </a:lnTo>
                <a:lnTo>
                  <a:pt x="5507735" y="1418589"/>
                </a:lnTo>
                <a:lnTo>
                  <a:pt x="5507735" y="283718"/>
                </a:lnTo>
                <a:lnTo>
                  <a:pt x="5504023" y="237691"/>
                </a:lnTo>
                <a:lnTo>
                  <a:pt x="5493274" y="194031"/>
                </a:lnTo>
                <a:lnTo>
                  <a:pt x="5476072" y="153322"/>
                </a:lnTo>
                <a:lnTo>
                  <a:pt x="5453002" y="116147"/>
                </a:lnTo>
                <a:lnTo>
                  <a:pt x="5424646" y="83089"/>
                </a:lnTo>
                <a:lnTo>
                  <a:pt x="5391588" y="54733"/>
                </a:lnTo>
                <a:lnTo>
                  <a:pt x="5354413" y="31663"/>
                </a:lnTo>
                <a:lnTo>
                  <a:pt x="5313704" y="14461"/>
                </a:lnTo>
                <a:lnTo>
                  <a:pt x="5270044" y="3712"/>
                </a:lnTo>
                <a:lnTo>
                  <a:pt x="5224018" y="0"/>
                </a:lnTo>
                <a:close/>
              </a:path>
            </a:pathLst>
          </a:custGeom>
          <a:solidFill>
            <a:srgbClr val="EDD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3594" y="3683253"/>
            <a:ext cx="350202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552112"/>
                </a:solidFill>
                <a:latin typeface="Lucida Sans Unicode"/>
                <a:cs typeface="Lucida Sans Unicode"/>
              </a:rPr>
              <a:t>Социальное</a:t>
            </a:r>
            <a:r>
              <a:rPr sz="1400" spc="-4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105" dirty="0">
                <a:solidFill>
                  <a:srgbClr val="552112"/>
                </a:solidFill>
                <a:latin typeface="Lucida Sans Unicode"/>
                <a:cs typeface="Lucida Sans Unicode"/>
              </a:rPr>
              <a:t>предпринимательство</a:t>
            </a:r>
            <a:r>
              <a:rPr sz="1400" spc="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552112"/>
                </a:solidFill>
                <a:latin typeface="Lucida Sans Unicode"/>
                <a:cs typeface="Lucida Sans Unicode"/>
              </a:rPr>
              <a:t>– </a:t>
            </a:r>
            <a:r>
              <a:rPr sz="1400" spc="-110" dirty="0">
                <a:solidFill>
                  <a:srgbClr val="552112"/>
                </a:solidFill>
                <a:latin typeface="Lucida Sans Unicode"/>
                <a:cs typeface="Lucida Sans Unicode"/>
              </a:rPr>
              <a:t>предпринимательская</a:t>
            </a:r>
            <a:r>
              <a:rPr sz="1400" spc="-10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552112"/>
                </a:solidFill>
                <a:latin typeface="Lucida Sans Unicode"/>
                <a:cs typeface="Lucida Sans Unicode"/>
              </a:rPr>
              <a:t>деятельность, </a:t>
            </a:r>
            <a:r>
              <a:rPr sz="1400" spc="-105" dirty="0">
                <a:solidFill>
                  <a:srgbClr val="552112"/>
                </a:solidFill>
                <a:latin typeface="Lucida Sans Unicode"/>
                <a:cs typeface="Lucida Sans Unicode"/>
              </a:rPr>
              <a:t>направленная</a:t>
            </a:r>
            <a:r>
              <a:rPr sz="1400" spc="-80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125" dirty="0">
                <a:solidFill>
                  <a:srgbClr val="552112"/>
                </a:solidFill>
                <a:latin typeface="Lucida Sans Unicode"/>
                <a:cs typeface="Lucida Sans Unicode"/>
              </a:rPr>
              <a:t>на</a:t>
            </a:r>
            <a:r>
              <a:rPr sz="1400" spc="-70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100" dirty="0">
                <a:solidFill>
                  <a:srgbClr val="552112"/>
                </a:solidFill>
                <a:latin typeface="Lucida Sans Unicode"/>
                <a:cs typeface="Lucida Sans Unicode"/>
              </a:rPr>
              <a:t>достижение</a:t>
            </a:r>
            <a:r>
              <a:rPr sz="1400" spc="-8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552112"/>
                </a:solidFill>
                <a:latin typeface="Lucida Sans Unicode"/>
                <a:cs typeface="Lucida Sans Unicode"/>
              </a:rPr>
              <a:t>общественно </a:t>
            </a:r>
            <a:r>
              <a:rPr sz="1400" spc="-105" dirty="0">
                <a:solidFill>
                  <a:srgbClr val="552112"/>
                </a:solidFill>
                <a:latin typeface="Lucida Sans Unicode"/>
                <a:cs typeface="Lucida Sans Unicode"/>
              </a:rPr>
              <a:t>полезных</a:t>
            </a:r>
            <a:r>
              <a:rPr sz="1400" spc="-9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110" dirty="0">
                <a:solidFill>
                  <a:srgbClr val="552112"/>
                </a:solidFill>
                <a:latin typeface="Lucida Sans Unicode"/>
                <a:cs typeface="Lucida Sans Unicode"/>
              </a:rPr>
              <a:t>целей,</a:t>
            </a:r>
            <a:r>
              <a:rPr sz="1400" spc="-90" dirty="0">
                <a:solidFill>
                  <a:srgbClr val="552112"/>
                </a:solidFill>
                <a:latin typeface="Lucida Sans Unicode"/>
                <a:cs typeface="Lucida Sans Unicode"/>
              </a:rPr>
              <a:t> способствующая</a:t>
            </a:r>
            <a:r>
              <a:rPr sz="1400" spc="-80" dirty="0">
                <a:solidFill>
                  <a:srgbClr val="552112"/>
                </a:solidFill>
                <a:latin typeface="Lucida Sans Unicode"/>
                <a:cs typeface="Lucida Sans Unicode"/>
              </a:rPr>
              <a:t> решению </a:t>
            </a:r>
            <a:r>
              <a:rPr sz="1400" spc="-120" dirty="0">
                <a:solidFill>
                  <a:srgbClr val="552112"/>
                </a:solidFill>
                <a:latin typeface="Lucida Sans Unicode"/>
                <a:cs typeface="Lucida Sans Unicode"/>
              </a:rPr>
              <a:t>социальных</a:t>
            </a:r>
            <a:r>
              <a:rPr sz="1400" spc="-100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95" dirty="0">
                <a:solidFill>
                  <a:srgbClr val="552112"/>
                </a:solidFill>
                <a:latin typeface="Lucida Sans Unicode"/>
                <a:cs typeface="Lucida Sans Unicode"/>
              </a:rPr>
              <a:t>проблем</a:t>
            </a:r>
            <a:r>
              <a:rPr sz="1400" spc="-10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155" dirty="0">
                <a:solidFill>
                  <a:srgbClr val="552112"/>
                </a:solidFill>
                <a:latin typeface="Lucida Sans Unicode"/>
                <a:cs typeface="Lucida Sans Unicode"/>
              </a:rPr>
              <a:t>граждан</a:t>
            </a:r>
            <a:r>
              <a:rPr sz="1400" spc="-114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100" dirty="0">
                <a:solidFill>
                  <a:srgbClr val="552112"/>
                </a:solidFill>
                <a:latin typeface="Lucida Sans Unicode"/>
                <a:cs typeface="Lucida Sans Unicode"/>
              </a:rPr>
              <a:t>и</a:t>
            </a:r>
            <a:r>
              <a:rPr sz="1400" spc="-5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552112"/>
                </a:solidFill>
                <a:latin typeface="Lucida Sans Unicode"/>
                <a:cs typeface="Lucida Sans Unicode"/>
              </a:rPr>
              <a:t>общества.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422" y="3633978"/>
            <a:ext cx="512635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9155" algn="l"/>
              </a:tabLst>
            </a:pPr>
            <a:r>
              <a:rPr sz="6600" spc="-50" dirty="0">
                <a:solidFill>
                  <a:srgbClr val="F1EBDE"/>
                </a:solidFill>
                <a:latin typeface="Arial"/>
                <a:cs typeface="Arial"/>
              </a:rPr>
              <a:t>«</a:t>
            </a:r>
            <a:r>
              <a:rPr sz="6600" dirty="0">
                <a:solidFill>
                  <a:srgbClr val="F1EBDE"/>
                </a:solidFill>
                <a:latin typeface="Arial"/>
                <a:cs typeface="Arial"/>
              </a:rPr>
              <a:t>	</a:t>
            </a:r>
            <a:r>
              <a:rPr sz="6600" spc="-130" dirty="0">
                <a:solidFill>
                  <a:srgbClr val="F1EBDE"/>
                </a:solidFill>
                <a:latin typeface="Arial"/>
                <a:cs typeface="Arial"/>
              </a:rPr>
              <a:t>»</a:t>
            </a:r>
            <a:endParaRPr sz="6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07919" y="277368"/>
            <a:ext cx="8912225" cy="5069840"/>
            <a:chOff x="2907919" y="277368"/>
            <a:chExt cx="8912225" cy="5069840"/>
          </a:xfrm>
        </p:grpSpPr>
        <p:sp>
          <p:nvSpPr>
            <p:cNvPr id="10" name="object 10"/>
            <p:cNvSpPr/>
            <p:nvPr/>
          </p:nvSpPr>
          <p:spPr>
            <a:xfrm>
              <a:off x="2907919" y="491490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773" y="0"/>
                  </a:moveTo>
                  <a:lnTo>
                    <a:pt x="0" y="215900"/>
                  </a:lnTo>
                  <a:lnTo>
                    <a:pt x="215773" y="431800"/>
                  </a:lnTo>
                  <a:lnTo>
                    <a:pt x="431672" y="215900"/>
                  </a:lnTo>
                  <a:lnTo>
                    <a:pt x="215773" y="0"/>
                  </a:lnTo>
                  <a:close/>
                </a:path>
              </a:pathLst>
            </a:custGeom>
            <a:solidFill>
              <a:srgbClr val="EDD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7979" y="277368"/>
              <a:ext cx="1312164" cy="6050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77139" y="5580684"/>
            <a:ext cx="52209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Lucida Sans Unicode"/>
                <a:cs typeface="Lucida Sans Unicode"/>
              </a:rPr>
              <a:t>Федеральный закон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от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65" dirty="0">
                <a:latin typeface="Lucida Sans Unicode"/>
                <a:cs typeface="Lucida Sans Unicode"/>
              </a:rPr>
              <a:t>24.07.2007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270" dirty="0">
                <a:latin typeface="Lucida Sans Unicode"/>
                <a:cs typeface="Lucida Sans Unicode"/>
              </a:rPr>
              <a:t>№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40" dirty="0">
                <a:latin typeface="Lucida Sans Unicode"/>
                <a:cs typeface="Lucida Sans Unicode"/>
              </a:rPr>
              <a:t>209-</a:t>
            </a:r>
            <a:r>
              <a:rPr sz="1400" spc="110" dirty="0">
                <a:latin typeface="Lucida Sans Unicode"/>
                <a:cs typeface="Lucida Sans Unicode"/>
              </a:rPr>
              <a:t>ФЗ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«О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развитии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малого 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среднего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предпринимательства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Российской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Федерации»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311" y="0"/>
            <a:ext cx="7790815" cy="6858000"/>
          </a:xfrm>
          <a:custGeom>
            <a:avLst/>
            <a:gdLst/>
            <a:ahLst/>
            <a:cxnLst/>
            <a:rect l="l" t="t" r="r" b="b"/>
            <a:pathLst>
              <a:path w="7790815" h="6858000">
                <a:moveTo>
                  <a:pt x="7790688" y="0"/>
                </a:moveTo>
                <a:lnTo>
                  <a:pt x="0" y="0"/>
                </a:lnTo>
                <a:lnTo>
                  <a:pt x="0" y="6858000"/>
                </a:lnTo>
                <a:lnTo>
                  <a:pt x="7790688" y="6858000"/>
                </a:lnTo>
                <a:lnTo>
                  <a:pt x="7790688" y="0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4091" y="2390089"/>
            <a:ext cx="3627754" cy="2080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45"/>
              </a:lnSpc>
              <a:spcBef>
                <a:spcPts val="105"/>
              </a:spcBef>
            </a:pPr>
            <a:r>
              <a:rPr sz="2600" b="1" spc="50" dirty="0">
                <a:solidFill>
                  <a:srgbClr val="EF755E"/>
                </a:solidFill>
                <a:latin typeface="Calibri"/>
                <a:cs typeface="Calibri"/>
              </a:rPr>
              <a:t>Категория</a:t>
            </a:r>
            <a:r>
              <a:rPr sz="2600" b="1" spc="-4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EF755E"/>
                </a:solidFill>
                <a:latin typeface="Calibri"/>
                <a:cs typeface="Calibri"/>
              </a:rPr>
              <a:t>4.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65"/>
              </a:spcBef>
            </a:pP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Организации</a:t>
            </a:r>
            <a:r>
              <a:rPr sz="2000" b="1" spc="27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F755E"/>
                </a:solidFill>
                <a:latin typeface="Calibri"/>
                <a:cs typeface="Calibri"/>
              </a:rPr>
              <a:t>осуществляющие </a:t>
            </a:r>
            <a:r>
              <a:rPr sz="2000" b="1" dirty="0">
                <a:solidFill>
                  <a:srgbClr val="EF755E"/>
                </a:solidFill>
                <a:latin typeface="Calibri"/>
                <a:cs typeface="Calibri"/>
              </a:rPr>
              <a:t>деятельность,</a:t>
            </a:r>
            <a:r>
              <a:rPr sz="2000" b="1" spc="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F755E"/>
                </a:solidFill>
                <a:latin typeface="Calibri"/>
                <a:cs typeface="Calibri"/>
              </a:rPr>
              <a:t>направленную</a:t>
            </a:r>
            <a:r>
              <a:rPr sz="2000" b="1" spc="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EF755E"/>
                </a:solidFill>
                <a:latin typeface="Calibri"/>
                <a:cs typeface="Calibri"/>
              </a:rPr>
              <a:t>на </a:t>
            </a:r>
            <a:r>
              <a:rPr sz="2000" b="1" dirty="0">
                <a:solidFill>
                  <a:srgbClr val="EF755E"/>
                </a:solidFill>
                <a:latin typeface="Calibri"/>
                <a:cs typeface="Calibri"/>
              </a:rPr>
              <a:t>достижение</a:t>
            </a:r>
            <a:r>
              <a:rPr sz="2000" b="1" spc="13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F755E"/>
                </a:solidFill>
                <a:latin typeface="Calibri"/>
                <a:cs typeface="Calibri"/>
              </a:rPr>
              <a:t>общественно </a:t>
            </a:r>
            <a:r>
              <a:rPr sz="2000" b="1" dirty="0">
                <a:solidFill>
                  <a:srgbClr val="EF755E"/>
                </a:solidFill>
                <a:latin typeface="Calibri"/>
                <a:cs typeface="Calibri"/>
              </a:rPr>
              <a:t>полезных</a:t>
            </a:r>
            <a:r>
              <a:rPr sz="2000" b="1" spc="9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F755E"/>
                </a:solidFill>
                <a:latin typeface="Calibri"/>
                <a:cs typeface="Calibri"/>
              </a:rPr>
              <a:t>целей</a:t>
            </a:r>
            <a:r>
              <a:rPr sz="2000" b="1" spc="114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552112"/>
                </a:solidFill>
                <a:latin typeface="Calibri"/>
                <a:cs typeface="Calibri"/>
              </a:rPr>
              <a:t>и </a:t>
            </a:r>
            <a:r>
              <a:rPr sz="2000" b="1" spc="45" dirty="0">
                <a:solidFill>
                  <a:srgbClr val="552112"/>
                </a:solidFill>
                <a:latin typeface="Calibri"/>
                <a:cs typeface="Calibri"/>
              </a:rPr>
              <a:t>способствующую</a:t>
            </a:r>
            <a:r>
              <a:rPr sz="20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решению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социальных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проблем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 общества.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Ограничение: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5352" y="3948259"/>
            <a:ext cx="8096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рублей.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5352" y="1463802"/>
            <a:ext cx="6755130" cy="504663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2069">
              <a:lnSpc>
                <a:spcPct val="90000"/>
              </a:lnSpc>
              <a:spcBef>
                <a:spcPts val="315"/>
              </a:spcBef>
            </a:pP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доля </a:t>
            </a:r>
            <a:r>
              <a:rPr sz="1800" spc="-35" dirty="0">
                <a:solidFill>
                  <a:srgbClr val="552112"/>
                </a:solidFill>
                <a:latin typeface="Arial"/>
                <a:cs typeface="Arial"/>
              </a:rPr>
              <a:t>доходов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осуществления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2112"/>
                </a:solidFill>
                <a:latin typeface="Arial"/>
                <a:cs typeface="Arial"/>
              </a:rPr>
              <a:t>такой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деятельности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2112"/>
                </a:solidFill>
                <a:latin typeface="Arial"/>
                <a:cs typeface="Arial"/>
              </a:rPr>
              <a:t>по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итогам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предыдущего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52112"/>
                </a:solidFill>
                <a:latin typeface="Arial"/>
                <a:cs typeface="Arial"/>
              </a:rPr>
              <a:t>календарного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года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должна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составлять</a:t>
            </a:r>
            <a:r>
              <a:rPr sz="1800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менее 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50%</a:t>
            </a:r>
            <a:r>
              <a:rPr lang="ru-RU" sz="1800" spc="-60" dirty="0">
                <a:solidFill>
                  <a:srgbClr val="552112"/>
                </a:solidFill>
                <a:latin typeface="Arial"/>
                <a:cs typeface="Arial"/>
              </a:rPr>
              <a:t>в общем объеме доходов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,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90" dirty="0">
                <a:solidFill>
                  <a:srgbClr val="552112"/>
                </a:solidFill>
                <a:latin typeface="Arial"/>
                <a:cs typeface="Arial"/>
              </a:rPr>
              <a:t>а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доля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2112"/>
                </a:solidFill>
                <a:latin typeface="Arial"/>
                <a:cs typeface="Arial"/>
              </a:rPr>
              <a:t>полученной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2112"/>
                </a:solidFill>
                <a:latin typeface="Arial"/>
                <a:cs typeface="Arial"/>
              </a:rPr>
              <a:t>чистой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прибыли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за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предшествующий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календарный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52112"/>
                </a:solidFill>
                <a:latin typeface="Arial"/>
                <a:cs typeface="Arial"/>
              </a:rPr>
              <a:t>год,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направленной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на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осуществление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такой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деятельности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текущем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календарном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году,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должна 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составлять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552112"/>
                </a:solidFill>
                <a:latin typeface="Arial"/>
                <a:cs typeface="Arial"/>
              </a:rPr>
              <a:t>не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52112"/>
                </a:solidFill>
                <a:latin typeface="Arial"/>
                <a:cs typeface="Arial"/>
              </a:rPr>
              <a:t>50%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размера 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указанной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прибыли.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260"/>
              </a:lnSpc>
              <a:spcBef>
                <a:spcPts val="1670"/>
              </a:spcBef>
            </a:pPr>
            <a:r>
              <a:rPr sz="2000" b="1" spc="-10" dirty="0">
                <a:solidFill>
                  <a:srgbClr val="EF755E"/>
                </a:solidFill>
                <a:latin typeface="Calibri"/>
                <a:cs typeface="Calibri"/>
              </a:rPr>
              <a:t>Пример: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204"/>
              </a:spcBef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202</a:t>
            </a:r>
            <a:r>
              <a:rPr lang="ru-RU" sz="1900" i="1" spc="-90" dirty="0">
                <a:solidFill>
                  <a:srgbClr val="552112"/>
                </a:solidFill>
                <a:latin typeface="Arial"/>
                <a:cs typeface="Arial"/>
              </a:rPr>
              <a:t>1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организация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получила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552112"/>
                </a:solidFill>
                <a:latin typeface="Arial"/>
                <a:cs typeface="Arial"/>
              </a:rPr>
              <a:t>доход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425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своей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20" dirty="0">
                <a:solidFill>
                  <a:srgbClr val="552112"/>
                </a:solidFill>
                <a:latin typeface="Arial"/>
                <a:cs typeface="Arial"/>
              </a:rPr>
              <a:t>деятельности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552112"/>
                </a:solidFill>
                <a:latin typeface="Arial"/>
                <a:cs typeface="Arial"/>
              </a:rPr>
              <a:t>в 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размере</a:t>
            </a:r>
            <a:r>
              <a:rPr sz="1900" i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100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552112"/>
                </a:solidFill>
                <a:latin typeface="Arial"/>
                <a:cs typeface="Arial"/>
              </a:rPr>
              <a:t>000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рублей,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45" dirty="0">
                <a:solidFill>
                  <a:srgbClr val="552112"/>
                </a:solidFill>
                <a:latin typeface="Arial"/>
                <a:cs typeface="Arial"/>
              </a:rPr>
              <a:t>и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04" dirty="0">
                <a:solidFill>
                  <a:srgbClr val="552112"/>
                </a:solidFill>
                <a:latin typeface="Arial"/>
                <a:cs typeface="Arial"/>
              </a:rPr>
              <a:t>чистую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прибыли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в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размере</a:t>
            </a:r>
            <a:r>
              <a:rPr sz="1900" i="1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20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5" dirty="0">
                <a:solidFill>
                  <a:srgbClr val="552112"/>
                </a:solidFill>
                <a:latin typeface="Arial"/>
                <a:cs typeface="Arial"/>
              </a:rPr>
              <a:t>000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 dirty="0">
              <a:latin typeface="Arial"/>
              <a:cs typeface="Arial"/>
            </a:endParaRPr>
          </a:p>
          <a:p>
            <a:pPr marL="12700">
              <a:lnSpc>
                <a:spcPts val="2110"/>
              </a:lnSpc>
            </a:pPr>
            <a:r>
              <a:rPr sz="1900" i="1" u="sng" spc="-10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Для</a:t>
            </a:r>
            <a:r>
              <a:rPr lang="ru-RU" sz="1900" i="1" u="sng" spc="-10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соответствия </a:t>
            </a:r>
            <a:r>
              <a:rPr sz="1900" i="1" u="sng" spc="-160" dirty="0" err="1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критерию</a:t>
            </a:r>
            <a:r>
              <a:rPr sz="1900" i="1" u="sng" spc="-95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1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4,</a:t>
            </a:r>
            <a:r>
              <a:rPr sz="1900" i="1" u="sng" spc="-8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05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компания</a:t>
            </a:r>
            <a:r>
              <a:rPr sz="1900" i="1" u="sng" spc="-95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должна:</a:t>
            </a:r>
            <a:endParaRPr sz="1900" dirty="0">
              <a:latin typeface="Arial"/>
              <a:cs typeface="Arial"/>
            </a:endParaRPr>
          </a:p>
          <a:p>
            <a:pPr marL="12700" marR="368300">
              <a:lnSpc>
                <a:spcPct val="85300"/>
              </a:lnSpc>
              <a:spcBef>
                <a:spcPts val="165"/>
              </a:spcBef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202</a:t>
            </a:r>
            <a:r>
              <a:rPr lang="ru-RU" sz="1900" i="1" spc="-90" dirty="0">
                <a:solidFill>
                  <a:srgbClr val="552112"/>
                </a:solidFill>
                <a:latin typeface="Arial"/>
                <a:cs typeface="Arial"/>
              </a:rPr>
              <a:t>1</a:t>
            </a:r>
            <a:r>
              <a:rPr sz="1900" i="1" spc="-1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900" i="1" spc="2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50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001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рубля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(из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100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65" dirty="0">
                <a:solidFill>
                  <a:srgbClr val="552112"/>
                </a:solidFill>
                <a:latin typeface="Arial"/>
                <a:cs typeface="Arial"/>
              </a:rPr>
              <a:t>т.р.)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b="1" i="1" spc="-125" dirty="0">
                <a:solidFill>
                  <a:srgbClr val="EF755E"/>
                </a:solidFill>
                <a:latin typeface="Calibri"/>
                <a:cs typeface="Calibri"/>
              </a:rPr>
              <a:t>получить</a:t>
            </a:r>
            <a:r>
              <a:rPr sz="1900" b="1" i="1" spc="-5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390" dirty="0">
                <a:solidFill>
                  <a:srgbClr val="EF755E"/>
                </a:solidFill>
                <a:latin typeface="Calibri"/>
                <a:cs typeface="Calibri"/>
              </a:rPr>
              <a:t>от</a:t>
            </a:r>
            <a:r>
              <a:rPr sz="1900" b="1" i="1" spc="-95" dirty="0">
                <a:solidFill>
                  <a:srgbClr val="EF755E"/>
                </a:solidFill>
                <a:latin typeface="Calibri"/>
                <a:cs typeface="Calibri"/>
              </a:rPr>
              <a:t> осуществляющие</a:t>
            </a:r>
            <a:r>
              <a:rPr sz="1900" b="1" i="1" spc="-2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50" dirty="0">
                <a:solidFill>
                  <a:srgbClr val="EF755E"/>
                </a:solidFill>
                <a:latin typeface="Calibri"/>
                <a:cs typeface="Calibri"/>
              </a:rPr>
              <a:t>деятельность,</a:t>
            </a:r>
            <a:r>
              <a:rPr sz="1900" b="1" i="1" spc="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50" dirty="0">
                <a:solidFill>
                  <a:srgbClr val="EF755E"/>
                </a:solidFill>
                <a:latin typeface="Calibri"/>
                <a:cs typeface="Calibri"/>
              </a:rPr>
              <a:t>направленной</a:t>
            </a:r>
            <a:r>
              <a:rPr sz="1900" b="1" i="1" spc="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10" dirty="0">
                <a:solidFill>
                  <a:srgbClr val="EF755E"/>
                </a:solidFill>
                <a:latin typeface="Calibri"/>
                <a:cs typeface="Calibri"/>
              </a:rPr>
              <a:t>на</a:t>
            </a:r>
            <a:r>
              <a:rPr lang="ru-RU" sz="1900" b="1" i="1" spc="-110" dirty="0">
                <a:solidFill>
                  <a:srgbClr val="EF755E"/>
                </a:solidFill>
                <a:latin typeface="Calibri"/>
                <a:cs typeface="Calibri"/>
              </a:rPr>
              <a:t> достижение</a:t>
            </a:r>
            <a:r>
              <a:rPr sz="1900" b="1" i="1" spc="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90" dirty="0">
                <a:solidFill>
                  <a:srgbClr val="EF755E"/>
                </a:solidFill>
                <a:latin typeface="Calibri"/>
                <a:cs typeface="Calibri"/>
              </a:rPr>
              <a:t>общественно</a:t>
            </a:r>
            <a:r>
              <a:rPr sz="1900" b="1" i="1" spc="-3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30" dirty="0">
                <a:solidFill>
                  <a:srgbClr val="EF755E"/>
                </a:solidFill>
                <a:latin typeface="Calibri"/>
                <a:cs typeface="Calibri"/>
              </a:rPr>
              <a:t>полезных </a:t>
            </a:r>
            <a:r>
              <a:rPr sz="1900" b="1" i="1" spc="-10" dirty="0">
                <a:solidFill>
                  <a:srgbClr val="EF755E"/>
                </a:solidFill>
                <a:latin typeface="Calibri"/>
                <a:cs typeface="Calibri"/>
              </a:rPr>
              <a:t>целей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 marL="12700" marR="8255">
              <a:lnSpc>
                <a:spcPts val="1939"/>
              </a:lnSpc>
              <a:spcBef>
                <a:spcPts val="15"/>
              </a:spcBef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5" dirty="0">
                <a:solidFill>
                  <a:srgbClr val="552112"/>
                </a:solidFill>
                <a:latin typeface="Arial"/>
                <a:cs typeface="Arial"/>
              </a:rPr>
              <a:t>202</a:t>
            </a:r>
            <a:r>
              <a:rPr lang="ru-RU" sz="1900" i="1" spc="-165" dirty="0">
                <a:solidFill>
                  <a:srgbClr val="552112"/>
                </a:solidFill>
                <a:latin typeface="Arial"/>
                <a:cs typeface="Arial"/>
              </a:rPr>
              <a:t>2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b="1" i="1" spc="-155" dirty="0">
                <a:solidFill>
                  <a:srgbClr val="EF755E"/>
                </a:solidFill>
                <a:latin typeface="Calibri"/>
                <a:cs typeface="Calibri"/>
              </a:rPr>
              <a:t>направить</a:t>
            </a:r>
            <a:r>
              <a:rPr sz="1900" i="1" spc="-155" dirty="0">
                <a:solidFill>
                  <a:srgbClr val="552112"/>
                </a:solidFill>
                <a:latin typeface="Arial"/>
                <a:cs typeface="Arial"/>
              </a:rPr>
              <a:t>,</a:t>
            </a:r>
            <a:r>
              <a:rPr sz="1900" i="1" spc="-14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5" dirty="0">
                <a:solidFill>
                  <a:srgbClr val="552112"/>
                </a:solidFill>
                <a:latin typeface="Arial"/>
                <a:cs typeface="Arial"/>
              </a:rPr>
              <a:t>из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80" dirty="0">
                <a:solidFill>
                  <a:srgbClr val="552112"/>
                </a:solidFill>
                <a:latin typeface="Arial"/>
                <a:cs typeface="Arial"/>
              </a:rPr>
              <a:t>полученной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прошлом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ru-RU" sz="1900" i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ru-RU"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чистой </a:t>
            </a:r>
            <a:r>
              <a:rPr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прибыли,</a:t>
            </a:r>
            <a:r>
              <a:rPr sz="1900" b="1" i="1" spc="-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10" dirty="0">
                <a:solidFill>
                  <a:srgbClr val="EF755E"/>
                </a:solidFill>
                <a:latin typeface="Calibri"/>
                <a:cs typeface="Calibri"/>
              </a:rPr>
              <a:t>на</a:t>
            </a:r>
            <a:r>
              <a:rPr sz="1900" b="1" i="1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75" dirty="0">
                <a:solidFill>
                  <a:srgbClr val="EF755E"/>
                </a:solidFill>
                <a:latin typeface="Calibri"/>
                <a:cs typeface="Calibri"/>
              </a:rPr>
              <a:t>осуществление</a:t>
            </a:r>
            <a:r>
              <a:rPr sz="1900" b="1" i="1" spc="-3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35" dirty="0">
                <a:solidFill>
                  <a:srgbClr val="EF755E"/>
                </a:solidFill>
                <a:latin typeface="Calibri"/>
                <a:cs typeface="Calibri"/>
              </a:rPr>
              <a:t>деятельности,</a:t>
            </a:r>
            <a:r>
              <a:rPr sz="1900" b="1" i="1" spc="-3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направленной</a:t>
            </a:r>
            <a:r>
              <a:rPr sz="1900" b="1" i="1" spc="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25" dirty="0">
                <a:solidFill>
                  <a:srgbClr val="EF755E"/>
                </a:solidFill>
                <a:latin typeface="Calibri"/>
                <a:cs typeface="Calibri"/>
              </a:rPr>
              <a:t>на</a:t>
            </a:r>
            <a:r>
              <a:rPr lang="ru-RU" sz="1900" b="1" i="1" spc="-25" dirty="0">
                <a:solidFill>
                  <a:srgbClr val="EF755E"/>
                </a:solidFill>
                <a:latin typeface="Calibri"/>
                <a:cs typeface="Calibri"/>
              </a:rPr>
              <a:t> достижение</a:t>
            </a:r>
            <a:r>
              <a:rPr sz="1900" b="1" i="1" spc="-5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90" dirty="0">
                <a:solidFill>
                  <a:srgbClr val="EF755E"/>
                </a:solidFill>
                <a:latin typeface="Calibri"/>
                <a:cs typeface="Calibri"/>
              </a:rPr>
              <a:t>общественно</a:t>
            </a:r>
            <a:r>
              <a:rPr sz="1900" b="1" i="1" spc="-2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30" dirty="0">
                <a:solidFill>
                  <a:srgbClr val="EF755E"/>
                </a:solidFill>
                <a:latin typeface="Calibri"/>
                <a:cs typeface="Calibri"/>
              </a:rPr>
              <a:t>полезных</a:t>
            </a:r>
            <a:r>
              <a:rPr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dirty="0">
                <a:solidFill>
                  <a:srgbClr val="EF755E"/>
                </a:solidFill>
                <a:latin typeface="Calibri"/>
                <a:cs typeface="Calibri"/>
              </a:rPr>
              <a:t>целей</a:t>
            </a:r>
            <a:r>
              <a:rPr sz="1900" b="1" i="1" spc="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20" dirty="0">
                <a:solidFill>
                  <a:srgbClr val="552112"/>
                </a:solidFill>
                <a:latin typeface="Arial"/>
                <a:cs typeface="Arial"/>
              </a:rPr>
              <a:t>10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001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рубля.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472" y="919352"/>
            <a:ext cx="1043051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37160">
              <a:lnSpc>
                <a:spcPts val="2160"/>
              </a:lnSpc>
              <a:spcBef>
                <a:spcPts val="375"/>
              </a:spcBef>
            </a:pPr>
            <a:r>
              <a:rPr dirty="0">
                <a:solidFill>
                  <a:srgbClr val="EC5439"/>
                </a:solidFill>
              </a:rPr>
              <a:t>Категория</a:t>
            </a:r>
            <a:r>
              <a:rPr spc="80" dirty="0">
                <a:solidFill>
                  <a:srgbClr val="EC5439"/>
                </a:solidFill>
              </a:rPr>
              <a:t> </a:t>
            </a:r>
            <a:r>
              <a:rPr dirty="0">
                <a:solidFill>
                  <a:srgbClr val="EC5439"/>
                </a:solidFill>
              </a:rPr>
              <a:t>4.</a:t>
            </a:r>
            <a:r>
              <a:rPr spc="145" dirty="0">
                <a:solidFill>
                  <a:srgbClr val="EC5439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Организации</a:t>
            </a:r>
            <a:r>
              <a:rPr spc="9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осуществляющие</a:t>
            </a:r>
            <a:r>
              <a:rPr spc="9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деятельность,</a:t>
            </a:r>
            <a:r>
              <a:rPr spc="10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направленную</a:t>
            </a:r>
            <a:r>
              <a:rPr spc="8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на</a:t>
            </a:r>
            <a:r>
              <a:rPr spc="135" dirty="0">
                <a:solidFill>
                  <a:srgbClr val="552112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достижение </a:t>
            </a:r>
            <a:r>
              <a:rPr dirty="0">
                <a:solidFill>
                  <a:srgbClr val="552112"/>
                </a:solidFill>
              </a:rPr>
              <a:t>общественно</a:t>
            </a:r>
            <a:r>
              <a:rPr spc="13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полезных</a:t>
            </a:r>
            <a:r>
              <a:rPr spc="12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целей</a:t>
            </a:r>
            <a:r>
              <a:rPr spc="12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и</a:t>
            </a:r>
            <a:r>
              <a:rPr spc="18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способствующую</a:t>
            </a:r>
            <a:r>
              <a:rPr spc="13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решению</a:t>
            </a:r>
            <a:r>
              <a:rPr spc="12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социальных</a:t>
            </a:r>
            <a:r>
              <a:rPr spc="12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проблем</a:t>
            </a:r>
            <a:r>
              <a:rPr spc="125" dirty="0">
                <a:solidFill>
                  <a:srgbClr val="552112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общества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28232" y="2286000"/>
            <a:ext cx="295910" cy="295910"/>
            <a:chOff x="6428232" y="2286000"/>
            <a:chExt cx="295910" cy="295910"/>
          </a:xfrm>
        </p:grpSpPr>
        <p:sp>
          <p:nvSpPr>
            <p:cNvPr id="5" name="object 5"/>
            <p:cNvSpPr/>
            <p:nvPr/>
          </p:nvSpPr>
          <p:spPr>
            <a:xfrm>
              <a:off x="6445758" y="2303525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4" h="260985">
                  <a:moveTo>
                    <a:pt x="130301" y="0"/>
                  </a:move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10233" y="181040"/>
                  </a:lnTo>
                  <a:lnTo>
                    <a:pt x="38147" y="222456"/>
                  </a:lnTo>
                  <a:lnTo>
                    <a:pt x="79563" y="250370"/>
                  </a:lnTo>
                  <a:lnTo>
                    <a:pt x="130301" y="260603"/>
                  </a:lnTo>
                  <a:lnTo>
                    <a:pt x="181040" y="250370"/>
                  </a:lnTo>
                  <a:lnTo>
                    <a:pt x="222456" y="222456"/>
                  </a:lnTo>
                  <a:lnTo>
                    <a:pt x="250370" y="181040"/>
                  </a:lnTo>
                  <a:lnTo>
                    <a:pt x="260603" y="130301"/>
                  </a:lnTo>
                  <a:lnTo>
                    <a:pt x="250370" y="79563"/>
                  </a:lnTo>
                  <a:lnTo>
                    <a:pt x="222456" y="38147"/>
                  </a:lnTo>
                  <a:lnTo>
                    <a:pt x="181040" y="10233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45758" y="2303525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4" h="260985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81040" y="10233"/>
                  </a:lnTo>
                  <a:lnTo>
                    <a:pt x="222456" y="38147"/>
                  </a:lnTo>
                  <a:lnTo>
                    <a:pt x="250370" y="79563"/>
                  </a:lnTo>
                  <a:lnTo>
                    <a:pt x="260603" y="130301"/>
                  </a:lnTo>
                  <a:lnTo>
                    <a:pt x="250370" y="181040"/>
                  </a:lnTo>
                  <a:lnTo>
                    <a:pt x="222456" y="222456"/>
                  </a:lnTo>
                  <a:lnTo>
                    <a:pt x="181040" y="250370"/>
                  </a:lnTo>
                  <a:lnTo>
                    <a:pt x="130301" y="260603"/>
                  </a:lnTo>
                  <a:lnTo>
                    <a:pt x="79563" y="250370"/>
                  </a:lnTo>
                  <a:lnTo>
                    <a:pt x="38147" y="222456"/>
                  </a:lnTo>
                  <a:lnTo>
                    <a:pt x="10233" y="181040"/>
                  </a:lnTo>
                  <a:lnTo>
                    <a:pt x="0" y="130301"/>
                  </a:lnTo>
                  <a:close/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28232" y="4698491"/>
            <a:ext cx="295910" cy="294640"/>
            <a:chOff x="6428232" y="4698491"/>
            <a:chExt cx="295910" cy="294640"/>
          </a:xfrm>
        </p:grpSpPr>
        <p:sp>
          <p:nvSpPr>
            <p:cNvPr id="8" name="object 8"/>
            <p:cNvSpPr/>
            <p:nvPr/>
          </p:nvSpPr>
          <p:spPr>
            <a:xfrm>
              <a:off x="6445758" y="4716017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79">
                  <a:moveTo>
                    <a:pt x="130301" y="0"/>
                  </a:moveTo>
                  <a:lnTo>
                    <a:pt x="79563" y="10185"/>
                  </a:lnTo>
                  <a:lnTo>
                    <a:pt x="38147" y="37957"/>
                  </a:lnTo>
                  <a:lnTo>
                    <a:pt x="10233" y="79134"/>
                  </a:lnTo>
                  <a:lnTo>
                    <a:pt x="0" y="129539"/>
                  </a:lnTo>
                  <a:lnTo>
                    <a:pt x="10233" y="179945"/>
                  </a:lnTo>
                  <a:lnTo>
                    <a:pt x="38147" y="221122"/>
                  </a:lnTo>
                  <a:lnTo>
                    <a:pt x="79563" y="248894"/>
                  </a:lnTo>
                  <a:lnTo>
                    <a:pt x="130301" y="259079"/>
                  </a:lnTo>
                  <a:lnTo>
                    <a:pt x="181040" y="248894"/>
                  </a:lnTo>
                  <a:lnTo>
                    <a:pt x="222456" y="221122"/>
                  </a:lnTo>
                  <a:lnTo>
                    <a:pt x="250370" y="179945"/>
                  </a:lnTo>
                  <a:lnTo>
                    <a:pt x="260603" y="129539"/>
                  </a:lnTo>
                  <a:lnTo>
                    <a:pt x="250370" y="79134"/>
                  </a:lnTo>
                  <a:lnTo>
                    <a:pt x="222456" y="37957"/>
                  </a:lnTo>
                  <a:lnTo>
                    <a:pt x="181040" y="10185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5758" y="4716017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79">
                  <a:moveTo>
                    <a:pt x="0" y="129539"/>
                  </a:moveTo>
                  <a:lnTo>
                    <a:pt x="10233" y="79134"/>
                  </a:lnTo>
                  <a:lnTo>
                    <a:pt x="38147" y="37957"/>
                  </a:lnTo>
                  <a:lnTo>
                    <a:pt x="79563" y="10185"/>
                  </a:lnTo>
                  <a:lnTo>
                    <a:pt x="130301" y="0"/>
                  </a:lnTo>
                  <a:lnTo>
                    <a:pt x="181040" y="10185"/>
                  </a:lnTo>
                  <a:lnTo>
                    <a:pt x="222456" y="37957"/>
                  </a:lnTo>
                  <a:lnTo>
                    <a:pt x="250370" y="79134"/>
                  </a:lnTo>
                  <a:lnTo>
                    <a:pt x="260603" y="129539"/>
                  </a:lnTo>
                  <a:lnTo>
                    <a:pt x="250370" y="179945"/>
                  </a:lnTo>
                  <a:lnTo>
                    <a:pt x="222456" y="221122"/>
                  </a:lnTo>
                  <a:lnTo>
                    <a:pt x="181040" y="248894"/>
                  </a:lnTo>
                  <a:lnTo>
                    <a:pt x="130301" y="259079"/>
                  </a:lnTo>
                  <a:lnTo>
                    <a:pt x="79563" y="248894"/>
                  </a:lnTo>
                  <a:lnTo>
                    <a:pt x="38147" y="221122"/>
                  </a:lnTo>
                  <a:lnTo>
                    <a:pt x="10233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28232" y="5795771"/>
            <a:ext cx="295910" cy="294640"/>
            <a:chOff x="6428232" y="5795771"/>
            <a:chExt cx="295910" cy="294640"/>
          </a:xfrm>
        </p:grpSpPr>
        <p:sp>
          <p:nvSpPr>
            <p:cNvPr id="11" name="object 11"/>
            <p:cNvSpPr/>
            <p:nvPr/>
          </p:nvSpPr>
          <p:spPr>
            <a:xfrm>
              <a:off x="6445758" y="5813297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79">
                  <a:moveTo>
                    <a:pt x="130301" y="0"/>
                  </a:moveTo>
                  <a:lnTo>
                    <a:pt x="79563" y="10180"/>
                  </a:lnTo>
                  <a:lnTo>
                    <a:pt x="38147" y="37942"/>
                  </a:lnTo>
                  <a:lnTo>
                    <a:pt x="10233" y="79118"/>
                  </a:lnTo>
                  <a:lnTo>
                    <a:pt x="0" y="129539"/>
                  </a:lnTo>
                  <a:lnTo>
                    <a:pt x="10233" y="179961"/>
                  </a:lnTo>
                  <a:lnTo>
                    <a:pt x="38147" y="221137"/>
                  </a:lnTo>
                  <a:lnTo>
                    <a:pt x="79563" y="248899"/>
                  </a:lnTo>
                  <a:lnTo>
                    <a:pt x="130301" y="259079"/>
                  </a:lnTo>
                  <a:lnTo>
                    <a:pt x="181040" y="248899"/>
                  </a:lnTo>
                  <a:lnTo>
                    <a:pt x="222456" y="221137"/>
                  </a:lnTo>
                  <a:lnTo>
                    <a:pt x="250370" y="179961"/>
                  </a:lnTo>
                  <a:lnTo>
                    <a:pt x="260603" y="129539"/>
                  </a:lnTo>
                  <a:lnTo>
                    <a:pt x="250370" y="79118"/>
                  </a:lnTo>
                  <a:lnTo>
                    <a:pt x="222456" y="37942"/>
                  </a:lnTo>
                  <a:lnTo>
                    <a:pt x="181040" y="10180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45758" y="5813297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79">
                  <a:moveTo>
                    <a:pt x="0" y="129539"/>
                  </a:moveTo>
                  <a:lnTo>
                    <a:pt x="10233" y="79118"/>
                  </a:lnTo>
                  <a:lnTo>
                    <a:pt x="38147" y="37942"/>
                  </a:lnTo>
                  <a:lnTo>
                    <a:pt x="79563" y="10180"/>
                  </a:lnTo>
                  <a:lnTo>
                    <a:pt x="130301" y="0"/>
                  </a:lnTo>
                  <a:lnTo>
                    <a:pt x="181040" y="10180"/>
                  </a:lnTo>
                  <a:lnTo>
                    <a:pt x="222456" y="37942"/>
                  </a:lnTo>
                  <a:lnTo>
                    <a:pt x="250370" y="79118"/>
                  </a:lnTo>
                  <a:lnTo>
                    <a:pt x="260603" y="129539"/>
                  </a:lnTo>
                  <a:lnTo>
                    <a:pt x="250370" y="179961"/>
                  </a:lnTo>
                  <a:lnTo>
                    <a:pt x="222456" y="221137"/>
                  </a:lnTo>
                  <a:lnTo>
                    <a:pt x="181040" y="248899"/>
                  </a:lnTo>
                  <a:lnTo>
                    <a:pt x="130301" y="259079"/>
                  </a:lnTo>
                  <a:lnTo>
                    <a:pt x="79563" y="248899"/>
                  </a:lnTo>
                  <a:lnTo>
                    <a:pt x="38147" y="221137"/>
                  </a:lnTo>
                  <a:lnTo>
                    <a:pt x="10233" y="179961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02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деятельность</a:t>
            </a:r>
            <a:r>
              <a:rPr spc="-95" dirty="0"/>
              <a:t> </a:t>
            </a:r>
            <a:r>
              <a:rPr spc="-105" dirty="0"/>
              <a:t>по</a:t>
            </a:r>
            <a:r>
              <a:rPr spc="-55" dirty="0"/>
              <a:t> </a:t>
            </a:r>
            <a:r>
              <a:rPr spc="-114" dirty="0"/>
              <a:t>оказанию</a:t>
            </a:r>
            <a:r>
              <a:rPr spc="-95" dirty="0"/>
              <a:t> </a:t>
            </a:r>
            <a:r>
              <a:rPr spc="-135" dirty="0"/>
              <a:t>психолого-</a:t>
            </a:r>
            <a:r>
              <a:rPr spc="-120" dirty="0"/>
              <a:t>педагогических и</a:t>
            </a:r>
            <a:r>
              <a:rPr spc="-75" dirty="0"/>
              <a:t> </a:t>
            </a:r>
            <a:r>
              <a:rPr spc="-160" dirty="0"/>
              <a:t>иных</a:t>
            </a:r>
            <a:r>
              <a:rPr spc="-110" dirty="0"/>
              <a:t> </a:t>
            </a:r>
            <a:r>
              <a:rPr spc="-135" dirty="0"/>
              <a:t>услуг,</a:t>
            </a:r>
            <a:r>
              <a:rPr spc="-114" dirty="0"/>
              <a:t> </a:t>
            </a:r>
            <a:r>
              <a:rPr spc="-140" dirty="0"/>
              <a:t>направленных</a:t>
            </a:r>
            <a:r>
              <a:rPr spc="-110" dirty="0"/>
              <a:t> </a:t>
            </a:r>
            <a:r>
              <a:rPr spc="-140" dirty="0"/>
              <a:t>на</a:t>
            </a:r>
            <a:r>
              <a:rPr spc="-75" dirty="0"/>
              <a:t> </a:t>
            </a:r>
            <a:r>
              <a:rPr spc="-100" dirty="0"/>
              <a:t>укрепление</a:t>
            </a:r>
            <a:r>
              <a:rPr spc="-105" dirty="0"/>
              <a:t> </a:t>
            </a:r>
            <a:r>
              <a:rPr spc="-10" dirty="0"/>
              <a:t>семьи, </a:t>
            </a:r>
            <a:r>
              <a:rPr spc="-80" dirty="0"/>
              <a:t>обеспечение </a:t>
            </a:r>
            <a:r>
              <a:rPr spc="-110" dirty="0"/>
              <a:t>семейного</a:t>
            </a:r>
            <a:r>
              <a:rPr spc="-90" dirty="0"/>
              <a:t> </a:t>
            </a:r>
            <a:r>
              <a:rPr spc="-105" dirty="0"/>
              <a:t>воспитания</a:t>
            </a:r>
            <a:r>
              <a:rPr spc="-80" dirty="0"/>
              <a:t> </a:t>
            </a:r>
            <a:r>
              <a:rPr spc="-120" dirty="0"/>
              <a:t>детей</a:t>
            </a:r>
            <a:r>
              <a:rPr spc="-65" dirty="0"/>
              <a:t> </a:t>
            </a:r>
            <a:r>
              <a:rPr spc="-50" dirty="0"/>
              <a:t>и </a:t>
            </a:r>
            <a:r>
              <a:rPr spc="-145" dirty="0"/>
              <a:t>поддержку</a:t>
            </a:r>
            <a:r>
              <a:rPr spc="-105" dirty="0"/>
              <a:t> </a:t>
            </a:r>
            <a:r>
              <a:rPr spc="-114" dirty="0"/>
              <a:t>материнства</a:t>
            </a:r>
            <a:r>
              <a:rPr spc="-100" dirty="0"/>
              <a:t> </a:t>
            </a:r>
            <a:r>
              <a:rPr spc="-120" dirty="0"/>
              <a:t>и</a:t>
            </a:r>
            <a:r>
              <a:rPr spc="-65" dirty="0"/>
              <a:t> </a:t>
            </a:r>
            <a:r>
              <a:rPr spc="-10" dirty="0"/>
              <a:t>детства</a:t>
            </a:r>
          </a:p>
          <a:p>
            <a:pPr marL="12700" marR="393065">
              <a:lnSpc>
                <a:spcPct val="100000"/>
              </a:lnSpc>
              <a:spcBef>
                <a:spcPts val="1175"/>
              </a:spcBef>
            </a:pPr>
            <a:r>
              <a:rPr spc="-125" dirty="0"/>
              <a:t>культурно-</a:t>
            </a:r>
            <a:r>
              <a:rPr spc="-95" dirty="0"/>
              <a:t>просветительская</a:t>
            </a:r>
            <a:r>
              <a:rPr spc="-65" dirty="0"/>
              <a:t> </a:t>
            </a:r>
            <a:r>
              <a:rPr spc="-105" dirty="0"/>
              <a:t>деятельность</a:t>
            </a:r>
            <a:r>
              <a:rPr spc="-75" dirty="0"/>
              <a:t> </a:t>
            </a:r>
            <a:r>
              <a:rPr spc="-90" dirty="0"/>
              <a:t>(в</a:t>
            </a:r>
            <a:r>
              <a:rPr spc="-50" dirty="0"/>
              <a:t> </a:t>
            </a:r>
            <a:r>
              <a:rPr spc="-25" dirty="0"/>
              <a:t>том </a:t>
            </a:r>
            <a:r>
              <a:rPr spc="-85" dirty="0"/>
              <a:t>числе</a:t>
            </a:r>
            <a:r>
              <a:rPr spc="-90" dirty="0"/>
              <a:t> </a:t>
            </a:r>
            <a:r>
              <a:rPr spc="-110" dirty="0"/>
              <a:t>деятельность</a:t>
            </a:r>
            <a:r>
              <a:rPr spc="-85" dirty="0"/>
              <a:t> </a:t>
            </a:r>
            <a:r>
              <a:rPr spc="-135" dirty="0"/>
              <a:t>частных</a:t>
            </a:r>
            <a:r>
              <a:rPr spc="-100" dirty="0"/>
              <a:t> </a:t>
            </a:r>
            <a:r>
              <a:rPr spc="-105" dirty="0"/>
              <a:t>музеев,</a:t>
            </a:r>
            <a:r>
              <a:rPr spc="-85" dirty="0"/>
              <a:t> </a:t>
            </a:r>
            <a:r>
              <a:rPr spc="-10" dirty="0"/>
              <a:t>театров, </a:t>
            </a:r>
            <a:r>
              <a:rPr spc="-105" dirty="0"/>
              <a:t>библиотек,</a:t>
            </a:r>
            <a:r>
              <a:rPr spc="-80" dirty="0"/>
              <a:t> </a:t>
            </a:r>
            <a:r>
              <a:rPr spc="-135" dirty="0"/>
              <a:t>архивов,</a:t>
            </a:r>
            <a:r>
              <a:rPr spc="-95" dirty="0"/>
              <a:t> </a:t>
            </a:r>
            <a:r>
              <a:rPr spc="-160" dirty="0"/>
              <a:t>школ-</a:t>
            </a:r>
            <a:r>
              <a:rPr spc="-135" dirty="0"/>
              <a:t>студий,</a:t>
            </a:r>
            <a:r>
              <a:rPr spc="-95" dirty="0"/>
              <a:t> </a:t>
            </a:r>
            <a:r>
              <a:rPr spc="-10" dirty="0"/>
              <a:t>творческих </a:t>
            </a:r>
            <a:r>
              <a:rPr spc="-125" dirty="0"/>
              <a:t>мастерских,</a:t>
            </a:r>
            <a:r>
              <a:rPr spc="-105" dirty="0"/>
              <a:t> ботанических</a:t>
            </a:r>
            <a:r>
              <a:rPr spc="-90" dirty="0"/>
              <a:t> </a:t>
            </a:r>
            <a:r>
              <a:rPr spc="-120" dirty="0"/>
              <a:t>и</a:t>
            </a:r>
            <a:r>
              <a:rPr spc="-55" dirty="0"/>
              <a:t> </a:t>
            </a:r>
            <a:r>
              <a:rPr spc="-110" dirty="0"/>
              <a:t>зоологических</a:t>
            </a:r>
            <a:r>
              <a:rPr spc="-90" dirty="0"/>
              <a:t> </a:t>
            </a:r>
            <a:r>
              <a:rPr spc="-100" dirty="0"/>
              <a:t>садов, </a:t>
            </a:r>
            <a:r>
              <a:rPr spc="-135" dirty="0"/>
              <a:t>домов</a:t>
            </a:r>
            <a:r>
              <a:rPr spc="-110" dirty="0"/>
              <a:t> </a:t>
            </a:r>
            <a:r>
              <a:rPr spc="-135" dirty="0"/>
              <a:t>культуры,</a:t>
            </a:r>
            <a:r>
              <a:rPr spc="-114" dirty="0"/>
              <a:t> </a:t>
            </a:r>
            <a:r>
              <a:rPr spc="-135" dirty="0"/>
              <a:t>домов</a:t>
            </a:r>
            <a:r>
              <a:rPr spc="-105" dirty="0"/>
              <a:t> </a:t>
            </a:r>
            <a:r>
              <a:rPr spc="-145" dirty="0"/>
              <a:t>народного</a:t>
            </a:r>
            <a:r>
              <a:rPr spc="-90" dirty="0"/>
              <a:t> </a:t>
            </a:r>
            <a:r>
              <a:rPr spc="-10" dirty="0"/>
              <a:t>творчества)</a:t>
            </a:r>
          </a:p>
          <a:p>
            <a:pPr marL="12700" marR="5080" algn="just">
              <a:lnSpc>
                <a:spcPct val="100000"/>
              </a:lnSpc>
              <a:spcBef>
                <a:spcPts val="1580"/>
              </a:spcBef>
            </a:pPr>
            <a:r>
              <a:rPr spc="-254" dirty="0"/>
              <a:t>д</a:t>
            </a:r>
            <a:r>
              <a:rPr spc="-50" dirty="0"/>
              <a:t>е</a:t>
            </a:r>
            <a:r>
              <a:rPr spc="-55" dirty="0"/>
              <a:t>я</a:t>
            </a:r>
            <a:r>
              <a:rPr spc="-85" dirty="0"/>
              <a:t>т</a:t>
            </a:r>
            <a:r>
              <a:rPr spc="-50" dirty="0"/>
              <a:t>е</a:t>
            </a:r>
            <a:r>
              <a:rPr spc="-95" dirty="0"/>
              <a:t>л</a:t>
            </a:r>
            <a:r>
              <a:rPr spc="-110" dirty="0"/>
              <a:t>ьно</a:t>
            </a:r>
            <a:r>
              <a:rPr spc="-35" dirty="0"/>
              <a:t>с</a:t>
            </a:r>
            <a:r>
              <a:rPr spc="-100" dirty="0"/>
              <a:t>т</a:t>
            </a:r>
            <a:r>
              <a:rPr spc="-130" dirty="0"/>
              <a:t>ь</a:t>
            </a:r>
            <a:r>
              <a:rPr spc="-150" dirty="0"/>
              <a:t> </a:t>
            </a:r>
            <a:r>
              <a:rPr spc="-120" dirty="0"/>
              <a:t>п</a:t>
            </a:r>
            <a:r>
              <a:rPr spc="-75" dirty="0"/>
              <a:t>о</a:t>
            </a:r>
            <a:r>
              <a:rPr spc="-120" dirty="0"/>
              <a:t> </a:t>
            </a:r>
            <a:r>
              <a:rPr spc="-65" dirty="0"/>
              <a:t>о</a:t>
            </a:r>
            <a:r>
              <a:rPr spc="-100" dirty="0"/>
              <a:t>к</a:t>
            </a:r>
            <a:r>
              <a:rPr spc="-145" dirty="0"/>
              <a:t>а</a:t>
            </a:r>
            <a:r>
              <a:rPr spc="-30" dirty="0"/>
              <a:t>з</a:t>
            </a:r>
            <a:r>
              <a:rPr spc="-140" dirty="0"/>
              <a:t>ан</a:t>
            </a:r>
            <a:r>
              <a:rPr spc="-114" dirty="0"/>
              <a:t>ию</a:t>
            </a:r>
            <a:r>
              <a:rPr spc="-155" dirty="0"/>
              <a:t> </a:t>
            </a:r>
            <a:r>
              <a:rPr spc="-80" dirty="0"/>
              <a:t>у</a:t>
            </a:r>
            <a:r>
              <a:rPr spc="-35" dirty="0"/>
              <a:t>с</a:t>
            </a:r>
            <a:r>
              <a:rPr spc="-95" dirty="0"/>
              <a:t>л</a:t>
            </a:r>
            <a:r>
              <a:rPr spc="-80" dirty="0"/>
              <a:t>у</a:t>
            </a:r>
            <a:r>
              <a:rPr spc="-240" dirty="0"/>
              <a:t>г</a:t>
            </a:r>
            <a:r>
              <a:rPr spc="-150" dirty="0"/>
              <a:t> </a:t>
            </a:r>
            <a:r>
              <a:rPr spc="-80" dirty="0"/>
              <a:t>в</a:t>
            </a:r>
            <a:r>
              <a:rPr spc="-120" dirty="0"/>
              <a:t> </a:t>
            </a:r>
            <a:r>
              <a:rPr spc="-35" dirty="0"/>
              <a:t>с</a:t>
            </a:r>
            <a:r>
              <a:rPr spc="-240" dirty="0"/>
              <a:t>ф</a:t>
            </a:r>
            <a:r>
              <a:rPr spc="-50" dirty="0"/>
              <a:t>е</a:t>
            </a:r>
            <a:r>
              <a:rPr spc="-130" dirty="0"/>
              <a:t>р</a:t>
            </a:r>
            <a:r>
              <a:rPr spc="-55" dirty="0"/>
              <a:t>е</a:t>
            </a:r>
            <a:r>
              <a:rPr spc="-125" dirty="0"/>
              <a:t> </a:t>
            </a:r>
            <a:r>
              <a:rPr spc="-254" dirty="0"/>
              <a:t>д</a:t>
            </a:r>
            <a:r>
              <a:rPr spc="-65" dirty="0"/>
              <a:t>о</a:t>
            </a:r>
            <a:r>
              <a:rPr spc="-225" dirty="0"/>
              <a:t>ш</a:t>
            </a:r>
            <a:r>
              <a:rPr spc="-100" dirty="0"/>
              <a:t>к</a:t>
            </a:r>
            <a:r>
              <a:rPr spc="-95" dirty="0"/>
              <a:t>о</a:t>
            </a:r>
            <a:r>
              <a:rPr spc="-85" dirty="0"/>
              <a:t>л</a:t>
            </a:r>
            <a:r>
              <a:rPr spc="-110" dirty="0"/>
              <a:t>ьно</a:t>
            </a:r>
            <a:r>
              <a:rPr spc="-135" dirty="0"/>
              <a:t>го </a:t>
            </a:r>
            <a:r>
              <a:rPr spc="-65" dirty="0"/>
              <a:t>о</a:t>
            </a:r>
            <a:r>
              <a:rPr spc="-60" dirty="0"/>
              <a:t>б</a:t>
            </a:r>
            <a:r>
              <a:rPr spc="-130" dirty="0"/>
              <a:t>р</a:t>
            </a:r>
            <a:r>
              <a:rPr spc="-145" dirty="0"/>
              <a:t>а</a:t>
            </a:r>
            <a:r>
              <a:rPr spc="-30" dirty="0"/>
              <a:t>з</a:t>
            </a:r>
            <a:r>
              <a:rPr spc="-105" dirty="0"/>
              <a:t>ов</a:t>
            </a:r>
            <a:r>
              <a:rPr spc="-95" dirty="0"/>
              <a:t>а</a:t>
            </a:r>
            <a:r>
              <a:rPr spc="-114" dirty="0"/>
              <a:t>ни</a:t>
            </a:r>
            <a:r>
              <a:rPr spc="-65" dirty="0"/>
              <a:t>я</a:t>
            </a:r>
            <a:r>
              <a:rPr spc="-150" dirty="0"/>
              <a:t> </a:t>
            </a:r>
            <a:r>
              <a:rPr spc="-110" dirty="0"/>
              <a:t>и</a:t>
            </a:r>
            <a:r>
              <a:rPr spc="-120" dirty="0"/>
              <a:t> </a:t>
            </a:r>
            <a:r>
              <a:rPr spc="-65" dirty="0"/>
              <a:t>о</a:t>
            </a:r>
            <a:r>
              <a:rPr spc="-60" dirty="0"/>
              <a:t>б</a:t>
            </a:r>
            <a:r>
              <a:rPr spc="-285" dirty="0"/>
              <a:t>щ</a:t>
            </a:r>
            <a:r>
              <a:rPr spc="-50" dirty="0"/>
              <a:t>е</a:t>
            </a:r>
            <a:r>
              <a:rPr spc="-160" dirty="0"/>
              <a:t>го</a:t>
            </a:r>
            <a:r>
              <a:rPr spc="-145" dirty="0"/>
              <a:t> </a:t>
            </a:r>
            <a:r>
              <a:rPr spc="-65" dirty="0"/>
              <a:t>о</a:t>
            </a:r>
            <a:r>
              <a:rPr spc="-60" dirty="0"/>
              <a:t>б</a:t>
            </a:r>
            <a:r>
              <a:rPr spc="-130" dirty="0"/>
              <a:t>р</a:t>
            </a:r>
            <a:r>
              <a:rPr spc="-145" dirty="0"/>
              <a:t>а</a:t>
            </a:r>
            <a:r>
              <a:rPr spc="-30" dirty="0"/>
              <a:t>з</a:t>
            </a:r>
            <a:r>
              <a:rPr spc="-105" dirty="0"/>
              <a:t>ов</a:t>
            </a:r>
            <a:r>
              <a:rPr spc="-95" dirty="0"/>
              <a:t>а</a:t>
            </a:r>
            <a:r>
              <a:rPr spc="-114" dirty="0"/>
              <a:t>ни</a:t>
            </a:r>
            <a:r>
              <a:rPr spc="-140" dirty="0"/>
              <a:t>я,</a:t>
            </a:r>
            <a:r>
              <a:rPr spc="-160" dirty="0"/>
              <a:t> </a:t>
            </a:r>
            <a:r>
              <a:rPr spc="-254" dirty="0"/>
              <a:t>д</a:t>
            </a:r>
            <a:r>
              <a:rPr spc="-65" dirty="0"/>
              <a:t>о</a:t>
            </a:r>
            <a:r>
              <a:rPr spc="-120" dirty="0"/>
              <a:t>п</a:t>
            </a:r>
            <a:r>
              <a:rPr spc="-65" dirty="0"/>
              <a:t>о</a:t>
            </a:r>
            <a:r>
              <a:rPr spc="-95" dirty="0"/>
              <a:t>л</a:t>
            </a:r>
            <a:r>
              <a:rPr spc="-114" dirty="0"/>
              <a:t>ни</a:t>
            </a:r>
            <a:r>
              <a:rPr spc="-100" dirty="0"/>
              <a:t>т</a:t>
            </a:r>
            <a:r>
              <a:rPr spc="-50" dirty="0"/>
              <a:t>е</a:t>
            </a:r>
            <a:r>
              <a:rPr spc="-110" dirty="0"/>
              <a:t>льно</a:t>
            </a:r>
            <a:r>
              <a:rPr spc="-135" dirty="0"/>
              <a:t>го </a:t>
            </a:r>
            <a:r>
              <a:rPr spc="-65" dirty="0"/>
              <a:t>о</a:t>
            </a:r>
            <a:r>
              <a:rPr spc="-60" dirty="0"/>
              <a:t>б</a:t>
            </a:r>
            <a:r>
              <a:rPr spc="-130" dirty="0"/>
              <a:t>р</a:t>
            </a:r>
            <a:r>
              <a:rPr spc="-145" dirty="0"/>
              <a:t>а</a:t>
            </a:r>
            <a:r>
              <a:rPr spc="-30" dirty="0"/>
              <a:t>з</a:t>
            </a:r>
            <a:r>
              <a:rPr spc="-105" dirty="0"/>
              <a:t>ов</a:t>
            </a:r>
            <a:r>
              <a:rPr spc="-95" dirty="0"/>
              <a:t>а</a:t>
            </a:r>
            <a:r>
              <a:rPr spc="-114" dirty="0"/>
              <a:t>ни</a:t>
            </a:r>
            <a:r>
              <a:rPr spc="-65" dirty="0"/>
              <a:t>я</a:t>
            </a:r>
            <a:r>
              <a:rPr spc="-150" dirty="0"/>
              <a:t> </a:t>
            </a:r>
            <a:r>
              <a:rPr spc="-254" dirty="0"/>
              <a:t>д</a:t>
            </a:r>
            <a:r>
              <a:rPr spc="-50" dirty="0"/>
              <a:t>е</a:t>
            </a:r>
            <a:r>
              <a:rPr spc="-85" dirty="0"/>
              <a:t>т</a:t>
            </a:r>
            <a:r>
              <a:rPr spc="-50" dirty="0"/>
              <a:t>е</a:t>
            </a:r>
            <a:r>
              <a:rPr spc="-110" dirty="0"/>
              <a:t>й</a:t>
            </a:r>
          </a:p>
          <a:p>
            <a:pPr marL="12700" marR="130175">
              <a:lnSpc>
                <a:spcPct val="100000"/>
              </a:lnSpc>
              <a:spcBef>
                <a:spcPts val="1664"/>
              </a:spcBef>
            </a:pPr>
            <a:r>
              <a:rPr spc="-105" dirty="0"/>
              <a:t>деятельность</a:t>
            </a:r>
            <a:r>
              <a:rPr spc="-110" dirty="0"/>
              <a:t> </a:t>
            </a:r>
            <a:r>
              <a:rPr spc="-105" dirty="0"/>
              <a:t>по</a:t>
            </a:r>
            <a:r>
              <a:rPr spc="-75" dirty="0"/>
              <a:t> </a:t>
            </a:r>
            <a:r>
              <a:rPr spc="-114" dirty="0"/>
              <a:t>оказанию </a:t>
            </a:r>
            <a:r>
              <a:rPr spc="-25" dirty="0"/>
              <a:t>психолого- </a:t>
            </a:r>
            <a:r>
              <a:rPr spc="-135" dirty="0"/>
              <a:t>педагогической,</a:t>
            </a:r>
            <a:r>
              <a:rPr spc="-110" dirty="0"/>
              <a:t> </a:t>
            </a:r>
            <a:r>
              <a:rPr spc="-125" dirty="0"/>
              <a:t>медицинской</a:t>
            </a:r>
            <a:r>
              <a:rPr spc="-100" dirty="0"/>
              <a:t> </a:t>
            </a:r>
            <a:r>
              <a:rPr spc="-120" dirty="0"/>
              <a:t>и</a:t>
            </a:r>
            <a:r>
              <a:rPr spc="-60" dirty="0"/>
              <a:t> </a:t>
            </a:r>
            <a:r>
              <a:rPr spc="-114" dirty="0"/>
              <a:t>социальной</a:t>
            </a:r>
            <a:r>
              <a:rPr spc="-90" dirty="0"/>
              <a:t> </a:t>
            </a:r>
            <a:r>
              <a:rPr spc="-100" dirty="0"/>
              <a:t>помощи </a:t>
            </a:r>
            <a:r>
              <a:rPr spc="-130" dirty="0"/>
              <a:t>обучающимся,</a:t>
            </a:r>
            <a:r>
              <a:rPr spc="-110" dirty="0"/>
              <a:t> </a:t>
            </a:r>
            <a:r>
              <a:rPr spc="-150" dirty="0"/>
              <a:t>испытывающим</a:t>
            </a:r>
            <a:r>
              <a:rPr spc="-90" dirty="0"/>
              <a:t> </a:t>
            </a:r>
            <a:r>
              <a:rPr spc="-114" dirty="0"/>
              <a:t>трудности</a:t>
            </a:r>
            <a:r>
              <a:rPr spc="-100" dirty="0"/>
              <a:t> </a:t>
            </a:r>
            <a:r>
              <a:rPr spc="-80" dirty="0"/>
              <a:t>в</a:t>
            </a:r>
            <a:r>
              <a:rPr spc="-65" dirty="0"/>
              <a:t> </a:t>
            </a:r>
            <a:r>
              <a:rPr spc="-35" dirty="0"/>
              <a:t>освоении </a:t>
            </a:r>
            <a:r>
              <a:rPr spc="-120" dirty="0"/>
              <a:t>основных</a:t>
            </a:r>
            <a:r>
              <a:rPr spc="-85" dirty="0"/>
              <a:t> </a:t>
            </a:r>
            <a:r>
              <a:rPr spc="-120" dirty="0"/>
              <a:t>общеобразовательных</a:t>
            </a:r>
            <a:r>
              <a:rPr spc="-85" dirty="0"/>
              <a:t> </a:t>
            </a:r>
            <a:r>
              <a:rPr spc="-165" dirty="0"/>
              <a:t>программ,</a:t>
            </a:r>
            <a:r>
              <a:rPr spc="-95" dirty="0"/>
              <a:t> </a:t>
            </a:r>
            <a:r>
              <a:rPr spc="-75" dirty="0"/>
              <a:t>развитии </a:t>
            </a:r>
            <a:r>
              <a:rPr spc="-120" dirty="0"/>
              <a:t>и</a:t>
            </a:r>
            <a:r>
              <a:rPr spc="-90" dirty="0"/>
              <a:t> </a:t>
            </a:r>
            <a:r>
              <a:rPr spc="-114" dirty="0"/>
              <a:t>социальной </a:t>
            </a:r>
            <a:r>
              <a:rPr spc="-40" dirty="0"/>
              <a:t>адаптации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428232" y="3493008"/>
            <a:ext cx="295910" cy="294640"/>
            <a:chOff x="6428232" y="3493008"/>
            <a:chExt cx="295910" cy="294640"/>
          </a:xfrm>
        </p:grpSpPr>
        <p:sp>
          <p:nvSpPr>
            <p:cNvPr id="15" name="object 15"/>
            <p:cNvSpPr/>
            <p:nvPr/>
          </p:nvSpPr>
          <p:spPr>
            <a:xfrm>
              <a:off x="6445758" y="3510534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79">
                  <a:moveTo>
                    <a:pt x="130301" y="0"/>
                  </a:moveTo>
                  <a:lnTo>
                    <a:pt x="79563" y="10185"/>
                  </a:lnTo>
                  <a:lnTo>
                    <a:pt x="38147" y="37957"/>
                  </a:lnTo>
                  <a:lnTo>
                    <a:pt x="10233" y="79134"/>
                  </a:lnTo>
                  <a:lnTo>
                    <a:pt x="0" y="129539"/>
                  </a:lnTo>
                  <a:lnTo>
                    <a:pt x="10233" y="179945"/>
                  </a:lnTo>
                  <a:lnTo>
                    <a:pt x="38147" y="221122"/>
                  </a:lnTo>
                  <a:lnTo>
                    <a:pt x="79563" y="248894"/>
                  </a:lnTo>
                  <a:lnTo>
                    <a:pt x="130301" y="259079"/>
                  </a:lnTo>
                  <a:lnTo>
                    <a:pt x="181040" y="248894"/>
                  </a:lnTo>
                  <a:lnTo>
                    <a:pt x="222456" y="221122"/>
                  </a:lnTo>
                  <a:lnTo>
                    <a:pt x="250370" y="179945"/>
                  </a:lnTo>
                  <a:lnTo>
                    <a:pt x="260603" y="129539"/>
                  </a:lnTo>
                  <a:lnTo>
                    <a:pt x="250370" y="79134"/>
                  </a:lnTo>
                  <a:lnTo>
                    <a:pt x="222456" y="37957"/>
                  </a:lnTo>
                  <a:lnTo>
                    <a:pt x="181040" y="10185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45758" y="3510534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79">
                  <a:moveTo>
                    <a:pt x="0" y="129539"/>
                  </a:moveTo>
                  <a:lnTo>
                    <a:pt x="10233" y="79134"/>
                  </a:lnTo>
                  <a:lnTo>
                    <a:pt x="38147" y="37957"/>
                  </a:lnTo>
                  <a:lnTo>
                    <a:pt x="79563" y="10185"/>
                  </a:lnTo>
                  <a:lnTo>
                    <a:pt x="130301" y="0"/>
                  </a:lnTo>
                  <a:lnTo>
                    <a:pt x="181040" y="10185"/>
                  </a:lnTo>
                  <a:lnTo>
                    <a:pt x="222456" y="37957"/>
                  </a:lnTo>
                  <a:lnTo>
                    <a:pt x="250370" y="79134"/>
                  </a:lnTo>
                  <a:lnTo>
                    <a:pt x="260603" y="129539"/>
                  </a:lnTo>
                  <a:lnTo>
                    <a:pt x="250370" y="179945"/>
                  </a:lnTo>
                  <a:lnTo>
                    <a:pt x="222456" y="221122"/>
                  </a:lnTo>
                  <a:lnTo>
                    <a:pt x="181040" y="248894"/>
                  </a:lnTo>
                  <a:lnTo>
                    <a:pt x="130301" y="259079"/>
                  </a:lnTo>
                  <a:lnTo>
                    <a:pt x="79563" y="248894"/>
                  </a:lnTo>
                  <a:lnTo>
                    <a:pt x="38147" y="221122"/>
                  </a:lnTo>
                  <a:lnTo>
                    <a:pt x="10233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29768" y="2426207"/>
            <a:ext cx="294640" cy="295910"/>
            <a:chOff x="429768" y="2426207"/>
            <a:chExt cx="294640" cy="295910"/>
          </a:xfrm>
        </p:grpSpPr>
        <p:sp>
          <p:nvSpPr>
            <p:cNvPr id="18" name="object 18"/>
            <p:cNvSpPr/>
            <p:nvPr/>
          </p:nvSpPr>
          <p:spPr>
            <a:xfrm>
              <a:off x="447294" y="2443733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129540" y="0"/>
                  </a:moveTo>
                  <a:lnTo>
                    <a:pt x="79118" y="10233"/>
                  </a:lnTo>
                  <a:lnTo>
                    <a:pt x="37942" y="38147"/>
                  </a:lnTo>
                  <a:lnTo>
                    <a:pt x="10180" y="79563"/>
                  </a:lnTo>
                  <a:lnTo>
                    <a:pt x="0" y="130301"/>
                  </a:lnTo>
                  <a:lnTo>
                    <a:pt x="10180" y="181040"/>
                  </a:lnTo>
                  <a:lnTo>
                    <a:pt x="37942" y="222456"/>
                  </a:lnTo>
                  <a:lnTo>
                    <a:pt x="79118" y="250370"/>
                  </a:lnTo>
                  <a:lnTo>
                    <a:pt x="129540" y="260603"/>
                  </a:lnTo>
                  <a:lnTo>
                    <a:pt x="179961" y="250370"/>
                  </a:lnTo>
                  <a:lnTo>
                    <a:pt x="221137" y="222456"/>
                  </a:lnTo>
                  <a:lnTo>
                    <a:pt x="248899" y="181040"/>
                  </a:lnTo>
                  <a:lnTo>
                    <a:pt x="259079" y="130301"/>
                  </a:lnTo>
                  <a:lnTo>
                    <a:pt x="248899" y="79563"/>
                  </a:lnTo>
                  <a:lnTo>
                    <a:pt x="221137" y="38147"/>
                  </a:lnTo>
                  <a:lnTo>
                    <a:pt x="179961" y="10233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7294" y="2443733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0" y="130301"/>
                  </a:moveTo>
                  <a:lnTo>
                    <a:pt x="10180" y="79563"/>
                  </a:lnTo>
                  <a:lnTo>
                    <a:pt x="37942" y="38147"/>
                  </a:lnTo>
                  <a:lnTo>
                    <a:pt x="79118" y="10233"/>
                  </a:lnTo>
                  <a:lnTo>
                    <a:pt x="129540" y="0"/>
                  </a:lnTo>
                  <a:lnTo>
                    <a:pt x="179961" y="10233"/>
                  </a:lnTo>
                  <a:lnTo>
                    <a:pt x="221137" y="38147"/>
                  </a:lnTo>
                  <a:lnTo>
                    <a:pt x="248899" y="79563"/>
                  </a:lnTo>
                  <a:lnTo>
                    <a:pt x="259079" y="130301"/>
                  </a:lnTo>
                  <a:lnTo>
                    <a:pt x="248899" y="181040"/>
                  </a:lnTo>
                  <a:lnTo>
                    <a:pt x="221137" y="222456"/>
                  </a:lnTo>
                  <a:lnTo>
                    <a:pt x="179961" y="250370"/>
                  </a:lnTo>
                  <a:lnTo>
                    <a:pt x="129540" y="260603"/>
                  </a:lnTo>
                  <a:lnTo>
                    <a:pt x="79118" y="250370"/>
                  </a:lnTo>
                  <a:lnTo>
                    <a:pt x="37942" y="222456"/>
                  </a:lnTo>
                  <a:lnTo>
                    <a:pt x="10180" y="181040"/>
                  </a:lnTo>
                  <a:lnTo>
                    <a:pt x="0" y="130301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5863" y="4195571"/>
            <a:ext cx="294640" cy="294640"/>
            <a:chOff x="435863" y="4195571"/>
            <a:chExt cx="294640" cy="294640"/>
          </a:xfrm>
        </p:grpSpPr>
        <p:sp>
          <p:nvSpPr>
            <p:cNvPr id="21" name="object 21"/>
            <p:cNvSpPr/>
            <p:nvPr/>
          </p:nvSpPr>
          <p:spPr>
            <a:xfrm>
              <a:off x="453389" y="4213097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18" y="10185"/>
                  </a:lnTo>
                  <a:lnTo>
                    <a:pt x="37942" y="37957"/>
                  </a:lnTo>
                  <a:lnTo>
                    <a:pt x="10180" y="79134"/>
                  </a:lnTo>
                  <a:lnTo>
                    <a:pt x="0" y="129539"/>
                  </a:lnTo>
                  <a:lnTo>
                    <a:pt x="10180" y="179945"/>
                  </a:lnTo>
                  <a:lnTo>
                    <a:pt x="37942" y="221122"/>
                  </a:lnTo>
                  <a:lnTo>
                    <a:pt x="79118" y="248894"/>
                  </a:lnTo>
                  <a:lnTo>
                    <a:pt x="129539" y="259079"/>
                  </a:lnTo>
                  <a:lnTo>
                    <a:pt x="179961" y="248894"/>
                  </a:lnTo>
                  <a:lnTo>
                    <a:pt x="221137" y="221122"/>
                  </a:lnTo>
                  <a:lnTo>
                    <a:pt x="248899" y="179945"/>
                  </a:lnTo>
                  <a:lnTo>
                    <a:pt x="259079" y="129539"/>
                  </a:lnTo>
                  <a:lnTo>
                    <a:pt x="248899" y="79134"/>
                  </a:lnTo>
                  <a:lnTo>
                    <a:pt x="221137" y="37957"/>
                  </a:lnTo>
                  <a:lnTo>
                    <a:pt x="179961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3389" y="4213097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0" y="79134"/>
                  </a:lnTo>
                  <a:lnTo>
                    <a:pt x="37942" y="37957"/>
                  </a:lnTo>
                  <a:lnTo>
                    <a:pt x="79118" y="10185"/>
                  </a:lnTo>
                  <a:lnTo>
                    <a:pt x="129539" y="0"/>
                  </a:lnTo>
                  <a:lnTo>
                    <a:pt x="179961" y="10185"/>
                  </a:lnTo>
                  <a:lnTo>
                    <a:pt x="221137" y="37957"/>
                  </a:lnTo>
                  <a:lnTo>
                    <a:pt x="248899" y="79134"/>
                  </a:lnTo>
                  <a:lnTo>
                    <a:pt x="259079" y="129539"/>
                  </a:lnTo>
                  <a:lnTo>
                    <a:pt x="248899" y="179945"/>
                  </a:lnTo>
                  <a:lnTo>
                    <a:pt x="221137" y="221122"/>
                  </a:lnTo>
                  <a:lnTo>
                    <a:pt x="179961" y="248894"/>
                  </a:lnTo>
                  <a:lnTo>
                    <a:pt x="129539" y="259079"/>
                  </a:lnTo>
                  <a:lnTo>
                    <a:pt x="79118" y="248894"/>
                  </a:lnTo>
                  <a:lnTo>
                    <a:pt x="37942" y="221122"/>
                  </a:lnTo>
                  <a:lnTo>
                    <a:pt x="10180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31291" y="5538215"/>
            <a:ext cx="294640" cy="294640"/>
            <a:chOff x="431291" y="5538215"/>
            <a:chExt cx="294640" cy="294640"/>
          </a:xfrm>
        </p:grpSpPr>
        <p:sp>
          <p:nvSpPr>
            <p:cNvPr id="24" name="object 24"/>
            <p:cNvSpPr/>
            <p:nvPr/>
          </p:nvSpPr>
          <p:spPr>
            <a:xfrm>
              <a:off x="448817" y="5555741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18" y="10180"/>
                  </a:lnTo>
                  <a:lnTo>
                    <a:pt x="37942" y="37942"/>
                  </a:lnTo>
                  <a:lnTo>
                    <a:pt x="10180" y="79118"/>
                  </a:lnTo>
                  <a:lnTo>
                    <a:pt x="0" y="129540"/>
                  </a:lnTo>
                  <a:lnTo>
                    <a:pt x="10180" y="179961"/>
                  </a:lnTo>
                  <a:lnTo>
                    <a:pt x="37942" y="221137"/>
                  </a:lnTo>
                  <a:lnTo>
                    <a:pt x="79118" y="248899"/>
                  </a:lnTo>
                  <a:lnTo>
                    <a:pt x="129539" y="259080"/>
                  </a:lnTo>
                  <a:lnTo>
                    <a:pt x="179961" y="248899"/>
                  </a:lnTo>
                  <a:lnTo>
                    <a:pt x="221137" y="221137"/>
                  </a:lnTo>
                  <a:lnTo>
                    <a:pt x="248899" y="179961"/>
                  </a:lnTo>
                  <a:lnTo>
                    <a:pt x="259079" y="129540"/>
                  </a:lnTo>
                  <a:lnTo>
                    <a:pt x="248899" y="79118"/>
                  </a:lnTo>
                  <a:lnTo>
                    <a:pt x="221137" y="37942"/>
                  </a:lnTo>
                  <a:lnTo>
                    <a:pt x="179961" y="1018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8817" y="5555741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0" y="79118"/>
                  </a:lnTo>
                  <a:lnTo>
                    <a:pt x="37942" y="37942"/>
                  </a:lnTo>
                  <a:lnTo>
                    <a:pt x="79118" y="10180"/>
                  </a:lnTo>
                  <a:lnTo>
                    <a:pt x="129539" y="0"/>
                  </a:lnTo>
                  <a:lnTo>
                    <a:pt x="179961" y="10180"/>
                  </a:lnTo>
                  <a:lnTo>
                    <a:pt x="221137" y="37942"/>
                  </a:lnTo>
                  <a:lnTo>
                    <a:pt x="248899" y="79118"/>
                  </a:lnTo>
                  <a:lnTo>
                    <a:pt x="259079" y="129540"/>
                  </a:lnTo>
                  <a:lnTo>
                    <a:pt x="248899" y="179961"/>
                  </a:lnTo>
                  <a:lnTo>
                    <a:pt x="221137" y="221137"/>
                  </a:lnTo>
                  <a:lnTo>
                    <a:pt x="179961" y="248899"/>
                  </a:lnTo>
                  <a:lnTo>
                    <a:pt x="129539" y="259080"/>
                  </a:lnTo>
                  <a:lnTo>
                    <a:pt x="79118" y="248899"/>
                  </a:lnTo>
                  <a:lnTo>
                    <a:pt x="37942" y="221137"/>
                  </a:lnTo>
                  <a:lnTo>
                    <a:pt x="10180" y="179961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42672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деятельность</a:t>
            </a:r>
            <a:r>
              <a:rPr spc="-100" dirty="0"/>
              <a:t> </a:t>
            </a:r>
            <a:r>
              <a:rPr spc="-105" dirty="0"/>
              <a:t>по</a:t>
            </a:r>
            <a:r>
              <a:rPr spc="-65" dirty="0"/>
              <a:t> </a:t>
            </a:r>
            <a:r>
              <a:rPr spc="-95" dirty="0"/>
              <a:t>обучению</a:t>
            </a:r>
            <a:r>
              <a:rPr spc="-105" dirty="0"/>
              <a:t> работников</a:t>
            </a:r>
            <a:r>
              <a:rPr spc="-100" dirty="0"/>
              <a:t> </a:t>
            </a:r>
            <a:r>
              <a:rPr spc="-50" dirty="0"/>
              <a:t>и </a:t>
            </a:r>
            <a:r>
              <a:rPr spc="-114" dirty="0"/>
              <a:t>добровольцев</a:t>
            </a:r>
            <a:r>
              <a:rPr spc="-60" dirty="0"/>
              <a:t> </a:t>
            </a:r>
            <a:r>
              <a:rPr spc="-100" dirty="0"/>
              <a:t>(волонтеров)</a:t>
            </a:r>
            <a:r>
              <a:rPr spc="-55" dirty="0"/>
              <a:t> </a:t>
            </a:r>
            <a:r>
              <a:rPr spc="-10" dirty="0"/>
              <a:t>социально </a:t>
            </a:r>
            <a:r>
              <a:rPr spc="-125" dirty="0"/>
              <a:t>ориентированных</a:t>
            </a:r>
            <a:r>
              <a:rPr spc="-45" dirty="0"/>
              <a:t> </a:t>
            </a:r>
            <a:r>
              <a:rPr spc="-114" dirty="0"/>
              <a:t>некоммерческих</a:t>
            </a:r>
            <a:r>
              <a:rPr spc="-45" dirty="0"/>
              <a:t> </a:t>
            </a:r>
            <a:r>
              <a:rPr spc="-125" dirty="0"/>
              <a:t>организаций, направленному</a:t>
            </a:r>
            <a:r>
              <a:rPr spc="-85" dirty="0"/>
              <a:t> </a:t>
            </a:r>
            <a:r>
              <a:rPr spc="-140" dirty="0"/>
              <a:t>на</a:t>
            </a:r>
            <a:r>
              <a:rPr spc="-60" dirty="0"/>
              <a:t> </a:t>
            </a:r>
            <a:r>
              <a:rPr spc="-125" dirty="0"/>
              <a:t>повышение</a:t>
            </a:r>
            <a:r>
              <a:rPr spc="-85" dirty="0"/>
              <a:t> </a:t>
            </a:r>
            <a:r>
              <a:rPr spc="-10" dirty="0"/>
              <a:t>качества </a:t>
            </a:r>
            <a:r>
              <a:rPr spc="-110" dirty="0"/>
              <a:t>предоставления</a:t>
            </a:r>
            <a:r>
              <a:rPr spc="-75" dirty="0"/>
              <a:t> </a:t>
            </a:r>
            <a:r>
              <a:rPr spc="-120" dirty="0"/>
              <a:t>услуг</a:t>
            </a:r>
            <a:r>
              <a:rPr spc="-80" dirty="0"/>
              <a:t> </a:t>
            </a:r>
            <a:r>
              <a:rPr spc="-130" dirty="0"/>
              <a:t>такими</a:t>
            </a:r>
            <a:r>
              <a:rPr spc="-95" dirty="0"/>
              <a:t> </a:t>
            </a:r>
            <a:r>
              <a:rPr spc="-50" dirty="0"/>
              <a:t>организациями</a:t>
            </a:r>
          </a:p>
          <a:p>
            <a:pPr marL="12700" marR="8255">
              <a:lnSpc>
                <a:spcPct val="100000"/>
              </a:lnSpc>
              <a:spcBef>
                <a:spcPts val="755"/>
              </a:spcBef>
            </a:pPr>
            <a:r>
              <a:rPr spc="-105" dirty="0"/>
              <a:t>деятельность</a:t>
            </a:r>
            <a:r>
              <a:rPr spc="-120" dirty="0"/>
              <a:t> </a:t>
            </a:r>
            <a:r>
              <a:rPr spc="-105" dirty="0"/>
              <a:t>по</a:t>
            </a:r>
            <a:r>
              <a:rPr spc="-80" dirty="0"/>
              <a:t> </a:t>
            </a:r>
            <a:r>
              <a:rPr spc="-135" dirty="0"/>
              <a:t>организации</a:t>
            </a:r>
            <a:r>
              <a:rPr spc="-110" dirty="0"/>
              <a:t> </a:t>
            </a:r>
            <a:r>
              <a:rPr spc="-170" dirty="0"/>
              <a:t>отдыха</a:t>
            </a:r>
            <a:r>
              <a:rPr spc="-125" dirty="0"/>
              <a:t> </a:t>
            </a:r>
            <a:r>
              <a:rPr spc="-120" dirty="0"/>
              <a:t>и</a:t>
            </a:r>
            <a:r>
              <a:rPr spc="-65" dirty="0"/>
              <a:t> </a:t>
            </a:r>
            <a:r>
              <a:rPr spc="-85" dirty="0"/>
              <a:t>оздоровления </a:t>
            </a:r>
            <a:r>
              <a:rPr spc="-10" dirty="0"/>
              <a:t>детей</a:t>
            </a: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pc="-105" dirty="0"/>
              <a:t>деятельность</a:t>
            </a:r>
            <a:r>
              <a:rPr spc="-95" dirty="0"/>
              <a:t> </a:t>
            </a:r>
            <a:r>
              <a:rPr spc="-105" dirty="0"/>
              <a:t>по</a:t>
            </a:r>
            <a:r>
              <a:rPr spc="-55" dirty="0"/>
              <a:t> </a:t>
            </a:r>
            <a:r>
              <a:rPr spc="-114" dirty="0"/>
              <a:t>оказанию</a:t>
            </a:r>
            <a:r>
              <a:rPr spc="-100" dirty="0"/>
              <a:t> </a:t>
            </a:r>
            <a:r>
              <a:rPr spc="-135" dirty="0"/>
              <a:t>услуг,</a:t>
            </a:r>
            <a:r>
              <a:rPr spc="-100" dirty="0"/>
              <a:t> </a:t>
            </a:r>
            <a:r>
              <a:rPr spc="-140" dirty="0"/>
              <a:t>направленных</a:t>
            </a:r>
            <a:r>
              <a:rPr spc="-100" dirty="0"/>
              <a:t> </a:t>
            </a:r>
            <a:r>
              <a:rPr spc="-25" dirty="0"/>
              <a:t>на </a:t>
            </a:r>
            <a:r>
              <a:rPr spc="-105" dirty="0"/>
              <a:t>развитие</a:t>
            </a:r>
            <a:r>
              <a:rPr spc="-40" dirty="0"/>
              <a:t> </a:t>
            </a:r>
            <a:r>
              <a:rPr spc="-135" dirty="0"/>
              <a:t>межнационального</a:t>
            </a:r>
            <a:r>
              <a:rPr spc="-45" dirty="0"/>
              <a:t> </a:t>
            </a:r>
            <a:r>
              <a:rPr spc="-40" dirty="0"/>
              <a:t>сотрудничества, </a:t>
            </a:r>
            <a:r>
              <a:rPr spc="-114" dirty="0"/>
              <a:t>сохранение</a:t>
            </a:r>
            <a:r>
              <a:rPr spc="-80" dirty="0"/>
              <a:t> </a:t>
            </a:r>
            <a:r>
              <a:rPr spc="-120" dirty="0"/>
              <a:t>и</a:t>
            </a:r>
            <a:r>
              <a:rPr spc="-50" dirty="0"/>
              <a:t> </a:t>
            </a:r>
            <a:r>
              <a:rPr spc="-135" dirty="0"/>
              <a:t>защиту</a:t>
            </a:r>
            <a:r>
              <a:rPr spc="-80" dirty="0"/>
              <a:t> </a:t>
            </a:r>
            <a:r>
              <a:rPr spc="-120" dirty="0"/>
              <a:t>самобытности,</a:t>
            </a:r>
            <a:r>
              <a:rPr spc="-100" dirty="0"/>
              <a:t> </a:t>
            </a:r>
            <a:r>
              <a:rPr spc="-135" dirty="0"/>
              <a:t>культуры,</a:t>
            </a:r>
            <a:r>
              <a:rPr spc="-105" dirty="0"/>
              <a:t> </a:t>
            </a:r>
            <a:r>
              <a:rPr spc="-50" dirty="0"/>
              <a:t>языков </a:t>
            </a:r>
            <a:r>
              <a:rPr spc="-120" dirty="0"/>
              <a:t>и</a:t>
            </a:r>
            <a:r>
              <a:rPr spc="-65" dirty="0"/>
              <a:t> </a:t>
            </a:r>
            <a:r>
              <a:rPr spc="-145" dirty="0"/>
              <a:t>традиций</a:t>
            </a:r>
            <a:r>
              <a:rPr spc="-100" dirty="0"/>
              <a:t> </a:t>
            </a:r>
            <a:r>
              <a:rPr spc="-135" dirty="0"/>
              <a:t>народов</a:t>
            </a:r>
            <a:r>
              <a:rPr spc="-100" dirty="0"/>
              <a:t> </a:t>
            </a:r>
            <a:r>
              <a:rPr spc="-75" dirty="0"/>
              <a:t>Российской</a:t>
            </a:r>
            <a:r>
              <a:rPr spc="-100" dirty="0"/>
              <a:t> </a:t>
            </a:r>
            <a:r>
              <a:rPr spc="-10" dirty="0"/>
              <a:t>Федерации</a:t>
            </a:r>
          </a:p>
          <a:p>
            <a:pPr marL="12700" marR="104775">
              <a:lnSpc>
                <a:spcPct val="100000"/>
              </a:lnSpc>
              <a:spcBef>
                <a:spcPts val="740"/>
              </a:spcBef>
            </a:pPr>
            <a:r>
              <a:rPr spc="-110" dirty="0"/>
              <a:t>выпуск</a:t>
            </a:r>
            <a:r>
              <a:rPr spc="-85" dirty="0"/>
              <a:t> </a:t>
            </a:r>
            <a:r>
              <a:rPr spc="-120" dirty="0"/>
              <a:t>периодических</a:t>
            </a:r>
            <a:r>
              <a:rPr spc="-90" dirty="0"/>
              <a:t> </a:t>
            </a:r>
            <a:r>
              <a:rPr spc="-135" dirty="0"/>
              <a:t>печатных</a:t>
            </a:r>
            <a:r>
              <a:rPr spc="-95" dirty="0"/>
              <a:t> </a:t>
            </a:r>
            <a:r>
              <a:rPr spc="-135" dirty="0"/>
              <a:t>изданий</a:t>
            </a:r>
            <a:r>
              <a:rPr spc="-80" dirty="0"/>
              <a:t> </a:t>
            </a:r>
            <a:r>
              <a:rPr spc="-120" dirty="0"/>
              <a:t>и</a:t>
            </a:r>
            <a:r>
              <a:rPr spc="-55" dirty="0"/>
              <a:t> </a:t>
            </a:r>
            <a:r>
              <a:rPr spc="-80" dirty="0"/>
              <a:t>книжной </a:t>
            </a:r>
            <a:r>
              <a:rPr spc="-145" dirty="0"/>
              <a:t>продукции,</a:t>
            </a:r>
            <a:r>
              <a:rPr spc="-100" dirty="0"/>
              <a:t> </a:t>
            </a:r>
            <a:r>
              <a:rPr spc="-95" dirty="0"/>
              <a:t>связанной </a:t>
            </a:r>
            <a:r>
              <a:rPr spc="-50" dirty="0"/>
              <a:t>с</a:t>
            </a:r>
            <a:r>
              <a:rPr spc="-45" dirty="0"/>
              <a:t> </a:t>
            </a:r>
            <a:r>
              <a:rPr spc="-120" dirty="0"/>
              <a:t>образованием,</a:t>
            </a:r>
            <a:r>
              <a:rPr spc="-100" dirty="0"/>
              <a:t> </a:t>
            </a:r>
            <a:r>
              <a:rPr spc="-110" dirty="0"/>
              <a:t>наукой</a:t>
            </a:r>
            <a:r>
              <a:rPr spc="-95" dirty="0"/>
              <a:t> </a:t>
            </a:r>
            <a:r>
              <a:rPr spc="-50" dirty="0"/>
              <a:t>и </a:t>
            </a:r>
            <a:r>
              <a:rPr spc="-120" dirty="0"/>
              <a:t>культурой,</a:t>
            </a:r>
            <a:r>
              <a:rPr spc="-114" dirty="0"/>
              <a:t> </a:t>
            </a:r>
            <a:r>
              <a:rPr spc="-125" dirty="0"/>
              <a:t>включенных</a:t>
            </a:r>
            <a:r>
              <a:rPr spc="-105" dirty="0"/>
              <a:t> </a:t>
            </a:r>
            <a:r>
              <a:rPr spc="-85" dirty="0"/>
              <a:t>в</a:t>
            </a:r>
            <a:r>
              <a:rPr spc="-65" dirty="0"/>
              <a:t> </a:t>
            </a:r>
            <a:r>
              <a:rPr spc="-35" dirty="0"/>
              <a:t>утвержденный </a:t>
            </a:r>
            <a:r>
              <a:rPr spc="-100" dirty="0"/>
              <a:t>Правительством</a:t>
            </a:r>
            <a:r>
              <a:rPr spc="-65" dirty="0"/>
              <a:t> </a:t>
            </a:r>
            <a:r>
              <a:rPr spc="-75" dirty="0"/>
              <a:t>Российской</a:t>
            </a:r>
            <a:r>
              <a:rPr spc="-60" dirty="0"/>
              <a:t> </a:t>
            </a:r>
            <a:r>
              <a:rPr spc="-95" dirty="0"/>
              <a:t>Федерации</a:t>
            </a:r>
            <a:r>
              <a:rPr spc="-60" dirty="0"/>
              <a:t> </a:t>
            </a:r>
            <a:r>
              <a:rPr spc="-10" dirty="0"/>
              <a:t>перечень </a:t>
            </a:r>
            <a:r>
              <a:rPr spc="-125" dirty="0"/>
              <a:t>видов</a:t>
            </a:r>
            <a:r>
              <a:rPr spc="-100" dirty="0"/>
              <a:t> </a:t>
            </a:r>
            <a:r>
              <a:rPr spc="-120" dirty="0"/>
              <a:t>периодических</a:t>
            </a:r>
            <a:r>
              <a:rPr spc="-100" dirty="0"/>
              <a:t> </a:t>
            </a:r>
            <a:r>
              <a:rPr spc="-135" dirty="0"/>
              <a:t>печатных</a:t>
            </a:r>
            <a:r>
              <a:rPr spc="-105" dirty="0"/>
              <a:t> </a:t>
            </a:r>
            <a:r>
              <a:rPr spc="-135" dirty="0"/>
              <a:t>изданий</a:t>
            </a:r>
            <a:r>
              <a:rPr spc="-100" dirty="0"/>
              <a:t> </a:t>
            </a:r>
            <a:r>
              <a:rPr spc="-120" dirty="0"/>
              <a:t>и</a:t>
            </a:r>
            <a:r>
              <a:rPr spc="-55" dirty="0"/>
              <a:t> </a:t>
            </a:r>
            <a:r>
              <a:rPr spc="-10" dirty="0"/>
              <a:t>книжной </a:t>
            </a:r>
            <a:r>
              <a:rPr spc="-145" dirty="0"/>
              <a:t>продукции,</a:t>
            </a:r>
            <a:r>
              <a:rPr spc="-100" dirty="0"/>
              <a:t> </a:t>
            </a:r>
            <a:r>
              <a:rPr spc="-95" dirty="0"/>
              <a:t>связанной </a:t>
            </a:r>
            <a:r>
              <a:rPr spc="-50" dirty="0"/>
              <a:t>с</a:t>
            </a:r>
            <a:r>
              <a:rPr spc="-45" dirty="0"/>
              <a:t> </a:t>
            </a:r>
            <a:r>
              <a:rPr spc="-120" dirty="0"/>
              <a:t>образованием,</a:t>
            </a:r>
            <a:r>
              <a:rPr spc="-100" dirty="0"/>
              <a:t> </a:t>
            </a:r>
            <a:r>
              <a:rPr spc="-110" dirty="0"/>
              <a:t>наукой</a:t>
            </a:r>
            <a:r>
              <a:rPr spc="-95" dirty="0"/>
              <a:t> </a:t>
            </a:r>
            <a:r>
              <a:rPr spc="-50" dirty="0"/>
              <a:t>и </a:t>
            </a:r>
            <a:r>
              <a:rPr spc="-120" dirty="0"/>
              <a:t>культурой,</a:t>
            </a:r>
            <a:r>
              <a:rPr spc="-135" dirty="0"/>
              <a:t> </a:t>
            </a:r>
            <a:r>
              <a:rPr spc="-150" dirty="0"/>
              <a:t>облагаемых</a:t>
            </a:r>
            <a:r>
              <a:rPr spc="-130" dirty="0"/>
              <a:t> при</a:t>
            </a:r>
            <a:r>
              <a:rPr spc="-85" dirty="0"/>
              <a:t> </a:t>
            </a:r>
            <a:r>
              <a:rPr spc="-165" dirty="0"/>
              <a:t>их</a:t>
            </a:r>
            <a:r>
              <a:rPr spc="-100" dirty="0"/>
              <a:t> </a:t>
            </a:r>
            <a:r>
              <a:rPr spc="-120" dirty="0"/>
              <a:t>реализации</a:t>
            </a:r>
            <a:r>
              <a:rPr spc="-125" dirty="0"/>
              <a:t> </a:t>
            </a:r>
            <a:r>
              <a:rPr dirty="0"/>
              <a:t>НДС</a:t>
            </a:r>
            <a:r>
              <a:rPr spc="330" dirty="0"/>
              <a:t> </a:t>
            </a:r>
            <a:r>
              <a:rPr spc="-370" dirty="0"/>
              <a:t>1</a:t>
            </a:r>
            <a:r>
              <a:rPr spc="-25" dirty="0"/>
              <a:t>0</a:t>
            </a:r>
            <a:r>
              <a:rPr spc="315" dirty="0"/>
              <a:t>%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431291" y="3281171"/>
            <a:ext cx="294640" cy="294640"/>
            <a:chOff x="431291" y="3281171"/>
            <a:chExt cx="294640" cy="294640"/>
          </a:xfrm>
        </p:grpSpPr>
        <p:sp>
          <p:nvSpPr>
            <p:cNvPr id="28" name="object 28"/>
            <p:cNvSpPr/>
            <p:nvPr/>
          </p:nvSpPr>
          <p:spPr>
            <a:xfrm>
              <a:off x="448817" y="3298697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18" y="10185"/>
                  </a:lnTo>
                  <a:lnTo>
                    <a:pt x="37942" y="37957"/>
                  </a:lnTo>
                  <a:lnTo>
                    <a:pt x="10180" y="79134"/>
                  </a:lnTo>
                  <a:lnTo>
                    <a:pt x="0" y="129539"/>
                  </a:lnTo>
                  <a:lnTo>
                    <a:pt x="10180" y="179945"/>
                  </a:lnTo>
                  <a:lnTo>
                    <a:pt x="37942" y="221122"/>
                  </a:lnTo>
                  <a:lnTo>
                    <a:pt x="79118" y="248894"/>
                  </a:lnTo>
                  <a:lnTo>
                    <a:pt x="129539" y="259079"/>
                  </a:lnTo>
                  <a:lnTo>
                    <a:pt x="179961" y="248894"/>
                  </a:lnTo>
                  <a:lnTo>
                    <a:pt x="221137" y="221122"/>
                  </a:lnTo>
                  <a:lnTo>
                    <a:pt x="248899" y="179945"/>
                  </a:lnTo>
                  <a:lnTo>
                    <a:pt x="259079" y="129539"/>
                  </a:lnTo>
                  <a:lnTo>
                    <a:pt x="248899" y="79134"/>
                  </a:lnTo>
                  <a:lnTo>
                    <a:pt x="221137" y="37957"/>
                  </a:lnTo>
                  <a:lnTo>
                    <a:pt x="179961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817" y="3298697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0" y="79134"/>
                  </a:lnTo>
                  <a:lnTo>
                    <a:pt x="37942" y="37957"/>
                  </a:lnTo>
                  <a:lnTo>
                    <a:pt x="79118" y="10185"/>
                  </a:lnTo>
                  <a:lnTo>
                    <a:pt x="129539" y="0"/>
                  </a:lnTo>
                  <a:lnTo>
                    <a:pt x="179961" y="10185"/>
                  </a:lnTo>
                  <a:lnTo>
                    <a:pt x="221137" y="37957"/>
                  </a:lnTo>
                  <a:lnTo>
                    <a:pt x="248899" y="79134"/>
                  </a:lnTo>
                  <a:lnTo>
                    <a:pt x="259079" y="129539"/>
                  </a:lnTo>
                  <a:lnTo>
                    <a:pt x="248899" y="179945"/>
                  </a:lnTo>
                  <a:lnTo>
                    <a:pt x="221137" y="221122"/>
                  </a:lnTo>
                  <a:lnTo>
                    <a:pt x="179961" y="248894"/>
                  </a:lnTo>
                  <a:lnTo>
                    <a:pt x="129539" y="259079"/>
                  </a:lnTo>
                  <a:lnTo>
                    <a:pt x="79118" y="248894"/>
                  </a:lnTo>
                  <a:lnTo>
                    <a:pt x="37942" y="221122"/>
                  </a:lnTo>
                  <a:lnTo>
                    <a:pt x="10180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307" y="2806700"/>
            <a:ext cx="2452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400" dirty="0">
                <a:solidFill>
                  <a:srgbClr val="552112"/>
                </a:solidFill>
                <a:latin typeface="Arial Nova Cond"/>
                <a:cs typeface="Arial Nova Cond"/>
              </a:rPr>
              <a:t>ЧТО</a:t>
            </a:r>
            <a:r>
              <a:rPr sz="3200" spc="-150" dirty="0">
                <a:solidFill>
                  <a:srgbClr val="552112"/>
                </a:solidFill>
                <a:latin typeface="Arial Nova Cond"/>
                <a:cs typeface="Arial Nova Cond"/>
              </a:rPr>
              <a:t> </a:t>
            </a:r>
            <a:r>
              <a:rPr sz="3200" spc="375" dirty="0">
                <a:solidFill>
                  <a:srgbClr val="552112"/>
                </a:solidFill>
                <a:latin typeface="Arial Nova Cond"/>
                <a:cs typeface="Arial Nova Cond"/>
              </a:rPr>
              <a:t>ДАЮТ?</a:t>
            </a:r>
            <a:endParaRPr sz="3200">
              <a:latin typeface="Arial Nova Cond"/>
              <a:cs typeface="Arial Nova C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091" y="2795397"/>
            <a:ext cx="3522979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5"/>
              </a:spcBef>
            </a:pPr>
            <a:r>
              <a:rPr sz="2600" b="1" dirty="0">
                <a:solidFill>
                  <a:srgbClr val="EC5439"/>
                </a:solidFill>
                <a:latin typeface="Calibri"/>
                <a:cs typeface="Calibri"/>
              </a:rPr>
              <a:t>Меры</a:t>
            </a:r>
            <a:r>
              <a:rPr sz="2600" b="1" spc="-5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EC5439"/>
                </a:solidFill>
                <a:latin typeface="Calibri"/>
                <a:cs typeface="Calibri"/>
              </a:rPr>
              <a:t>государственной поддержки</a:t>
            </a:r>
            <a:r>
              <a:rPr sz="2600" b="1" spc="-10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52112"/>
                </a:solidFill>
                <a:latin typeface="Calibri"/>
                <a:cs typeface="Calibri"/>
              </a:rPr>
              <a:t>социальных предприятий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078" y="871855"/>
            <a:ext cx="5199380" cy="53020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Lucida Sans Unicode"/>
                <a:cs typeface="Lucida Sans Unicode"/>
              </a:rPr>
              <a:t>Имущественная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2000" spc="-110" dirty="0">
                <a:latin typeface="Lucida Sans Unicode"/>
                <a:cs typeface="Lucida Sans Unicode"/>
              </a:rPr>
              <a:t>Финансовая,</a:t>
            </a:r>
            <a:r>
              <a:rPr sz="2000" spc="-135" dirty="0">
                <a:latin typeface="Lucida Sans Unicode"/>
                <a:cs typeface="Lucida Sans Unicode"/>
              </a:rPr>
              <a:t> </a:t>
            </a:r>
            <a:r>
              <a:rPr sz="2000" spc="-100" dirty="0">
                <a:latin typeface="Lucida Sans Unicode"/>
                <a:cs typeface="Lucida Sans Unicode"/>
              </a:rPr>
              <a:t>в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150" dirty="0">
                <a:latin typeface="Lucida Sans Unicode"/>
                <a:cs typeface="Lucida Sans Unicode"/>
              </a:rPr>
              <a:t>том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числе</a:t>
            </a:r>
            <a:r>
              <a:rPr sz="2000" spc="-135" dirty="0">
                <a:latin typeface="Lucida Sans Unicode"/>
                <a:cs typeface="Lucida Sans Unicode"/>
              </a:rPr>
              <a:t> </a:t>
            </a:r>
            <a:r>
              <a:rPr sz="2000" spc="-120" dirty="0">
                <a:latin typeface="Lucida Sans Unicode"/>
                <a:cs typeface="Lucida Sans Unicode"/>
              </a:rPr>
              <a:t>получение</a:t>
            </a:r>
            <a:r>
              <a:rPr sz="2000" spc="-145" dirty="0">
                <a:latin typeface="Lucida Sans Unicode"/>
                <a:cs typeface="Lucida Sans Unicode"/>
              </a:rPr>
              <a:t> </a:t>
            </a:r>
            <a:r>
              <a:rPr sz="2000" spc="-165" dirty="0">
                <a:latin typeface="Lucida Sans Unicode"/>
                <a:cs typeface="Lucida Sans Unicode"/>
              </a:rPr>
              <a:t>грантов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50" dirty="0">
                <a:latin typeface="Lucida Sans Unicode"/>
                <a:cs typeface="Lucida Sans Unicode"/>
              </a:rPr>
              <a:t>в </a:t>
            </a:r>
            <a:r>
              <a:rPr sz="2000" spc="-140" dirty="0">
                <a:latin typeface="Lucida Sans Unicode"/>
                <a:cs typeface="Lucida Sans Unicode"/>
              </a:rPr>
              <a:t>размере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spc="-215" dirty="0">
                <a:latin typeface="Lucida Sans Unicode"/>
                <a:cs typeface="Lucida Sans Unicode"/>
              </a:rPr>
              <a:t>до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155" dirty="0">
                <a:latin typeface="Lucida Sans Unicode"/>
                <a:cs typeface="Lucida Sans Unicode"/>
              </a:rPr>
              <a:t>500</a:t>
            </a:r>
            <a:r>
              <a:rPr sz="2000" spc="-135" dirty="0">
                <a:latin typeface="Lucida Sans Unicode"/>
                <a:cs typeface="Lucida Sans Unicode"/>
              </a:rPr>
              <a:t> </a:t>
            </a:r>
            <a:r>
              <a:rPr sz="2000" spc="-185" dirty="0">
                <a:latin typeface="Lucida Sans Unicode"/>
                <a:cs typeface="Lucida Sans Unicode"/>
              </a:rPr>
              <a:t>тыс.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рублей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80" dirty="0">
                <a:latin typeface="Lucida Sans Unicode"/>
                <a:cs typeface="Lucida Sans Unicode"/>
              </a:rPr>
              <a:t>Информационная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130" dirty="0">
                <a:latin typeface="Lucida Sans Unicode"/>
                <a:cs typeface="Lucida Sans Unicode"/>
              </a:rPr>
              <a:t>Консультационная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145" dirty="0">
                <a:latin typeface="Lucida Sans Unicode"/>
                <a:cs typeface="Lucida Sans Unicode"/>
              </a:rPr>
              <a:t>и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методическая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Lucida Sans Unicode"/>
              <a:cs typeface="Lucida Sans Unicode"/>
            </a:endParaRPr>
          </a:p>
          <a:p>
            <a:pPr marL="12700" marR="298450">
              <a:lnSpc>
                <a:spcPct val="100000"/>
              </a:lnSpc>
            </a:pPr>
            <a:r>
              <a:rPr sz="2000" spc="-85" dirty="0">
                <a:latin typeface="Lucida Sans Unicode"/>
                <a:cs typeface="Lucida Sans Unicode"/>
              </a:rPr>
              <a:t>Обеспечение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-140" dirty="0">
                <a:latin typeface="Lucida Sans Unicode"/>
                <a:cs typeface="Lucida Sans Unicode"/>
              </a:rPr>
              <a:t>наличия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165" dirty="0">
                <a:latin typeface="Lucida Sans Unicode"/>
                <a:cs typeface="Lucida Sans Unicode"/>
              </a:rPr>
              <a:t>инфраструктуры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114" dirty="0">
                <a:latin typeface="Lucida Sans Unicode"/>
                <a:cs typeface="Lucida Sans Unicode"/>
              </a:rPr>
              <a:t>для </a:t>
            </a:r>
            <a:r>
              <a:rPr sz="2000" spc="-10" dirty="0">
                <a:latin typeface="Lucida Sans Unicode"/>
                <a:cs typeface="Lucida Sans Unicode"/>
              </a:rPr>
              <a:t>бизнеса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120" dirty="0">
                <a:latin typeface="Lucida Sans Unicode"/>
                <a:cs typeface="Lucida Sans Unicode"/>
              </a:rPr>
              <a:t>Профессиональное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обучение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Lucida Sans Unicode"/>
              <a:cs typeface="Lucida Sans Unicode"/>
            </a:endParaRPr>
          </a:p>
          <a:p>
            <a:pPr marL="12700" marR="323850">
              <a:lnSpc>
                <a:spcPct val="100000"/>
              </a:lnSpc>
            </a:pPr>
            <a:r>
              <a:rPr sz="2000" spc="-125" dirty="0">
                <a:latin typeface="Lucida Sans Unicode"/>
                <a:cs typeface="Lucida Sans Unicode"/>
              </a:rPr>
              <a:t>Содействие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100" dirty="0">
                <a:latin typeface="Lucida Sans Unicode"/>
                <a:cs typeface="Lucida Sans Unicode"/>
              </a:rPr>
              <a:t>в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140" dirty="0">
                <a:latin typeface="Lucida Sans Unicode"/>
                <a:cs typeface="Lucida Sans Unicode"/>
              </a:rPr>
              <a:t>развитии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30" dirty="0">
                <a:latin typeface="Lucida Sans Unicode"/>
                <a:cs typeface="Lucida Sans Unicode"/>
              </a:rPr>
              <a:t>межрегионального </a:t>
            </a:r>
            <a:r>
              <a:rPr sz="2000" spc="-145" dirty="0">
                <a:latin typeface="Lucida Sans Unicode"/>
                <a:cs typeface="Lucida Sans Unicode"/>
              </a:rPr>
              <a:t>сотрудничества,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14" dirty="0">
                <a:latin typeface="Lucida Sans Unicode"/>
                <a:cs typeface="Lucida Sans Unicode"/>
              </a:rPr>
              <a:t>поиск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185" dirty="0">
                <a:latin typeface="Lucida Sans Unicode"/>
                <a:cs typeface="Lucida Sans Unicode"/>
              </a:rPr>
              <a:t>деловых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135" dirty="0">
                <a:latin typeface="Lucida Sans Unicode"/>
                <a:cs typeface="Lucida Sans Unicode"/>
              </a:rPr>
              <a:t>партнеров</a:t>
            </a:r>
            <a:r>
              <a:rPr lang="ru-RU" sz="2000" spc="-135" dirty="0">
                <a:latin typeface="Lucida Sans Unicode"/>
                <a:cs typeface="Lucida Sans Unicode"/>
              </a:rPr>
              <a:t> (в т.ч. проведение ярмарок, деловых конгрессов, выставок).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5255" y="900683"/>
            <a:ext cx="295910" cy="294640"/>
            <a:chOff x="4715255" y="900683"/>
            <a:chExt cx="295910" cy="294640"/>
          </a:xfrm>
        </p:grpSpPr>
        <p:sp>
          <p:nvSpPr>
            <p:cNvPr id="5" name="object 5"/>
            <p:cNvSpPr/>
            <p:nvPr/>
          </p:nvSpPr>
          <p:spPr>
            <a:xfrm>
              <a:off x="4732781" y="918209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5" h="259080">
                  <a:moveTo>
                    <a:pt x="130301" y="0"/>
                  </a:moveTo>
                  <a:lnTo>
                    <a:pt x="79563" y="10185"/>
                  </a:lnTo>
                  <a:lnTo>
                    <a:pt x="38147" y="37957"/>
                  </a:lnTo>
                  <a:lnTo>
                    <a:pt x="10233" y="79134"/>
                  </a:lnTo>
                  <a:lnTo>
                    <a:pt x="0" y="129539"/>
                  </a:lnTo>
                  <a:lnTo>
                    <a:pt x="10233" y="179945"/>
                  </a:lnTo>
                  <a:lnTo>
                    <a:pt x="38147" y="221122"/>
                  </a:lnTo>
                  <a:lnTo>
                    <a:pt x="79563" y="248894"/>
                  </a:lnTo>
                  <a:lnTo>
                    <a:pt x="130301" y="259079"/>
                  </a:lnTo>
                  <a:lnTo>
                    <a:pt x="181040" y="248894"/>
                  </a:lnTo>
                  <a:lnTo>
                    <a:pt x="222456" y="221122"/>
                  </a:lnTo>
                  <a:lnTo>
                    <a:pt x="250370" y="179945"/>
                  </a:lnTo>
                  <a:lnTo>
                    <a:pt x="260603" y="129539"/>
                  </a:lnTo>
                  <a:lnTo>
                    <a:pt x="250370" y="79134"/>
                  </a:lnTo>
                  <a:lnTo>
                    <a:pt x="222456" y="37957"/>
                  </a:lnTo>
                  <a:lnTo>
                    <a:pt x="181040" y="10185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2781" y="918209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5" h="259080">
                  <a:moveTo>
                    <a:pt x="0" y="129539"/>
                  </a:moveTo>
                  <a:lnTo>
                    <a:pt x="10233" y="79134"/>
                  </a:lnTo>
                  <a:lnTo>
                    <a:pt x="38147" y="37957"/>
                  </a:lnTo>
                  <a:lnTo>
                    <a:pt x="79563" y="10185"/>
                  </a:lnTo>
                  <a:lnTo>
                    <a:pt x="130301" y="0"/>
                  </a:lnTo>
                  <a:lnTo>
                    <a:pt x="181040" y="10185"/>
                  </a:lnTo>
                  <a:lnTo>
                    <a:pt x="222456" y="37957"/>
                  </a:lnTo>
                  <a:lnTo>
                    <a:pt x="250370" y="79134"/>
                  </a:lnTo>
                  <a:lnTo>
                    <a:pt x="260603" y="129539"/>
                  </a:lnTo>
                  <a:lnTo>
                    <a:pt x="250370" y="179945"/>
                  </a:lnTo>
                  <a:lnTo>
                    <a:pt x="222456" y="221122"/>
                  </a:lnTo>
                  <a:lnTo>
                    <a:pt x="181040" y="248894"/>
                  </a:lnTo>
                  <a:lnTo>
                    <a:pt x="130301" y="259079"/>
                  </a:lnTo>
                  <a:lnTo>
                    <a:pt x="79563" y="248894"/>
                  </a:lnTo>
                  <a:lnTo>
                    <a:pt x="38147" y="221122"/>
                  </a:lnTo>
                  <a:lnTo>
                    <a:pt x="10233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15255" y="1525524"/>
            <a:ext cx="295910" cy="295910"/>
            <a:chOff x="4715255" y="1525524"/>
            <a:chExt cx="295910" cy="295910"/>
          </a:xfrm>
        </p:grpSpPr>
        <p:sp>
          <p:nvSpPr>
            <p:cNvPr id="8" name="object 8"/>
            <p:cNvSpPr/>
            <p:nvPr/>
          </p:nvSpPr>
          <p:spPr>
            <a:xfrm>
              <a:off x="4732781" y="1543050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130301" y="0"/>
                  </a:move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10233" y="181040"/>
                  </a:lnTo>
                  <a:lnTo>
                    <a:pt x="38147" y="222456"/>
                  </a:lnTo>
                  <a:lnTo>
                    <a:pt x="79563" y="250370"/>
                  </a:lnTo>
                  <a:lnTo>
                    <a:pt x="130301" y="260603"/>
                  </a:lnTo>
                  <a:lnTo>
                    <a:pt x="181040" y="250370"/>
                  </a:lnTo>
                  <a:lnTo>
                    <a:pt x="222456" y="222456"/>
                  </a:lnTo>
                  <a:lnTo>
                    <a:pt x="250370" y="181040"/>
                  </a:lnTo>
                  <a:lnTo>
                    <a:pt x="260603" y="130301"/>
                  </a:lnTo>
                  <a:lnTo>
                    <a:pt x="250370" y="79563"/>
                  </a:lnTo>
                  <a:lnTo>
                    <a:pt x="222456" y="38147"/>
                  </a:lnTo>
                  <a:lnTo>
                    <a:pt x="181040" y="10233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2781" y="1543050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81040" y="10233"/>
                  </a:lnTo>
                  <a:lnTo>
                    <a:pt x="222456" y="38147"/>
                  </a:lnTo>
                  <a:lnTo>
                    <a:pt x="250370" y="79563"/>
                  </a:lnTo>
                  <a:lnTo>
                    <a:pt x="260603" y="130301"/>
                  </a:lnTo>
                  <a:lnTo>
                    <a:pt x="250370" y="181040"/>
                  </a:lnTo>
                  <a:lnTo>
                    <a:pt x="222456" y="222456"/>
                  </a:lnTo>
                  <a:lnTo>
                    <a:pt x="181040" y="250370"/>
                  </a:lnTo>
                  <a:lnTo>
                    <a:pt x="130301" y="260603"/>
                  </a:lnTo>
                  <a:lnTo>
                    <a:pt x="79563" y="250370"/>
                  </a:lnTo>
                  <a:lnTo>
                    <a:pt x="38147" y="222456"/>
                  </a:lnTo>
                  <a:lnTo>
                    <a:pt x="10233" y="181040"/>
                  </a:lnTo>
                  <a:lnTo>
                    <a:pt x="0" y="130301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15255" y="2490216"/>
            <a:ext cx="295910" cy="294640"/>
            <a:chOff x="4715255" y="2490216"/>
            <a:chExt cx="295910" cy="294640"/>
          </a:xfrm>
        </p:grpSpPr>
        <p:sp>
          <p:nvSpPr>
            <p:cNvPr id="11" name="object 11"/>
            <p:cNvSpPr/>
            <p:nvPr/>
          </p:nvSpPr>
          <p:spPr>
            <a:xfrm>
              <a:off x="4732781" y="2507742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5" h="259080">
                  <a:moveTo>
                    <a:pt x="130301" y="0"/>
                  </a:moveTo>
                  <a:lnTo>
                    <a:pt x="79563" y="10185"/>
                  </a:lnTo>
                  <a:lnTo>
                    <a:pt x="38147" y="37957"/>
                  </a:lnTo>
                  <a:lnTo>
                    <a:pt x="10233" y="79134"/>
                  </a:lnTo>
                  <a:lnTo>
                    <a:pt x="0" y="129540"/>
                  </a:lnTo>
                  <a:lnTo>
                    <a:pt x="10233" y="179945"/>
                  </a:lnTo>
                  <a:lnTo>
                    <a:pt x="38147" y="221122"/>
                  </a:lnTo>
                  <a:lnTo>
                    <a:pt x="79563" y="248894"/>
                  </a:lnTo>
                  <a:lnTo>
                    <a:pt x="130301" y="259080"/>
                  </a:lnTo>
                  <a:lnTo>
                    <a:pt x="181040" y="248894"/>
                  </a:lnTo>
                  <a:lnTo>
                    <a:pt x="222456" y="221122"/>
                  </a:lnTo>
                  <a:lnTo>
                    <a:pt x="250370" y="179945"/>
                  </a:lnTo>
                  <a:lnTo>
                    <a:pt x="260603" y="129540"/>
                  </a:lnTo>
                  <a:lnTo>
                    <a:pt x="250370" y="79134"/>
                  </a:lnTo>
                  <a:lnTo>
                    <a:pt x="222456" y="37957"/>
                  </a:lnTo>
                  <a:lnTo>
                    <a:pt x="181040" y="10185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32781" y="2507742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5" h="259080">
                  <a:moveTo>
                    <a:pt x="0" y="129540"/>
                  </a:moveTo>
                  <a:lnTo>
                    <a:pt x="10233" y="79134"/>
                  </a:lnTo>
                  <a:lnTo>
                    <a:pt x="38147" y="37957"/>
                  </a:lnTo>
                  <a:lnTo>
                    <a:pt x="79563" y="10185"/>
                  </a:lnTo>
                  <a:lnTo>
                    <a:pt x="130301" y="0"/>
                  </a:lnTo>
                  <a:lnTo>
                    <a:pt x="181040" y="10185"/>
                  </a:lnTo>
                  <a:lnTo>
                    <a:pt x="222456" y="37957"/>
                  </a:lnTo>
                  <a:lnTo>
                    <a:pt x="250370" y="79134"/>
                  </a:lnTo>
                  <a:lnTo>
                    <a:pt x="260603" y="129540"/>
                  </a:lnTo>
                  <a:lnTo>
                    <a:pt x="250370" y="179945"/>
                  </a:lnTo>
                  <a:lnTo>
                    <a:pt x="222456" y="221122"/>
                  </a:lnTo>
                  <a:lnTo>
                    <a:pt x="181040" y="248894"/>
                  </a:lnTo>
                  <a:lnTo>
                    <a:pt x="130301" y="259080"/>
                  </a:lnTo>
                  <a:lnTo>
                    <a:pt x="79563" y="248894"/>
                  </a:lnTo>
                  <a:lnTo>
                    <a:pt x="38147" y="221122"/>
                  </a:lnTo>
                  <a:lnTo>
                    <a:pt x="10233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15255" y="3118104"/>
            <a:ext cx="294640" cy="295910"/>
            <a:chOff x="4715255" y="3118104"/>
            <a:chExt cx="294640" cy="295910"/>
          </a:xfrm>
        </p:grpSpPr>
        <p:sp>
          <p:nvSpPr>
            <p:cNvPr id="14" name="object 14"/>
            <p:cNvSpPr/>
            <p:nvPr/>
          </p:nvSpPr>
          <p:spPr>
            <a:xfrm>
              <a:off x="4732781" y="3135630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129539" y="0"/>
                  </a:moveTo>
                  <a:lnTo>
                    <a:pt x="79134" y="10233"/>
                  </a:lnTo>
                  <a:lnTo>
                    <a:pt x="37957" y="38147"/>
                  </a:lnTo>
                  <a:lnTo>
                    <a:pt x="10185" y="79563"/>
                  </a:lnTo>
                  <a:lnTo>
                    <a:pt x="0" y="130302"/>
                  </a:lnTo>
                  <a:lnTo>
                    <a:pt x="10185" y="181040"/>
                  </a:lnTo>
                  <a:lnTo>
                    <a:pt x="37957" y="222456"/>
                  </a:lnTo>
                  <a:lnTo>
                    <a:pt x="79134" y="250370"/>
                  </a:lnTo>
                  <a:lnTo>
                    <a:pt x="129539" y="260604"/>
                  </a:lnTo>
                  <a:lnTo>
                    <a:pt x="179945" y="250370"/>
                  </a:lnTo>
                  <a:lnTo>
                    <a:pt x="221122" y="222456"/>
                  </a:lnTo>
                  <a:lnTo>
                    <a:pt x="248894" y="181040"/>
                  </a:lnTo>
                  <a:lnTo>
                    <a:pt x="259079" y="130302"/>
                  </a:lnTo>
                  <a:lnTo>
                    <a:pt x="248894" y="79563"/>
                  </a:lnTo>
                  <a:lnTo>
                    <a:pt x="221122" y="38147"/>
                  </a:lnTo>
                  <a:lnTo>
                    <a:pt x="179945" y="10233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32781" y="3135630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0" y="130302"/>
                  </a:moveTo>
                  <a:lnTo>
                    <a:pt x="10185" y="79563"/>
                  </a:lnTo>
                  <a:lnTo>
                    <a:pt x="37957" y="38147"/>
                  </a:lnTo>
                  <a:lnTo>
                    <a:pt x="79134" y="10233"/>
                  </a:lnTo>
                  <a:lnTo>
                    <a:pt x="129539" y="0"/>
                  </a:lnTo>
                  <a:lnTo>
                    <a:pt x="179945" y="10233"/>
                  </a:lnTo>
                  <a:lnTo>
                    <a:pt x="221122" y="38147"/>
                  </a:lnTo>
                  <a:lnTo>
                    <a:pt x="248894" y="79563"/>
                  </a:lnTo>
                  <a:lnTo>
                    <a:pt x="259079" y="130302"/>
                  </a:lnTo>
                  <a:lnTo>
                    <a:pt x="248894" y="181040"/>
                  </a:lnTo>
                  <a:lnTo>
                    <a:pt x="221122" y="222456"/>
                  </a:lnTo>
                  <a:lnTo>
                    <a:pt x="179945" y="250370"/>
                  </a:lnTo>
                  <a:lnTo>
                    <a:pt x="129539" y="260604"/>
                  </a:lnTo>
                  <a:lnTo>
                    <a:pt x="79134" y="250370"/>
                  </a:lnTo>
                  <a:lnTo>
                    <a:pt x="37957" y="222456"/>
                  </a:lnTo>
                  <a:lnTo>
                    <a:pt x="10185" y="181040"/>
                  </a:lnTo>
                  <a:lnTo>
                    <a:pt x="0" y="130302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715255" y="3759708"/>
            <a:ext cx="294640" cy="294640"/>
            <a:chOff x="4715255" y="3759708"/>
            <a:chExt cx="294640" cy="294640"/>
          </a:xfrm>
        </p:grpSpPr>
        <p:sp>
          <p:nvSpPr>
            <p:cNvPr id="17" name="object 17"/>
            <p:cNvSpPr/>
            <p:nvPr/>
          </p:nvSpPr>
          <p:spPr>
            <a:xfrm>
              <a:off x="4732781" y="377723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2781" y="377723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709159" y="4709159"/>
            <a:ext cx="294640" cy="294640"/>
            <a:chOff x="4709159" y="4709159"/>
            <a:chExt cx="294640" cy="294640"/>
          </a:xfrm>
        </p:grpSpPr>
        <p:sp>
          <p:nvSpPr>
            <p:cNvPr id="20" name="object 20"/>
            <p:cNvSpPr/>
            <p:nvPr/>
          </p:nvSpPr>
          <p:spPr>
            <a:xfrm>
              <a:off x="4726685" y="4726685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39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6685" y="4726685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39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715255" y="5362955"/>
            <a:ext cx="295910" cy="294640"/>
            <a:chOff x="4715255" y="5362955"/>
            <a:chExt cx="295910" cy="294640"/>
          </a:xfrm>
        </p:grpSpPr>
        <p:sp>
          <p:nvSpPr>
            <p:cNvPr id="23" name="object 23"/>
            <p:cNvSpPr/>
            <p:nvPr/>
          </p:nvSpPr>
          <p:spPr>
            <a:xfrm>
              <a:off x="4732781" y="5380481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5" h="259079">
                  <a:moveTo>
                    <a:pt x="130301" y="0"/>
                  </a:moveTo>
                  <a:lnTo>
                    <a:pt x="79563" y="10185"/>
                  </a:lnTo>
                  <a:lnTo>
                    <a:pt x="38147" y="37957"/>
                  </a:lnTo>
                  <a:lnTo>
                    <a:pt x="10233" y="79134"/>
                  </a:lnTo>
                  <a:lnTo>
                    <a:pt x="0" y="129540"/>
                  </a:lnTo>
                  <a:lnTo>
                    <a:pt x="10233" y="179945"/>
                  </a:lnTo>
                  <a:lnTo>
                    <a:pt x="38147" y="221122"/>
                  </a:lnTo>
                  <a:lnTo>
                    <a:pt x="79563" y="248894"/>
                  </a:lnTo>
                  <a:lnTo>
                    <a:pt x="130301" y="259080"/>
                  </a:lnTo>
                  <a:lnTo>
                    <a:pt x="181040" y="248894"/>
                  </a:lnTo>
                  <a:lnTo>
                    <a:pt x="222456" y="221122"/>
                  </a:lnTo>
                  <a:lnTo>
                    <a:pt x="250370" y="179945"/>
                  </a:lnTo>
                  <a:lnTo>
                    <a:pt x="260603" y="129540"/>
                  </a:lnTo>
                  <a:lnTo>
                    <a:pt x="250370" y="79134"/>
                  </a:lnTo>
                  <a:lnTo>
                    <a:pt x="222456" y="37957"/>
                  </a:lnTo>
                  <a:lnTo>
                    <a:pt x="181040" y="10185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32781" y="5380481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5" h="259079">
                  <a:moveTo>
                    <a:pt x="0" y="129540"/>
                  </a:moveTo>
                  <a:lnTo>
                    <a:pt x="10233" y="79134"/>
                  </a:lnTo>
                  <a:lnTo>
                    <a:pt x="38147" y="37957"/>
                  </a:lnTo>
                  <a:lnTo>
                    <a:pt x="79563" y="10185"/>
                  </a:lnTo>
                  <a:lnTo>
                    <a:pt x="130301" y="0"/>
                  </a:lnTo>
                  <a:lnTo>
                    <a:pt x="181040" y="10185"/>
                  </a:lnTo>
                  <a:lnTo>
                    <a:pt x="222456" y="37957"/>
                  </a:lnTo>
                  <a:lnTo>
                    <a:pt x="250370" y="79134"/>
                  </a:lnTo>
                  <a:lnTo>
                    <a:pt x="260603" y="129540"/>
                  </a:lnTo>
                  <a:lnTo>
                    <a:pt x="250370" y="179945"/>
                  </a:lnTo>
                  <a:lnTo>
                    <a:pt x="222456" y="221122"/>
                  </a:lnTo>
                  <a:lnTo>
                    <a:pt x="181040" y="248894"/>
                  </a:lnTo>
                  <a:lnTo>
                    <a:pt x="130301" y="259080"/>
                  </a:lnTo>
                  <a:lnTo>
                    <a:pt x="79563" y="248894"/>
                  </a:lnTo>
                  <a:lnTo>
                    <a:pt x="38147" y="221122"/>
                  </a:lnTo>
                  <a:lnTo>
                    <a:pt x="10233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676900" cy="6858000"/>
            <a:chOff x="0" y="0"/>
            <a:chExt cx="56769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76900" cy="6858000"/>
            </a:xfrm>
            <a:custGeom>
              <a:avLst/>
              <a:gdLst/>
              <a:ahLst/>
              <a:cxnLst/>
              <a:rect l="l" t="t" r="r" b="b"/>
              <a:pathLst>
                <a:path w="5676900" h="6858000">
                  <a:moveTo>
                    <a:pt x="56769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6900" y="68580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F1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6" y="333756"/>
              <a:ext cx="2752344" cy="5486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91" y="1133094"/>
            <a:ext cx="3764279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80" dirty="0">
                <a:solidFill>
                  <a:srgbClr val="552112"/>
                </a:solidFill>
              </a:rPr>
              <a:t>Условия</a:t>
            </a:r>
            <a:r>
              <a:rPr sz="2600" spc="-45" dirty="0">
                <a:solidFill>
                  <a:srgbClr val="552112"/>
                </a:solidFill>
              </a:rPr>
              <a:t> </a:t>
            </a:r>
            <a:r>
              <a:rPr sz="2600" spc="-10" dirty="0">
                <a:solidFill>
                  <a:srgbClr val="552112"/>
                </a:solidFill>
              </a:rPr>
              <a:t>предоставления </a:t>
            </a:r>
            <a:r>
              <a:rPr sz="2600" dirty="0">
                <a:solidFill>
                  <a:srgbClr val="EC5439"/>
                </a:solidFill>
              </a:rPr>
              <a:t>финансовой</a:t>
            </a:r>
            <a:r>
              <a:rPr sz="2600" spc="305" dirty="0">
                <a:solidFill>
                  <a:srgbClr val="EC5439"/>
                </a:solidFill>
              </a:rPr>
              <a:t> </a:t>
            </a:r>
            <a:r>
              <a:rPr sz="2600" spc="-10" dirty="0">
                <a:solidFill>
                  <a:srgbClr val="EC5439"/>
                </a:solidFill>
              </a:rPr>
              <a:t>поддержки </a:t>
            </a:r>
            <a:r>
              <a:rPr sz="2600" dirty="0">
                <a:solidFill>
                  <a:srgbClr val="552112"/>
                </a:solidFill>
              </a:rPr>
              <a:t>в</a:t>
            </a:r>
            <a:r>
              <a:rPr sz="2600" spc="-35" dirty="0">
                <a:solidFill>
                  <a:srgbClr val="552112"/>
                </a:solidFill>
              </a:rPr>
              <a:t> </a:t>
            </a:r>
            <a:r>
              <a:rPr sz="2600" dirty="0">
                <a:solidFill>
                  <a:srgbClr val="552112"/>
                </a:solidFill>
              </a:rPr>
              <a:t>виде</a:t>
            </a:r>
            <a:r>
              <a:rPr sz="2600" spc="-65" dirty="0">
                <a:solidFill>
                  <a:srgbClr val="552112"/>
                </a:solidFill>
              </a:rPr>
              <a:t> </a:t>
            </a:r>
            <a:r>
              <a:rPr sz="2600" spc="-10" dirty="0">
                <a:solidFill>
                  <a:srgbClr val="552112"/>
                </a:solidFill>
              </a:rPr>
              <a:t>гранта</a:t>
            </a:r>
            <a:endParaRPr sz="2600" dirty="0"/>
          </a:p>
        </p:txBody>
      </p:sp>
      <p:sp>
        <p:nvSpPr>
          <p:cNvPr id="6" name="object 6"/>
          <p:cNvSpPr txBox="1"/>
          <p:nvPr/>
        </p:nvSpPr>
        <p:spPr>
          <a:xfrm>
            <a:off x="593242" y="2651886"/>
            <a:ext cx="4638675" cy="351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 marR="508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latin typeface="Lucida Sans Unicode"/>
                <a:cs typeface="Lucida Sans Unicode"/>
              </a:rPr>
              <a:t>Субъект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МСП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признан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социальным</a:t>
            </a:r>
            <a:r>
              <a:rPr sz="1600" spc="-110" dirty="0">
                <a:latin typeface="Lucida Sans Unicode"/>
                <a:cs typeface="Lucida Sans Unicode"/>
              </a:rPr>
              <a:t> предприятием, </a:t>
            </a:r>
            <a:r>
              <a:rPr sz="1600" spc="-100" dirty="0">
                <a:latin typeface="Lucida Sans Unicode"/>
                <a:cs typeface="Lucida Sans Unicode"/>
              </a:rPr>
              <a:t>сведения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о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котором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внесены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единый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реестр </a:t>
            </a:r>
            <a:r>
              <a:rPr sz="1600" spc="-85" dirty="0">
                <a:latin typeface="Lucida Sans Unicode"/>
                <a:cs typeface="Lucida Sans Unicode"/>
              </a:rPr>
              <a:t>субъектов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МСП</a:t>
            </a:r>
            <a:r>
              <a:rPr sz="1600" spc="30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период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с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260" dirty="0">
                <a:latin typeface="Lucida Sans Unicode"/>
                <a:cs typeface="Lucida Sans Unicode"/>
              </a:rPr>
              <a:t>10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июля</a:t>
            </a:r>
            <a:r>
              <a:rPr sz="1600" spc="-135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по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260" dirty="0">
                <a:latin typeface="Lucida Sans Unicode"/>
                <a:cs typeface="Lucida Sans Unicode"/>
              </a:rPr>
              <a:t>10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декабря </a:t>
            </a:r>
            <a:r>
              <a:rPr sz="1600" spc="-130" dirty="0">
                <a:latin typeface="Lucida Sans Unicode"/>
                <a:cs typeface="Lucida Sans Unicode"/>
              </a:rPr>
              <a:t>текущего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календарного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года</a:t>
            </a: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Lucida Sans Unicode"/>
              <a:cs typeface="Lucida Sans Unicode"/>
            </a:endParaRPr>
          </a:p>
          <a:p>
            <a:pPr marL="12700" marR="231775">
              <a:lnSpc>
                <a:spcPct val="100000"/>
              </a:lnSpc>
            </a:pPr>
            <a:r>
              <a:rPr sz="1600" spc="-90" dirty="0">
                <a:latin typeface="Lucida Sans Unicode"/>
                <a:cs typeface="Lucida Sans Unicode"/>
              </a:rPr>
              <a:t>Субъект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55" dirty="0">
                <a:latin typeface="Lucida Sans Unicode"/>
                <a:cs typeface="Lucida Sans Unicode"/>
              </a:rPr>
              <a:t>МСП,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впервые </a:t>
            </a:r>
            <a:r>
              <a:rPr sz="1600" spc="-130" dirty="0">
                <a:latin typeface="Lucida Sans Unicode"/>
                <a:cs typeface="Lucida Sans Unicode"/>
              </a:rPr>
              <a:t>признанный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социальным </a:t>
            </a:r>
            <a:r>
              <a:rPr sz="1600" spc="-130" dirty="0">
                <a:latin typeface="Lucida Sans Unicode"/>
                <a:cs typeface="Lucida Sans Unicode"/>
              </a:rPr>
              <a:t>предприятием,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прошел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обучение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рамках </a:t>
            </a:r>
            <a:r>
              <a:rPr sz="1600" spc="-125" dirty="0">
                <a:latin typeface="Lucida Sans Unicode"/>
                <a:cs typeface="Lucida Sans Unicode"/>
              </a:rPr>
              <a:t>обучающей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65" dirty="0">
                <a:latin typeface="Lucida Sans Unicode"/>
                <a:cs typeface="Lucida Sans Unicode"/>
              </a:rPr>
              <a:t>программы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или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акселерационной </a:t>
            </a:r>
            <a:r>
              <a:rPr sz="1600" spc="-165" dirty="0">
                <a:latin typeface="Lucida Sans Unicode"/>
                <a:cs typeface="Lucida Sans Unicode"/>
              </a:rPr>
              <a:t>программы</a:t>
            </a:r>
            <a:r>
              <a:rPr sz="1600" spc="-125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в</a:t>
            </a:r>
            <a:r>
              <a:rPr sz="1600" spc="-85" dirty="0">
                <a:latin typeface="Lucida Sans Unicode"/>
                <a:cs typeface="Lucida Sans Unicode"/>
              </a:rPr>
              <a:t> течение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90" dirty="0">
                <a:latin typeface="Lucida Sans Unicode"/>
                <a:cs typeface="Lucida Sans Unicode"/>
              </a:rPr>
              <a:t>года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75" dirty="0">
                <a:latin typeface="Lucida Sans Unicode"/>
                <a:cs typeface="Lucida Sans Unicode"/>
              </a:rPr>
              <a:t>до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момента </a:t>
            </a:r>
            <a:r>
              <a:rPr sz="1600" spc="-100" dirty="0">
                <a:latin typeface="Lucida Sans Unicode"/>
                <a:cs typeface="Lucida Sans Unicode"/>
              </a:rPr>
              <a:t>получения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гранта</a:t>
            </a: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Lucida Sans Unicode"/>
              <a:cs typeface="Lucida Sans Unicode"/>
            </a:endParaRPr>
          </a:p>
          <a:p>
            <a:pPr marL="12700" marR="42545">
              <a:lnSpc>
                <a:spcPct val="100000"/>
              </a:lnSpc>
            </a:pPr>
            <a:r>
              <a:rPr sz="1600" spc="-90" dirty="0">
                <a:latin typeface="Lucida Sans Unicode"/>
                <a:cs typeface="Lucida Sans Unicode"/>
              </a:rPr>
              <a:t>Субъект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55" dirty="0">
                <a:latin typeface="Lucida Sans Unicode"/>
                <a:cs typeface="Lucida Sans Unicode"/>
              </a:rPr>
              <a:t>МСП,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подтвердивший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статус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социального </a:t>
            </a:r>
            <a:r>
              <a:rPr sz="1600" spc="-130" dirty="0">
                <a:latin typeface="Lucida Sans Unicode"/>
                <a:cs typeface="Lucida Sans Unicode"/>
              </a:rPr>
              <a:t>предприятия,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реализует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ранее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созданный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проект </a:t>
            </a:r>
            <a:r>
              <a:rPr sz="1600" spc="-80" dirty="0">
                <a:latin typeface="Lucida Sans Unicode"/>
                <a:cs typeface="Lucida Sans Unicode"/>
              </a:rPr>
              <a:t>в </a:t>
            </a:r>
            <a:r>
              <a:rPr sz="1600" spc="-110" dirty="0">
                <a:latin typeface="Lucida Sans Unicode"/>
                <a:cs typeface="Lucida Sans Unicode"/>
              </a:rPr>
              <a:t>сфере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социального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предпринимательства</a:t>
            </a:r>
            <a:endParaRPr sz="1600" dirty="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1856" y="2746248"/>
            <a:ext cx="99060" cy="2875915"/>
            <a:chOff x="371856" y="2746248"/>
            <a:chExt cx="99060" cy="28759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2746248"/>
              <a:ext cx="99059" cy="1005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4003548"/>
              <a:ext cx="99059" cy="1005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5521452"/>
              <a:ext cx="99059" cy="1005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428356" y="1313510"/>
            <a:ext cx="2706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90" dirty="0">
                <a:solidFill>
                  <a:srgbClr val="EC5439"/>
                </a:solidFill>
                <a:latin typeface="Calibri"/>
                <a:cs typeface="Calibri"/>
              </a:rPr>
              <a:t>500</a:t>
            </a:r>
            <a:r>
              <a:rPr sz="4800" b="1" spc="1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4800" b="1" spc="270" dirty="0">
                <a:solidFill>
                  <a:srgbClr val="EC5439"/>
                </a:solidFill>
                <a:latin typeface="Calibri"/>
                <a:cs typeface="Calibri"/>
              </a:rPr>
              <a:t>000</a:t>
            </a:r>
            <a:r>
              <a:rPr sz="4800" b="1" spc="-1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4800" b="1" spc="254" dirty="0">
                <a:solidFill>
                  <a:srgbClr val="EC5439"/>
                </a:solidFill>
                <a:latin typeface="Calibri"/>
                <a:cs typeface="Calibri"/>
              </a:rPr>
              <a:t>₽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3768" y="1043178"/>
            <a:ext cx="958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5" dirty="0">
                <a:solidFill>
                  <a:srgbClr val="552112"/>
                </a:solidFill>
                <a:latin typeface="Lucida Sans Unicode"/>
                <a:cs typeface="Lucida Sans Unicode"/>
              </a:rPr>
              <a:t>Максимум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8264" y="2035810"/>
            <a:ext cx="3688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solidFill>
                  <a:srgbClr val="552112"/>
                </a:solidFill>
                <a:latin typeface="Lucida Sans Unicode"/>
                <a:cs typeface="Lucida Sans Unicode"/>
              </a:rPr>
              <a:t>рублей,</a:t>
            </a:r>
            <a:r>
              <a:rPr sz="1600" spc="-120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600" spc="-125" dirty="0">
                <a:solidFill>
                  <a:srgbClr val="552112"/>
                </a:solidFill>
                <a:latin typeface="Lucida Sans Unicode"/>
                <a:cs typeface="Lucida Sans Unicode"/>
              </a:rPr>
              <a:t>при</a:t>
            </a:r>
            <a:r>
              <a:rPr sz="1600" spc="-5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600" spc="-95" dirty="0">
                <a:solidFill>
                  <a:srgbClr val="552112"/>
                </a:solidFill>
                <a:latin typeface="Lucida Sans Unicode"/>
                <a:cs typeface="Lucida Sans Unicode"/>
              </a:rPr>
              <a:t>условии</a:t>
            </a:r>
            <a:r>
              <a:rPr sz="1600" spc="-85" dirty="0">
                <a:solidFill>
                  <a:srgbClr val="552112"/>
                </a:solidFill>
                <a:latin typeface="Lucida Sans Unicode"/>
                <a:cs typeface="Lucida Sans Unicode"/>
              </a:rPr>
              <a:t> </a:t>
            </a:r>
            <a:r>
              <a:rPr sz="1600" spc="-100" dirty="0">
                <a:solidFill>
                  <a:srgbClr val="552112"/>
                </a:solidFill>
                <a:latin typeface="Lucida Sans Unicode"/>
                <a:cs typeface="Lucida Sans Unicode"/>
              </a:rPr>
              <a:t>софинансирования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900" y="2767583"/>
            <a:ext cx="1531620" cy="3046730"/>
          </a:xfrm>
          <a:custGeom>
            <a:avLst/>
            <a:gdLst/>
            <a:ahLst/>
            <a:cxnLst/>
            <a:rect l="l" t="t" r="r" b="b"/>
            <a:pathLst>
              <a:path w="1531620" h="3046729">
                <a:moveTo>
                  <a:pt x="1531620" y="0"/>
                </a:moveTo>
                <a:lnTo>
                  <a:pt x="1483209" y="1093"/>
                </a:lnTo>
                <a:lnTo>
                  <a:pt x="1435177" y="3642"/>
                </a:lnTo>
                <a:lnTo>
                  <a:pt x="1387546" y="7624"/>
                </a:lnTo>
                <a:lnTo>
                  <a:pt x="1340336" y="13019"/>
                </a:lnTo>
                <a:lnTo>
                  <a:pt x="1293571" y="19803"/>
                </a:lnTo>
                <a:lnTo>
                  <a:pt x="1247272" y="27957"/>
                </a:lnTo>
                <a:lnTo>
                  <a:pt x="1201460" y="37457"/>
                </a:lnTo>
                <a:lnTo>
                  <a:pt x="1156158" y="48283"/>
                </a:lnTo>
                <a:lnTo>
                  <a:pt x="1111388" y="60413"/>
                </a:lnTo>
                <a:lnTo>
                  <a:pt x="1067172" y="73826"/>
                </a:lnTo>
                <a:lnTo>
                  <a:pt x="1023531" y="88499"/>
                </a:lnTo>
                <a:lnTo>
                  <a:pt x="980487" y="104412"/>
                </a:lnTo>
                <a:lnTo>
                  <a:pt x="938063" y="121542"/>
                </a:lnTo>
                <a:lnTo>
                  <a:pt x="896280" y="139869"/>
                </a:lnTo>
                <a:lnTo>
                  <a:pt x="855160" y="159370"/>
                </a:lnTo>
                <a:lnTo>
                  <a:pt x="814725" y="180024"/>
                </a:lnTo>
                <a:lnTo>
                  <a:pt x="774997" y="201810"/>
                </a:lnTo>
                <a:lnTo>
                  <a:pt x="735997" y="224705"/>
                </a:lnTo>
                <a:lnTo>
                  <a:pt x="697749" y="248688"/>
                </a:lnTo>
                <a:lnTo>
                  <a:pt x="660272" y="273738"/>
                </a:lnTo>
                <a:lnTo>
                  <a:pt x="623591" y="299833"/>
                </a:lnTo>
                <a:lnTo>
                  <a:pt x="587725" y="326952"/>
                </a:lnTo>
                <a:lnTo>
                  <a:pt x="552698" y="355073"/>
                </a:lnTo>
                <a:lnTo>
                  <a:pt x="518531" y="384173"/>
                </a:lnTo>
                <a:lnTo>
                  <a:pt x="485246" y="414233"/>
                </a:lnTo>
                <a:lnTo>
                  <a:pt x="452866" y="445230"/>
                </a:lnTo>
                <a:lnTo>
                  <a:pt x="421411" y="477142"/>
                </a:lnTo>
                <a:lnTo>
                  <a:pt x="390903" y="509948"/>
                </a:lnTo>
                <a:lnTo>
                  <a:pt x="361366" y="543627"/>
                </a:lnTo>
                <a:lnTo>
                  <a:pt x="332820" y="578157"/>
                </a:lnTo>
                <a:lnTo>
                  <a:pt x="305287" y="613516"/>
                </a:lnTo>
                <a:lnTo>
                  <a:pt x="278790" y="649682"/>
                </a:lnTo>
                <a:lnTo>
                  <a:pt x="253350" y="686635"/>
                </a:lnTo>
                <a:lnTo>
                  <a:pt x="228990" y="724352"/>
                </a:lnTo>
                <a:lnTo>
                  <a:pt x="205730" y="762812"/>
                </a:lnTo>
                <a:lnTo>
                  <a:pt x="183593" y="801994"/>
                </a:lnTo>
                <a:lnTo>
                  <a:pt x="162601" y="841875"/>
                </a:lnTo>
                <a:lnTo>
                  <a:pt x="142776" y="882435"/>
                </a:lnTo>
                <a:lnTo>
                  <a:pt x="124140" y="923651"/>
                </a:lnTo>
                <a:lnTo>
                  <a:pt x="106714" y="965502"/>
                </a:lnTo>
                <a:lnTo>
                  <a:pt x="90521" y="1007966"/>
                </a:lnTo>
                <a:lnTo>
                  <a:pt x="75582" y="1051023"/>
                </a:lnTo>
                <a:lnTo>
                  <a:pt x="61919" y="1094650"/>
                </a:lnTo>
                <a:lnTo>
                  <a:pt x="49554" y="1138825"/>
                </a:lnTo>
                <a:lnTo>
                  <a:pt x="38510" y="1183528"/>
                </a:lnTo>
                <a:lnTo>
                  <a:pt x="28807" y="1228736"/>
                </a:lnTo>
                <a:lnTo>
                  <a:pt x="20469" y="1274429"/>
                </a:lnTo>
                <a:lnTo>
                  <a:pt x="13516" y="1320583"/>
                </a:lnTo>
                <a:lnTo>
                  <a:pt x="7970" y="1367179"/>
                </a:lnTo>
                <a:lnTo>
                  <a:pt x="3855" y="1414194"/>
                </a:lnTo>
                <a:lnTo>
                  <a:pt x="1190" y="1461606"/>
                </a:lnTo>
                <a:lnTo>
                  <a:pt x="0" y="1509395"/>
                </a:lnTo>
                <a:lnTo>
                  <a:pt x="324" y="1557754"/>
                </a:lnTo>
                <a:lnTo>
                  <a:pt x="2162" y="1605752"/>
                </a:lnTo>
                <a:lnTo>
                  <a:pt x="5491" y="1653365"/>
                </a:lnTo>
                <a:lnTo>
                  <a:pt x="10289" y="1700571"/>
                </a:lnTo>
                <a:lnTo>
                  <a:pt x="16533" y="1747347"/>
                </a:lnTo>
                <a:lnTo>
                  <a:pt x="24201" y="1793670"/>
                </a:lnTo>
                <a:lnTo>
                  <a:pt x="33271" y="1839519"/>
                </a:lnTo>
                <a:lnTo>
                  <a:pt x="43719" y="1884871"/>
                </a:lnTo>
                <a:lnTo>
                  <a:pt x="55525" y="1929702"/>
                </a:lnTo>
                <a:lnTo>
                  <a:pt x="68665" y="1973992"/>
                </a:lnTo>
                <a:lnTo>
                  <a:pt x="83117" y="2017717"/>
                </a:lnTo>
                <a:lnTo>
                  <a:pt x="98858" y="2060854"/>
                </a:lnTo>
                <a:lnTo>
                  <a:pt x="115867" y="2103382"/>
                </a:lnTo>
                <a:lnTo>
                  <a:pt x="134121" y="2145277"/>
                </a:lnTo>
                <a:lnTo>
                  <a:pt x="153597" y="2186517"/>
                </a:lnTo>
                <a:lnTo>
                  <a:pt x="174273" y="2227081"/>
                </a:lnTo>
                <a:lnTo>
                  <a:pt x="196127" y="2266944"/>
                </a:lnTo>
                <a:lnTo>
                  <a:pt x="219137" y="2306085"/>
                </a:lnTo>
                <a:lnTo>
                  <a:pt x="243279" y="2344481"/>
                </a:lnTo>
                <a:lnTo>
                  <a:pt x="268532" y="2382110"/>
                </a:lnTo>
                <a:lnTo>
                  <a:pt x="294873" y="2418949"/>
                </a:lnTo>
                <a:lnTo>
                  <a:pt x="322280" y="2454976"/>
                </a:lnTo>
                <a:lnTo>
                  <a:pt x="350730" y="2490168"/>
                </a:lnTo>
                <a:lnTo>
                  <a:pt x="380202" y="2524502"/>
                </a:lnTo>
                <a:lnTo>
                  <a:pt x="410672" y="2557957"/>
                </a:lnTo>
                <a:lnTo>
                  <a:pt x="442118" y="2590509"/>
                </a:lnTo>
                <a:lnTo>
                  <a:pt x="474519" y="2622136"/>
                </a:lnTo>
                <a:lnTo>
                  <a:pt x="507850" y="2652816"/>
                </a:lnTo>
                <a:lnTo>
                  <a:pt x="542091" y="2682527"/>
                </a:lnTo>
                <a:lnTo>
                  <a:pt x="577219" y="2711244"/>
                </a:lnTo>
                <a:lnTo>
                  <a:pt x="613211" y="2738947"/>
                </a:lnTo>
                <a:lnTo>
                  <a:pt x="650045" y="2765613"/>
                </a:lnTo>
                <a:lnTo>
                  <a:pt x="687699" y="2791218"/>
                </a:lnTo>
                <a:lnTo>
                  <a:pt x="726150" y="2815741"/>
                </a:lnTo>
                <a:lnTo>
                  <a:pt x="765376" y="2839160"/>
                </a:lnTo>
                <a:lnTo>
                  <a:pt x="805354" y="2861450"/>
                </a:lnTo>
                <a:lnTo>
                  <a:pt x="846062" y="2882591"/>
                </a:lnTo>
                <a:lnTo>
                  <a:pt x="887479" y="2902560"/>
                </a:lnTo>
                <a:lnTo>
                  <a:pt x="929580" y="2921333"/>
                </a:lnTo>
                <a:lnTo>
                  <a:pt x="972344" y="2938890"/>
                </a:lnTo>
                <a:lnTo>
                  <a:pt x="1015749" y="2955206"/>
                </a:lnTo>
                <a:lnTo>
                  <a:pt x="1059772" y="2970260"/>
                </a:lnTo>
                <a:lnTo>
                  <a:pt x="1104391" y="2984028"/>
                </a:lnTo>
                <a:lnTo>
                  <a:pt x="1149584" y="2996490"/>
                </a:lnTo>
                <a:lnTo>
                  <a:pt x="1195327" y="3007621"/>
                </a:lnTo>
                <a:lnTo>
                  <a:pt x="1241599" y="3017400"/>
                </a:lnTo>
                <a:lnTo>
                  <a:pt x="1288377" y="3025804"/>
                </a:lnTo>
                <a:lnTo>
                  <a:pt x="1335639" y="3032811"/>
                </a:lnTo>
                <a:lnTo>
                  <a:pt x="1383363" y="3038397"/>
                </a:lnTo>
                <a:lnTo>
                  <a:pt x="1431526" y="3042541"/>
                </a:lnTo>
                <a:lnTo>
                  <a:pt x="1480106" y="3045220"/>
                </a:lnTo>
                <a:lnTo>
                  <a:pt x="1529079" y="3046412"/>
                </a:lnTo>
                <a:lnTo>
                  <a:pt x="1531620" y="0"/>
                </a:lnTo>
                <a:close/>
              </a:path>
            </a:pathLst>
          </a:custGeom>
          <a:solidFill>
            <a:srgbClr val="BE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31580" y="2767710"/>
            <a:ext cx="1531620" cy="3046730"/>
          </a:xfrm>
          <a:custGeom>
            <a:avLst/>
            <a:gdLst/>
            <a:ahLst/>
            <a:cxnLst/>
            <a:rect l="l" t="t" r="r" b="b"/>
            <a:pathLst>
              <a:path w="1531620" h="3046729">
                <a:moveTo>
                  <a:pt x="2540" y="0"/>
                </a:moveTo>
                <a:lnTo>
                  <a:pt x="0" y="3046310"/>
                </a:lnTo>
                <a:lnTo>
                  <a:pt x="48410" y="3045222"/>
                </a:lnTo>
                <a:lnTo>
                  <a:pt x="96442" y="3042677"/>
                </a:lnTo>
                <a:lnTo>
                  <a:pt x="144073" y="3038700"/>
                </a:lnTo>
                <a:lnTo>
                  <a:pt x="191283" y="3033309"/>
                </a:lnTo>
                <a:lnTo>
                  <a:pt x="238048" y="3026529"/>
                </a:lnTo>
                <a:lnTo>
                  <a:pt x="284347" y="3018379"/>
                </a:lnTo>
                <a:lnTo>
                  <a:pt x="330159" y="3008882"/>
                </a:lnTo>
                <a:lnTo>
                  <a:pt x="375461" y="2998059"/>
                </a:lnTo>
                <a:lnTo>
                  <a:pt x="420231" y="2985931"/>
                </a:lnTo>
                <a:lnTo>
                  <a:pt x="464447" y="2972521"/>
                </a:lnTo>
                <a:lnTo>
                  <a:pt x="508088" y="2957850"/>
                </a:lnTo>
                <a:lnTo>
                  <a:pt x="551132" y="2941939"/>
                </a:lnTo>
                <a:lnTo>
                  <a:pt x="593556" y="2924811"/>
                </a:lnTo>
                <a:lnTo>
                  <a:pt x="635339" y="2906486"/>
                </a:lnTo>
                <a:lnTo>
                  <a:pt x="676459" y="2886986"/>
                </a:lnTo>
                <a:lnTo>
                  <a:pt x="716894" y="2866334"/>
                </a:lnTo>
                <a:lnTo>
                  <a:pt x="756622" y="2844549"/>
                </a:lnTo>
                <a:lnTo>
                  <a:pt x="795622" y="2821655"/>
                </a:lnTo>
                <a:lnTo>
                  <a:pt x="833870" y="2797673"/>
                </a:lnTo>
                <a:lnTo>
                  <a:pt x="871347" y="2772623"/>
                </a:lnTo>
                <a:lnTo>
                  <a:pt x="908028" y="2746528"/>
                </a:lnTo>
                <a:lnTo>
                  <a:pt x="943894" y="2719410"/>
                </a:lnTo>
                <a:lnTo>
                  <a:pt x="978921" y="2691290"/>
                </a:lnTo>
                <a:lnTo>
                  <a:pt x="1013088" y="2662189"/>
                </a:lnTo>
                <a:lnTo>
                  <a:pt x="1046373" y="2632129"/>
                </a:lnTo>
                <a:lnTo>
                  <a:pt x="1078753" y="2601133"/>
                </a:lnTo>
                <a:lnTo>
                  <a:pt x="1110208" y="2569220"/>
                </a:lnTo>
                <a:lnTo>
                  <a:pt x="1140716" y="2536413"/>
                </a:lnTo>
                <a:lnTo>
                  <a:pt x="1170253" y="2502734"/>
                </a:lnTo>
                <a:lnTo>
                  <a:pt x="1198799" y="2468204"/>
                </a:lnTo>
                <a:lnTo>
                  <a:pt x="1226332" y="2432845"/>
                </a:lnTo>
                <a:lnTo>
                  <a:pt x="1252829" y="2396677"/>
                </a:lnTo>
                <a:lnTo>
                  <a:pt x="1278269" y="2359724"/>
                </a:lnTo>
                <a:lnTo>
                  <a:pt x="1302629" y="2322006"/>
                </a:lnTo>
                <a:lnTo>
                  <a:pt x="1325889" y="2283545"/>
                </a:lnTo>
                <a:lnTo>
                  <a:pt x="1348026" y="2244363"/>
                </a:lnTo>
                <a:lnTo>
                  <a:pt x="1369018" y="2204481"/>
                </a:lnTo>
                <a:lnTo>
                  <a:pt x="1388843" y="2163921"/>
                </a:lnTo>
                <a:lnTo>
                  <a:pt x="1407479" y="2122704"/>
                </a:lnTo>
                <a:lnTo>
                  <a:pt x="1424905" y="2080852"/>
                </a:lnTo>
                <a:lnTo>
                  <a:pt x="1441098" y="2038387"/>
                </a:lnTo>
                <a:lnTo>
                  <a:pt x="1456037" y="1995329"/>
                </a:lnTo>
                <a:lnTo>
                  <a:pt x="1469700" y="1951702"/>
                </a:lnTo>
                <a:lnTo>
                  <a:pt x="1482065" y="1907526"/>
                </a:lnTo>
                <a:lnTo>
                  <a:pt x="1493109" y="1862822"/>
                </a:lnTo>
                <a:lnTo>
                  <a:pt x="1502812" y="1817613"/>
                </a:lnTo>
                <a:lnTo>
                  <a:pt x="1511150" y="1771921"/>
                </a:lnTo>
                <a:lnTo>
                  <a:pt x="1518103" y="1725766"/>
                </a:lnTo>
                <a:lnTo>
                  <a:pt x="1523649" y="1679170"/>
                </a:lnTo>
                <a:lnTo>
                  <a:pt x="1527764" y="1632155"/>
                </a:lnTo>
                <a:lnTo>
                  <a:pt x="1530429" y="1584742"/>
                </a:lnTo>
                <a:lnTo>
                  <a:pt x="1531620" y="1536953"/>
                </a:lnTo>
                <a:lnTo>
                  <a:pt x="1531295" y="1488594"/>
                </a:lnTo>
                <a:lnTo>
                  <a:pt x="1529457" y="1440596"/>
                </a:lnTo>
                <a:lnTo>
                  <a:pt x="1526128" y="1392983"/>
                </a:lnTo>
                <a:lnTo>
                  <a:pt x="1521330" y="1345778"/>
                </a:lnTo>
                <a:lnTo>
                  <a:pt x="1515086" y="1299003"/>
                </a:lnTo>
                <a:lnTo>
                  <a:pt x="1507418" y="1252680"/>
                </a:lnTo>
                <a:lnTo>
                  <a:pt x="1498348" y="1206832"/>
                </a:lnTo>
                <a:lnTo>
                  <a:pt x="1487900" y="1161481"/>
                </a:lnTo>
                <a:lnTo>
                  <a:pt x="1476094" y="1116650"/>
                </a:lnTo>
                <a:lnTo>
                  <a:pt x="1462954" y="1072361"/>
                </a:lnTo>
                <a:lnTo>
                  <a:pt x="1448502" y="1028637"/>
                </a:lnTo>
                <a:lnTo>
                  <a:pt x="1432761" y="985501"/>
                </a:lnTo>
                <a:lnTo>
                  <a:pt x="1415752" y="942975"/>
                </a:lnTo>
                <a:lnTo>
                  <a:pt x="1397498" y="901080"/>
                </a:lnTo>
                <a:lnTo>
                  <a:pt x="1378022" y="859841"/>
                </a:lnTo>
                <a:lnTo>
                  <a:pt x="1357346" y="819279"/>
                </a:lnTo>
                <a:lnTo>
                  <a:pt x="1335492" y="779417"/>
                </a:lnTo>
                <a:lnTo>
                  <a:pt x="1312482" y="740278"/>
                </a:lnTo>
                <a:lnTo>
                  <a:pt x="1288340" y="701883"/>
                </a:lnTo>
                <a:lnTo>
                  <a:pt x="1263087" y="664255"/>
                </a:lnTo>
                <a:lnTo>
                  <a:pt x="1236746" y="627418"/>
                </a:lnTo>
                <a:lnTo>
                  <a:pt x="1209339" y="591393"/>
                </a:lnTo>
                <a:lnTo>
                  <a:pt x="1180889" y="556202"/>
                </a:lnTo>
                <a:lnTo>
                  <a:pt x="1151417" y="521870"/>
                </a:lnTo>
                <a:lnTo>
                  <a:pt x="1120947" y="488417"/>
                </a:lnTo>
                <a:lnTo>
                  <a:pt x="1089501" y="455866"/>
                </a:lnTo>
                <a:lnTo>
                  <a:pt x="1057100" y="424240"/>
                </a:lnTo>
                <a:lnTo>
                  <a:pt x="1023769" y="393562"/>
                </a:lnTo>
                <a:lnTo>
                  <a:pt x="989528" y="363853"/>
                </a:lnTo>
                <a:lnTo>
                  <a:pt x="954400" y="335137"/>
                </a:lnTo>
                <a:lnTo>
                  <a:pt x="918408" y="307436"/>
                </a:lnTo>
                <a:lnTo>
                  <a:pt x="881574" y="280772"/>
                </a:lnTo>
                <a:lnTo>
                  <a:pt x="843920" y="255168"/>
                </a:lnTo>
                <a:lnTo>
                  <a:pt x="805469" y="230647"/>
                </a:lnTo>
                <a:lnTo>
                  <a:pt x="766243" y="207230"/>
                </a:lnTo>
                <a:lnTo>
                  <a:pt x="726265" y="184941"/>
                </a:lnTo>
                <a:lnTo>
                  <a:pt x="685557" y="163802"/>
                </a:lnTo>
                <a:lnTo>
                  <a:pt x="644140" y="143835"/>
                </a:lnTo>
                <a:lnTo>
                  <a:pt x="602039" y="125063"/>
                </a:lnTo>
                <a:lnTo>
                  <a:pt x="559275" y="107508"/>
                </a:lnTo>
                <a:lnTo>
                  <a:pt x="515870" y="91193"/>
                </a:lnTo>
                <a:lnTo>
                  <a:pt x="471847" y="76141"/>
                </a:lnTo>
                <a:lnTo>
                  <a:pt x="427228" y="62374"/>
                </a:lnTo>
                <a:lnTo>
                  <a:pt x="382035" y="49913"/>
                </a:lnTo>
                <a:lnTo>
                  <a:pt x="336292" y="38783"/>
                </a:lnTo>
                <a:lnTo>
                  <a:pt x="290020" y="29006"/>
                </a:lnTo>
                <a:lnTo>
                  <a:pt x="243242" y="20603"/>
                </a:lnTo>
                <a:lnTo>
                  <a:pt x="195980" y="13597"/>
                </a:lnTo>
                <a:lnTo>
                  <a:pt x="148256" y="8012"/>
                </a:lnTo>
                <a:lnTo>
                  <a:pt x="100093" y="3869"/>
                </a:lnTo>
                <a:lnTo>
                  <a:pt x="51513" y="1190"/>
                </a:lnTo>
                <a:lnTo>
                  <a:pt x="2540" y="0"/>
                </a:lnTo>
                <a:close/>
              </a:path>
            </a:pathLst>
          </a:custGeom>
          <a:solidFill>
            <a:srgbClr val="EDD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27695" y="4050868"/>
            <a:ext cx="6743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155" dirty="0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21469" y="4050868"/>
            <a:ext cx="6743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155" dirty="0">
                <a:solidFill>
                  <a:srgbClr val="552112"/>
                </a:solidFill>
                <a:latin typeface="Calibri"/>
                <a:cs typeface="Calibri"/>
              </a:rPr>
              <a:t>50%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9752" y="5594515"/>
            <a:ext cx="6672580" cy="1118235"/>
            <a:chOff x="5519752" y="5594515"/>
            <a:chExt cx="6672580" cy="1118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9752" y="5594515"/>
              <a:ext cx="6672247" cy="11179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16523" y="5737859"/>
              <a:ext cx="6297295" cy="843280"/>
            </a:xfrm>
            <a:custGeom>
              <a:avLst/>
              <a:gdLst/>
              <a:ahLst/>
              <a:cxnLst/>
              <a:rect l="l" t="t" r="r" b="b"/>
              <a:pathLst>
                <a:path w="6297295" h="843279">
                  <a:moveTo>
                    <a:pt x="6297168" y="0"/>
                  </a:moveTo>
                  <a:lnTo>
                    <a:pt x="0" y="0"/>
                  </a:lnTo>
                  <a:lnTo>
                    <a:pt x="0" y="842771"/>
                  </a:lnTo>
                  <a:lnTo>
                    <a:pt x="6297168" y="842771"/>
                  </a:lnTo>
                  <a:lnTo>
                    <a:pt x="6297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856" y="1647444"/>
            <a:ext cx="99059" cy="1005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8411" y="1529918"/>
            <a:ext cx="4817745" cy="492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latin typeface="Lucida Sans Unicode"/>
                <a:cs typeface="Lucida Sans Unicode"/>
              </a:rPr>
              <a:t>аренда,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ремонт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нежилого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помещения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для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20" dirty="0">
                <a:latin typeface="Lucida Sans Unicode"/>
                <a:cs typeface="Lucida Sans Unicode"/>
              </a:rPr>
              <a:t>реализации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проекта</a:t>
            </a:r>
            <a:endParaRPr sz="1600">
              <a:latin typeface="Lucida Sans Unicode"/>
              <a:cs typeface="Lucida Sans Unicode"/>
            </a:endParaRPr>
          </a:p>
          <a:p>
            <a:pPr marL="12700" marR="89535">
              <a:lnSpc>
                <a:spcPct val="100000"/>
              </a:lnSpc>
              <a:spcBef>
                <a:spcPts val="775"/>
              </a:spcBef>
            </a:pPr>
            <a:r>
              <a:rPr sz="1600" spc="-150" dirty="0">
                <a:latin typeface="Lucida Sans Unicode"/>
                <a:cs typeface="Lucida Sans Unicode"/>
              </a:rPr>
              <a:t>аренда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(или)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приобретение </a:t>
            </a:r>
            <a:r>
              <a:rPr sz="1600" spc="-40" dirty="0">
                <a:latin typeface="Lucida Sans Unicode"/>
                <a:cs typeface="Lucida Sans Unicode"/>
              </a:rPr>
              <a:t>оргтехники, </a:t>
            </a:r>
            <a:r>
              <a:rPr sz="1600" spc="-114" dirty="0">
                <a:latin typeface="Lucida Sans Unicode"/>
                <a:cs typeface="Lucida Sans Unicode"/>
              </a:rPr>
              <a:t>оборудования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(в </a:t>
            </a:r>
            <a:r>
              <a:rPr sz="1600" spc="-120" dirty="0">
                <a:latin typeface="Lucida Sans Unicode"/>
                <a:cs typeface="Lucida Sans Unicode"/>
              </a:rPr>
              <a:t>том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числе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инвентаря,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мебели), </a:t>
            </a:r>
            <a:r>
              <a:rPr sz="1600" spc="-110" dirty="0">
                <a:latin typeface="Lucida Sans Unicode"/>
                <a:cs typeface="Lucida Sans Unicode"/>
              </a:rPr>
              <a:t>используемого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для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реализации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проекта;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выплата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по </a:t>
            </a:r>
            <a:r>
              <a:rPr sz="1600" spc="-120" dirty="0">
                <a:latin typeface="Lucida Sans Unicode"/>
                <a:cs typeface="Lucida Sans Unicode"/>
              </a:rPr>
              <a:t>передаче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прав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на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франшизу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(паушальный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платеж)</a:t>
            </a:r>
            <a:endParaRPr sz="16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820"/>
              </a:spcBef>
            </a:pPr>
            <a:r>
              <a:rPr sz="1600" spc="-105" dirty="0">
                <a:latin typeface="Lucida Sans Unicode"/>
                <a:cs typeface="Lucida Sans Unicode"/>
              </a:rPr>
              <a:t>технологическое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присоединение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к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объектам </a:t>
            </a:r>
            <a:r>
              <a:rPr sz="1600" spc="-110" dirty="0">
                <a:latin typeface="Lucida Sans Unicode"/>
                <a:cs typeface="Lucida Sans Unicode"/>
              </a:rPr>
              <a:t>инженерной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инфраструктуры);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оплата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коммунальных </a:t>
            </a:r>
            <a:r>
              <a:rPr sz="1600" spc="-114" dirty="0">
                <a:latin typeface="Lucida Sans Unicode"/>
                <a:cs typeface="Lucida Sans Unicode"/>
              </a:rPr>
              <a:t>услуг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услуг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электроснабжения; </a:t>
            </a:r>
            <a:r>
              <a:rPr sz="1600" spc="-10" dirty="0">
                <a:latin typeface="Lucida Sans Unicode"/>
                <a:cs typeface="Lucida Sans Unicode"/>
              </a:rPr>
              <a:t>оформление </a:t>
            </a:r>
            <a:r>
              <a:rPr sz="1600" spc="-105" dirty="0">
                <a:latin typeface="Lucida Sans Unicode"/>
                <a:cs typeface="Lucida Sans Unicode"/>
              </a:rPr>
              <a:t>результатов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интеллектуальной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деятельности</a:t>
            </a:r>
            <a:endParaRPr sz="1600">
              <a:latin typeface="Lucida Sans Unicode"/>
              <a:cs typeface="Lucida Sans Unicode"/>
            </a:endParaRPr>
          </a:p>
          <a:p>
            <a:pPr marL="12700" marR="222250">
              <a:lnSpc>
                <a:spcPct val="100000"/>
              </a:lnSpc>
              <a:spcBef>
                <a:spcPts val="815"/>
              </a:spcBef>
            </a:pPr>
            <a:r>
              <a:rPr sz="1600" spc="-100" dirty="0">
                <a:latin typeface="Lucida Sans Unicode"/>
                <a:cs typeface="Lucida Sans Unicode"/>
              </a:rPr>
              <a:t>приобретение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основных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средств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(за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исключением </a:t>
            </a:r>
            <a:r>
              <a:rPr sz="1600" spc="-100" dirty="0">
                <a:latin typeface="Lucida Sans Unicode"/>
                <a:cs typeface="Lucida Sans Unicode"/>
              </a:rPr>
              <a:t>приобретения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50" dirty="0">
                <a:latin typeface="Lucida Sans Unicode"/>
                <a:cs typeface="Lucida Sans Unicode"/>
              </a:rPr>
              <a:t>зданий,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сооружений,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земельных </a:t>
            </a:r>
            <a:r>
              <a:rPr sz="1600" spc="-110" dirty="0">
                <a:latin typeface="Lucida Sans Unicode"/>
                <a:cs typeface="Lucida Sans Unicode"/>
              </a:rPr>
              <a:t>участков,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автомобилей)</a:t>
            </a:r>
            <a:endParaRPr sz="1600">
              <a:latin typeface="Lucida Sans Unicode"/>
              <a:cs typeface="Lucida Sans Unicode"/>
            </a:endParaRPr>
          </a:p>
          <a:p>
            <a:pPr marL="12700" marR="237490">
              <a:lnSpc>
                <a:spcPct val="100000"/>
              </a:lnSpc>
              <a:spcBef>
                <a:spcPts val="800"/>
              </a:spcBef>
            </a:pPr>
            <a:r>
              <a:rPr sz="1600" spc="-110" dirty="0">
                <a:latin typeface="Lucida Sans Unicode"/>
                <a:cs typeface="Lucida Sans Unicode"/>
              </a:rPr>
              <a:t>переоборудование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транспортных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средств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для </a:t>
            </a:r>
            <a:r>
              <a:rPr sz="1600" spc="-90" dirty="0">
                <a:latin typeface="Lucida Sans Unicode"/>
                <a:cs typeface="Lucida Sans Unicode"/>
              </a:rPr>
              <a:t>перевозки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маломобильных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50" dirty="0">
                <a:latin typeface="Lucida Sans Unicode"/>
                <a:cs typeface="Lucida Sans Unicode"/>
              </a:rPr>
              <a:t>групп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населения,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в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45" dirty="0">
                <a:latin typeface="Lucida Sans Unicode"/>
                <a:cs typeface="Lucida Sans Unicode"/>
              </a:rPr>
              <a:t>том </a:t>
            </a:r>
            <a:r>
              <a:rPr sz="1600" spc="-80" dirty="0">
                <a:latin typeface="Lucida Sans Unicode"/>
                <a:cs typeface="Lucida Sans Unicode"/>
              </a:rPr>
              <a:t>числе</a:t>
            </a:r>
            <a:r>
              <a:rPr sz="1600" spc="-1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инвалидов</a:t>
            </a:r>
            <a:endParaRPr sz="1600">
              <a:latin typeface="Lucida Sans Unicode"/>
              <a:cs typeface="Lucida Sans Unicode"/>
            </a:endParaRPr>
          </a:p>
          <a:p>
            <a:pPr marL="12700" marR="273685">
              <a:lnSpc>
                <a:spcPct val="100000"/>
              </a:lnSpc>
              <a:spcBef>
                <a:spcPts val="795"/>
              </a:spcBef>
            </a:pPr>
            <a:r>
              <a:rPr sz="1600" spc="-100" dirty="0">
                <a:latin typeface="Lucida Sans Unicode"/>
                <a:cs typeface="Lucida Sans Unicode"/>
              </a:rPr>
              <a:t>приобретение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50" dirty="0">
                <a:latin typeface="Lucida Sans Unicode"/>
                <a:cs typeface="Lucida Sans Unicode"/>
              </a:rPr>
              <a:t>программного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обеспечения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(ПО)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и </a:t>
            </a:r>
            <a:r>
              <a:rPr sz="1600" spc="-114" dirty="0">
                <a:latin typeface="Lucida Sans Unicode"/>
                <a:cs typeface="Lucida Sans Unicode"/>
              </a:rPr>
              <a:t>неисключительных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прав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на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ПО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856" y="2237232"/>
            <a:ext cx="99059" cy="990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856" y="3311652"/>
            <a:ext cx="99059" cy="1005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856" y="4387596"/>
            <a:ext cx="99059" cy="990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856" y="5218176"/>
            <a:ext cx="99059" cy="990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856" y="6053328"/>
            <a:ext cx="99059" cy="990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140577" y="1529918"/>
            <a:ext cx="5518785" cy="4154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25" dirty="0">
                <a:latin typeface="Lucida Sans Unicode"/>
                <a:cs typeface="Lucida Sans Unicode"/>
              </a:rPr>
              <a:t>оплата </a:t>
            </a:r>
            <a:r>
              <a:rPr sz="1600" spc="-120" dirty="0">
                <a:latin typeface="Lucida Sans Unicode"/>
                <a:cs typeface="Lucida Sans Unicode"/>
              </a:rPr>
              <a:t>услуг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связи,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в </a:t>
            </a:r>
            <a:r>
              <a:rPr sz="1600" spc="-120" dirty="0">
                <a:latin typeface="Lucida Sans Unicode"/>
                <a:cs typeface="Lucida Sans Unicode"/>
              </a:rPr>
              <a:t>том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числе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интернет;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оплата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услуг </a:t>
            </a:r>
            <a:r>
              <a:rPr sz="1600" spc="-25" dirty="0">
                <a:latin typeface="Lucida Sans Unicode"/>
                <a:cs typeface="Lucida Sans Unicode"/>
              </a:rPr>
              <a:t>по </a:t>
            </a:r>
            <a:r>
              <a:rPr sz="1600" spc="-130" dirty="0">
                <a:latin typeface="Lucida Sans Unicode"/>
                <a:cs typeface="Lucida Sans Unicode"/>
              </a:rPr>
              <a:t>созданию,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технической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поддержке,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наполнению,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развитию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и </a:t>
            </a:r>
            <a:r>
              <a:rPr sz="1600" spc="-125" dirty="0">
                <a:latin typeface="Lucida Sans Unicode"/>
                <a:cs typeface="Lucida Sans Unicode"/>
              </a:rPr>
              <a:t>продвижению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проекта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 </a:t>
            </a:r>
            <a:r>
              <a:rPr sz="1600" dirty="0">
                <a:latin typeface="Lucida Sans Unicode"/>
                <a:cs typeface="Lucida Sans Unicode"/>
              </a:rPr>
              <a:t>СМИ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сети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интернет</a:t>
            </a:r>
            <a:endParaRPr sz="1600">
              <a:latin typeface="Lucida Sans Unicode"/>
              <a:cs typeface="Lucida Sans Unicode"/>
            </a:endParaRPr>
          </a:p>
          <a:p>
            <a:pPr marL="12700" marR="145415">
              <a:lnSpc>
                <a:spcPct val="100000"/>
              </a:lnSpc>
              <a:spcBef>
                <a:spcPts val="585"/>
              </a:spcBef>
            </a:pPr>
            <a:r>
              <a:rPr sz="1600" spc="-100" dirty="0">
                <a:latin typeface="Lucida Sans Unicode"/>
                <a:cs typeface="Lucida Sans Unicode"/>
              </a:rPr>
              <a:t>приобретение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сырья,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60" dirty="0">
                <a:latin typeface="Lucida Sans Unicode"/>
                <a:cs typeface="Lucida Sans Unicode"/>
              </a:rPr>
              <a:t>расходных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материалов,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необходимых </a:t>
            </a:r>
            <a:r>
              <a:rPr sz="1600" spc="-145" dirty="0">
                <a:latin typeface="Lucida Sans Unicode"/>
                <a:cs typeface="Lucida Sans Unicode"/>
              </a:rPr>
              <a:t>для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производства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продукции</a:t>
            </a:r>
            <a:endParaRPr sz="1600">
              <a:latin typeface="Lucida Sans Unicode"/>
              <a:cs typeface="Lucida Sans Unicode"/>
            </a:endParaRPr>
          </a:p>
          <a:p>
            <a:pPr marL="12700" marR="17145">
              <a:lnSpc>
                <a:spcPct val="100000"/>
              </a:lnSpc>
              <a:spcBef>
                <a:spcPts val="565"/>
              </a:spcBef>
            </a:pPr>
            <a:r>
              <a:rPr sz="1600" spc="-100" dirty="0">
                <a:latin typeface="Lucida Sans Unicode"/>
                <a:cs typeface="Lucida Sans Unicode"/>
              </a:rPr>
              <a:t>приобретение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комплектующих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изделий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при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производстве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и </a:t>
            </a:r>
            <a:r>
              <a:rPr sz="1600" spc="-110" dirty="0">
                <a:latin typeface="Lucida Sans Unicode"/>
                <a:cs typeface="Lucida Sans Unicode"/>
              </a:rPr>
              <a:t>(или)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реализации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медицинской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техники,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протезно- </a:t>
            </a:r>
            <a:r>
              <a:rPr sz="1600" spc="-114" dirty="0">
                <a:latin typeface="Lucida Sans Unicode"/>
                <a:cs typeface="Lucida Sans Unicode"/>
              </a:rPr>
              <a:t>ортопедических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изделий,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50" dirty="0">
                <a:latin typeface="Lucida Sans Unicode"/>
                <a:cs typeface="Lucida Sans Unicode"/>
              </a:rPr>
              <a:t>программного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обеспечения,</a:t>
            </a:r>
            <a:r>
              <a:rPr sz="1600" spc="-50" dirty="0">
                <a:latin typeface="Lucida Sans Unicode"/>
                <a:cs typeface="Lucida Sans Unicode"/>
              </a:rPr>
              <a:t> а </a:t>
            </a:r>
            <a:r>
              <a:rPr sz="1600" spc="-114" dirty="0">
                <a:latin typeface="Lucida Sans Unicode"/>
                <a:cs typeface="Lucida Sans Unicode"/>
              </a:rPr>
              <a:t>также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технических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средств, </a:t>
            </a:r>
            <a:r>
              <a:rPr sz="1600" spc="-110" dirty="0">
                <a:latin typeface="Lucida Sans Unicode"/>
                <a:cs typeface="Lucida Sans Unicode"/>
              </a:rPr>
              <a:t>которые </a:t>
            </a:r>
            <a:r>
              <a:rPr sz="1600" spc="-135" dirty="0">
                <a:latin typeface="Lucida Sans Unicode"/>
                <a:cs typeface="Lucida Sans Unicode"/>
              </a:rPr>
              <a:t>могут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быть </a:t>
            </a:r>
            <a:r>
              <a:rPr sz="1600" spc="-110" dirty="0">
                <a:latin typeface="Lucida Sans Unicode"/>
                <a:cs typeface="Lucida Sans Unicode"/>
              </a:rPr>
              <a:t>использованы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исключительно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для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профилактики </a:t>
            </a:r>
            <a:r>
              <a:rPr sz="1600" spc="-120" dirty="0">
                <a:latin typeface="Lucida Sans Unicode"/>
                <a:cs typeface="Lucida Sans Unicode"/>
              </a:rPr>
              <a:t>инвалидности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или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реабилитации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(абилитации)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инвалидов</a:t>
            </a:r>
            <a:endParaRPr sz="1600">
              <a:latin typeface="Lucida Sans Unicode"/>
              <a:cs typeface="Lucida Sans Unicode"/>
            </a:endParaRPr>
          </a:p>
          <a:p>
            <a:pPr marL="12700" marR="121285">
              <a:lnSpc>
                <a:spcPct val="100000"/>
              </a:lnSpc>
              <a:spcBef>
                <a:spcPts val="640"/>
              </a:spcBef>
            </a:pPr>
            <a:r>
              <a:rPr sz="1600" spc="-125" dirty="0">
                <a:latin typeface="Lucida Sans Unicode"/>
                <a:cs typeface="Lucida Sans Unicode"/>
              </a:rPr>
              <a:t>уплата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первого </a:t>
            </a:r>
            <a:r>
              <a:rPr sz="1600" spc="-90" dirty="0">
                <a:latin typeface="Lucida Sans Unicode"/>
                <a:cs typeface="Lucida Sans Unicode"/>
              </a:rPr>
              <a:t>взноса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(аванса)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при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заключении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договора </a:t>
            </a:r>
            <a:r>
              <a:rPr sz="1600" spc="-135" dirty="0">
                <a:latin typeface="Lucida Sans Unicode"/>
                <a:cs typeface="Lucida Sans Unicode"/>
              </a:rPr>
              <a:t>лизинга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(или)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лизинговых</a:t>
            </a:r>
            <a:r>
              <a:rPr sz="1600" spc="-100" dirty="0">
                <a:latin typeface="Lucida Sans Unicode"/>
                <a:cs typeface="Lucida Sans Unicode"/>
              </a:rPr>
              <a:t> платежей; </a:t>
            </a:r>
            <a:r>
              <a:rPr sz="1600" spc="-10" dirty="0">
                <a:latin typeface="Lucida Sans Unicode"/>
                <a:cs typeface="Lucida Sans Unicode"/>
              </a:rPr>
              <a:t>реализация </a:t>
            </a:r>
            <a:r>
              <a:rPr sz="1600" spc="-114" dirty="0">
                <a:latin typeface="Lucida Sans Unicode"/>
                <a:cs typeface="Lucida Sans Unicode"/>
              </a:rPr>
              <a:t>мероприятий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по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профилактике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45" dirty="0">
                <a:latin typeface="Lucida Sans Unicode"/>
                <a:cs typeface="Lucida Sans Unicode"/>
              </a:rPr>
              <a:t>COVID-</a:t>
            </a:r>
            <a:r>
              <a:rPr sz="1600" spc="-295" dirty="0">
                <a:latin typeface="Lucida Sans Unicode"/>
                <a:cs typeface="Lucida Sans Unicode"/>
              </a:rPr>
              <a:t>19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75" dirty="0">
                <a:latin typeface="Lucida Sans Unicode"/>
                <a:cs typeface="Lucida Sans Unicode"/>
              </a:rPr>
              <a:t>(с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обеспечением </a:t>
            </a:r>
            <a:r>
              <a:rPr sz="1600" spc="-110" dirty="0">
                <a:latin typeface="Lucida Sans Unicode"/>
                <a:cs typeface="Lucida Sans Unicode"/>
              </a:rPr>
              <a:t>выполнения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санитарно-</a:t>
            </a:r>
            <a:r>
              <a:rPr sz="1600" spc="-125" dirty="0">
                <a:latin typeface="Lucida Sans Unicode"/>
                <a:cs typeface="Lucida Sans Unicode"/>
              </a:rPr>
              <a:t>эпидемиологических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требований). </a:t>
            </a:r>
            <a:r>
              <a:rPr sz="1600" spc="-125" dirty="0">
                <a:latin typeface="Lucida Sans Unicode"/>
                <a:cs typeface="Lucida Sans Unicode"/>
              </a:rPr>
              <a:t>платежей,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уплатой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процентов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по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55" dirty="0">
                <a:latin typeface="Lucida Sans Unicode"/>
                <a:cs typeface="Lucida Sans Unicode"/>
              </a:rPr>
              <a:t>займам,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кредитам.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2347" y="4579620"/>
            <a:ext cx="100584" cy="1005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2347" y="3011423"/>
            <a:ext cx="100584" cy="1005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2347" y="2449067"/>
            <a:ext cx="100584" cy="1005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2347" y="1647444"/>
            <a:ext cx="100584" cy="10058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716523" y="5737859"/>
            <a:ext cx="629729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 marR="9334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EC5439"/>
                </a:solidFill>
                <a:latin typeface="Lucida Sans Unicode"/>
                <a:cs typeface="Lucida Sans Unicode"/>
              </a:rPr>
              <a:t>Не</a:t>
            </a:r>
            <a:r>
              <a:rPr sz="1600" spc="-7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05" dirty="0">
                <a:solidFill>
                  <a:srgbClr val="EC5439"/>
                </a:solidFill>
                <a:latin typeface="Lucida Sans Unicode"/>
                <a:cs typeface="Lucida Sans Unicode"/>
              </a:rPr>
              <a:t>допускается</a:t>
            </a:r>
            <a:r>
              <a:rPr sz="1600" spc="-10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14" dirty="0">
                <a:solidFill>
                  <a:srgbClr val="EC5439"/>
                </a:solidFill>
                <a:latin typeface="Lucida Sans Unicode"/>
                <a:cs typeface="Lucida Sans Unicode"/>
              </a:rPr>
              <a:t>направление</a:t>
            </a:r>
            <a:r>
              <a:rPr sz="1600" spc="-9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55" dirty="0">
                <a:solidFill>
                  <a:srgbClr val="EC5439"/>
                </a:solidFill>
                <a:latin typeface="Lucida Sans Unicode"/>
                <a:cs typeface="Lucida Sans Unicode"/>
              </a:rPr>
              <a:t>гранта</a:t>
            </a:r>
            <a:r>
              <a:rPr sz="1600" spc="-9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40" dirty="0">
                <a:solidFill>
                  <a:srgbClr val="EC5439"/>
                </a:solidFill>
                <a:latin typeface="Lucida Sans Unicode"/>
                <a:cs typeface="Lucida Sans Unicode"/>
              </a:rPr>
              <a:t>на</a:t>
            </a:r>
            <a:r>
              <a:rPr sz="1600" spc="-7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25" dirty="0">
                <a:solidFill>
                  <a:srgbClr val="EC5439"/>
                </a:solidFill>
                <a:latin typeface="Lucida Sans Unicode"/>
                <a:cs typeface="Lucida Sans Unicode"/>
              </a:rPr>
              <a:t>финансирование</a:t>
            </a:r>
            <a:r>
              <a:rPr sz="1600" spc="-9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80" dirty="0">
                <a:solidFill>
                  <a:srgbClr val="EC5439"/>
                </a:solidFill>
                <a:latin typeface="Lucida Sans Unicode"/>
                <a:cs typeface="Lucida Sans Unicode"/>
              </a:rPr>
              <a:t>затрат, </a:t>
            </a:r>
            <a:r>
              <a:rPr sz="1600" spc="-120" dirty="0">
                <a:solidFill>
                  <a:srgbClr val="EC5439"/>
                </a:solidFill>
                <a:latin typeface="Lucida Sans Unicode"/>
                <a:cs typeface="Lucida Sans Unicode"/>
              </a:rPr>
              <a:t>связанных</a:t>
            </a:r>
            <a:r>
              <a:rPr sz="1600" spc="-11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EC5439"/>
                </a:solidFill>
                <a:latin typeface="Lucida Sans Unicode"/>
                <a:cs typeface="Lucida Sans Unicode"/>
              </a:rPr>
              <a:t>с</a:t>
            </a:r>
            <a:r>
              <a:rPr sz="1600" spc="-9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10" dirty="0">
                <a:solidFill>
                  <a:srgbClr val="EC5439"/>
                </a:solidFill>
                <a:latin typeface="Lucida Sans Unicode"/>
                <a:cs typeface="Lucida Sans Unicode"/>
              </a:rPr>
              <a:t>уплатой</a:t>
            </a:r>
            <a:r>
              <a:rPr sz="1600" spc="-12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40" dirty="0">
                <a:solidFill>
                  <a:srgbClr val="EC5439"/>
                </a:solidFill>
                <a:latin typeface="Lucida Sans Unicode"/>
                <a:cs typeface="Lucida Sans Unicode"/>
              </a:rPr>
              <a:t>налогов,</a:t>
            </a:r>
            <a:r>
              <a:rPr sz="1600" spc="-12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80" dirty="0">
                <a:solidFill>
                  <a:srgbClr val="EC5439"/>
                </a:solidFill>
                <a:latin typeface="Lucida Sans Unicode"/>
                <a:cs typeface="Lucida Sans Unicode"/>
              </a:rPr>
              <a:t>сборов</a:t>
            </a:r>
            <a:r>
              <a:rPr sz="1600" spc="-12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20" dirty="0">
                <a:solidFill>
                  <a:srgbClr val="EC5439"/>
                </a:solidFill>
                <a:latin typeface="Lucida Sans Unicode"/>
                <a:cs typeface="Lucida Sans Unicode"/>
              </a:rPr>
              <a:t>и</a:t>
            </a:r>
            <a:r>
              <a:rPr sz="1600" spc="-6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60" dirty="0">
                <a:solidFill>
                  <a:srgbClr val="EC5439"/>
                </a:solidFill>
                <a:latin typeface="Lucida Sans Unicode"/>
                <a:cs typeface="Lucida Sans Unicode"/>
              </a:rPr>
              <a:t>иных</a:t>
            </a:r>
            <a:r>
              <a:rPr sz="1600" spc="-11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EC5439"/>
                </a:solidFill>
                <a:latin typeface="Lucida Sans Unicode"/>
                <a:cs typeface="Lucida Sans Unicode"/>
              </a:rPr>
              <a:t>обязательных </a:t>
            </a:r>
            <a:r>
              <a:rPr sz="1600" spc="-125" dirty="0">
                <a:solidFill>
                  <a:srgbClr val="EC5439"/>
                </a:solidFill>
                <a:latin typeface="Lucida Sans Unicode"/>
                <a:cs typeface="Lucida Sans Unicode"/>
              </a:rPr>
              <a:t>платежей,</a:t>
            </a:r>
            <a:r>
              <a:rPr sz="1600" spc="-11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14" dirty="0">
                <a:solidFill>
                  <a:srgbClr val="EC5439"/>
                </a:solidFill>
                <a:latin typeface="Lucida Sans Unicode"/>
                <a:cs typeface="Lucida Sans Unicode"/>
              </a:rPr>
              <a:t>уплатой</a:t>
            </a:r>
            <a:r>
              <a:rPr sz="1600" spc="-10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10" dirty="0">
                <a:solidFill>
                  <a:srgbClr val="EC5439"/>
                </a:solidFill>
                <a:latin typeface="Lucida Sans Unicode"/>
                <a:cs typeface="Lucida Sans Unicode"/>
              </a:rPr>
              <a:t>процентов</a:t>
            </a:r>
            <a:r>
              <a:rPr sz="1600" spc="-10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05" dirty="0">
                <a:solidFill>
                  <a:srgbClr val="EC5439"/>
                </a:solidFill>
                <a:latin typeface="Lucida Sans Unicode"/>
                <a:cs typeface="Lucida Sans Unicode"/>
              </a:rPr>
              <a:t>по</a:t>
            </a:r>
            <a:r>
              <a:rPr sz="1600" spc="-6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155" dirty="0">
                <a:solidFill>
                  <a:srgbClr val="EC5439"/>
                </a:solidFill>
                <a:latin typeface="Lucida Sans Unicode"/>
                <a:cs typeface="Lucida Sans Unicode"/>
              </a:rPr>
              <a:t>займам,</a:t>
            </a:r>
            <a:r>
              <a:rPr sz="1600" spc="-9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EC5439"/>
                </a:solidFill>
                <a:latin typeface="Lucida Sans Unicode"/>
                <a:cs typeface="Lucida Sans Unicode"/>
              </a:rPr>
              <a:t>кредитам.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32347" y="5864352"/>
            <a:ext cx="100584" cy="990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69514" y="1134871"/>
            <a:ext cx="6251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552112"/>
                </a:solidFill>
              </a:rPr>
              <a:t>Возможные</a:t>
            </a:r>
            <a:r>
              <a:rPr spc="-2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направления</a:t>
            </a:r>
            <a:r>
              <a:rPr spc="-1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EC5439"/>
                </a:solidFill>
              </a:rPr>
              <a:t>расходования</a:t>
            </a:r>
            <a:r>
              <a:rPr spc="-15" dirty="0">
                <a:solidFill>
                  <a:srgbClr val="EC5439"/>
                </a:solidFill>
              </a:rPr>
              <a:t> </a:t>
            </a:r>
            <a:r>
              <a:rPr spc="50" dirty="0">
                <a:solidFill>
                  <a:srgbClr val="552112"/>
                </a:solidFill>
              </a:rPr>
              <a:t>средств</a:t>
            </a:r>
            <a:r>
              <a:rPr spc="-15" dirty="0">
                <a:solidFill>
                  <a:srgbClr val="552112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гранта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307" y="2806700"/>
            <a:ext cx="34785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35" dirty="0">
                <a:solidFill>
                  <a:srgbClr val="552112"/>
                </a:solidFill>
                <a:latin typeface="Arial Nova Cond"/>
                <a:cs typeface="Arial Nova Cond"/>
              </a:rPr>
              <a:t>КАК</a:t>
            </a:r>
            <a:r>
              <a:rPr sz="3200" spc="-175" dirty="0">
                <a:solidFill>
                  <a:srgbClr val="552112"/>
                </a:solidFill>
                <a:latin typeface="Arial Nova Cond"/>
                <a:cs typeface="Arial Nova Cond"/>
              </a:rPr>
              <a:t> </a:t>
            </a:r>
            <a:r>
              <a:rPr sz="3200" spc="310" dirty="0">
                <a:solidFill>
                  <a:srgbClr val="552112"/>
                </a:solidFill>
                <a:latin typeface="Arial Nova Cond"/>
                <a:cs typeface="Arial Nova Cond"/>
              </a:rPr>
              <a:t>ПОЛУЧИТЬ?</a:t>
            </a:r>
            <a:endParaRPr sz="3200">
              <a:latin typeface="Arial Nova Cond"/>
              <a:cs typeface="Arial Nova C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9878" y="1152220"/>
            <a:ext cx="9967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552112"/>
                </a:solidFill>
              </a:rPr>
              <a:t>Необходимый</a:t>
            </a:r>
            <a:r>
              <a:rPr spc="7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EC5439"/>
                </a:solidFill>
              </a:rPr>
              <a:t>перечень</a:t>
            </a:r>
            <a:r>
              <a:rPr spc="80" dirty="0">
                <a:solidFill>
                  <a:srgbClr val="EC5439"/>
                </a:solidFill>
              </a:rPr>
              <a:t> </a:t>
            </a:r>
            <a:r>
              <a:rPr dirty="0">
                <a:solidFill>
                  <a:srgbClr val="EC5439"/>
                </a:solidFill>
              </a:rPr>
              <a:t>документов</a:t>
            </a:r>
            <a:r>
              <a:rPr spc="75" dirty="0">
                <a:solidFill>
                  <a:srgbClr val="EC5439"/>
                </a:solidFill>
              </a:rPr>
              <a:t> </a:t>
            </a:r>
            <a:r>
              <a:rPr spc="-20" dirty="0">
                <a:solidFill>
                  <a:srgbClr val="552112"/>
                </a:solidFill>
              </a:rPr>
              <a:t>для</a:t>
            </a:r>
            <a:r>
              <a:rPr spc="6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присвоения</a:t>
            </a:r>
            <a:r>
              <a:rPr spc="50" dirty="0">
                <a:solidFill>
                  <a:srgbClr val="552112"/>
                </a:solidFill>
              </a:rPr>
              <a:t> </a:t>
            </a:r>
            <a:r>
              <a:rPr spc="55" dirty="0">
                <a:solidFill>
                  <a:srgbClr val="552112"/>
                </a:solidFill>
              </a:rPr>
              <a:t>статуса</a:t>
            </a:r>
            <a:r>
              <a:rPr spc="7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социального</a:t>
            </a:r>
            <a:r>
              <a:rPr spc="60" dirty="0">
                <a:solidFill>
                  <a:srgbClr val="552112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предприятия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2227060"/>
            <a:ext cx="12192000" cy="4625975"/>
            <a:chOff x="0" y="2232632"/>
            <a:chExt cx="12192000" cy="4625975"/>
          </a:xfrm>
        </p:grpSpPr>
        <p:sp>
          <p:nvSpPr>
            <p:cNvPr id="5" name="object 5"/>
            <p:cNvSpPr/>
            <p:nvPr/>
          </p:nvSpPr>
          <p:spPr>
            <a:xfrm>
              <a:off x="0" y="3428999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2232632"/>
              <a:ext cx="5886450" cy="45026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1856" y="2453640"/>
              <a:ext cx="5428615" cy="4072254"/>
            </a:xfrm>
            <a:custGeom>
              <a:avLst/>
              <a:gdLst/>
              <a:ahLst/>
              <a:cxnLst/>
              <a:rect l="l" t="t" r="r" b="b"/>
              <a:pathLst>
                <a:path w="5428615" h="4072254">
                  <a:moveTo>
                    <a:pt x="5428488" y="0"/>
                  </a:moveTo>
                  <a:lnTo>
                    <a:pt x="0" y="0"/>
                  </a:lnTo>
                  <a:lnTo>
                    <a:pt x="0" y="4072128"/>
                  </a:lnTo>
                  <a:lnTo>
                    <a:pt x="5428488" y="4072128"/>
                  </a:lnTo>
                  <a:lnTo>
                    <a:pt x="542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59" y="2232632"/>
              <a:ext cx="5886449" cy="45026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91655" y="2453640"/>
              <a:ext cx="5428615" cy="4072254"/>
            </a:xfrm>
            <a:custGeom>
              <a:avLst/>
              <a:gdLst/>
              <a:ahLst/>
              <a:cxnLst/>
              <a:rect l="l" t="t" r="r" b="b"/>
              <a:pathLst>
                <a:path w="5428615" h="4072254">
                  <a:moveTo>
                    <a:pt x="5428488" y="0"/>
                  </a:moveTo>
                  <a:lnTo>
                    <a:pt x="0" y="0"/>
                  </a:lnTo>
                  <a:lnTo>
                    <a:pt x="0" y="4072128"/>
                  </a:lnTo>
                  <a:lnTo>
                    <a:pt x="5428488" y="4072128"/>
                  </a:lnTo>
                  <a:lnTo>
                    <a:pt x="542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9681" y="1682953"/>
            <a:ext cx="7793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33770" algn="l"/>
              </a:tabLst>
            </a:pPr>
            <a:r>
              <a:rPr sz="4000" b="1" spc="-530" dirty="0">
                <a:solidFill>
                  <a:srgbClr val="EC5439"/>
                </a:solidFill>
                <a:latin typeface="Calibri"/>
                <a:cs typeface="Calibri"/>
              </a:rPr>
              <a:t>1</a:t>
            </a:r>
            <a:r>
              <a:rPr sz="4000" b="1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категория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4000" b="1" spc="60" dirty="0">
                <a:solidFill>
                  <a:srgbClr val="EC5439"/>
                </a:solidFill>
                <a:latin typeface="Calibri"/>
                <a:cs typeface="Calibri"/>
              </a:rPr>
              <a:t>2</a:t>
            </a:r>
            <a:r>
              <a:rPr sz="4000" b="1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категория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336" y="2599881"/>
            <a:ext cx="4847463" cy="3634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latin typeface="Lucida Sans Unicode"/>
                <a:cs typeface="Lucida Sans Unicode"/>
              </a:rPr>
              <a:t>Заявление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признании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субъекта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малого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или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1334135">
              <a:lnSpc>
                <a:spcPct val="100000"/>
              </a:lnSpc>
            </a:pPr>
            <a:r>
              <a:rPr sz="1400" spc="-110" dirty="0">
                <a:latin typeface="Lucida Sans Unicode"/>
                <a:cs typeface="Lucida Sans Unicode"/>
              </a:rPr>
              <a:t>среднего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предпринимательства </a:t>
            </a:r>
            <a:r>
              <a:rPr sz="1400" spc="-114" dirty="0">
                <a:latin typeface="Lucida Sans Unicode"/>
                <a:cs typeface="Lucida Sans Unicode"/>
              </a:rPr>
              <a:t>социальным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предприятием</a:t>
            </a:r>
            <a:endParaRPr lang="ru-RU" sz="1400" spc="-25" dirty="0">
              <a:latin typeface="Lucida Sans Unicode"/>
              <a:cs typeface="Lucida Sans Unicode"/>
            </a:endParaRPr>
          </a:p>
          <a:p>
            <a:pPr marL="12700" marR="1334135">
              <a:lnSpc>
                <a:spcPct val="100000"/>
              </a:lnSpc>
            </a:pPr>
            <a:endParaRPr lang="ru-RU" sz="1400" spc="-25" dirty="0">
              <a:latin typeface="Lucida Sans Unicode"/>
              <a:cs typeface="Lucida Sans Unicode"/>
            </a:endParaRPr>
          </a:p>
          <a:p>
            <a:pPr marL="12700" marR="1334135">
              <a:lnSpc>
                <a:spcPct val="100000"/>
              </a:lnSpc>
            </a:pPr>
            <a:r>
              <a:rPr lang="ru-RU" sz="1400" spc="-25" dirty="0">
                <a:latin typeface="Lucida Sans Unicode"/>
                <a:cs typeface="Lucida Sans Unicode"/>
              </a:rPr>
              <a:t>Копия штатного расписания</a:t>
            </a:r>
          </a:p>
          <a:p>
            <a:pPr marL="12700" marR="1334135">
              <a:lnSpc>
                <a:spcPct val="100000"/>
              </a:lnSpc>
            </a:pPr>
            <a:endParaRPr lang="ru-RU" sz="1400" spc="-25" dirty="0">
              <a:latin typeface="Lucida Sans Unicode"/>
              <a:cs typeface="Lucida Sans Unicode"/>
            </a:endParaRPr>
          </a:p>
          <a:p>
            <a:pPr marL="12700" marR="1334135">
              <a:lnSpc>
                <a:spcPct val="100000"/>
              </a:lnSpc>
            </a:pPr>
            <a:r>
              <a:rPr lang="ru-RU" sz="1400" spc="-25" dirty="0">
                <a:latin typeface="Lucida Sans Unicode"/>
                <a:cs typeface="Lucida Sans Unicode"/>
              </a:rPr>
              <a:t>Копии трудовых договоров с работниками заявителя</a:t>
            </a:r>
          </a:p>
          <a:p>
            <a:pPr marL="12700" marR="1334135">
              <a:lnSpc>
                <a:spcPct val="100000"/>
              </a:lnSpc>
            </a:pPr>
            <a:endParaRPr lang="ru-RU" sz="1400" spc="-25" dirty="0">
              <a:latin typeface="Lucida Sans Unicode"/>
              <a:cs typeface="Lucida Sans Unicode"/>
            </a:endParaRPr>
          </a:p>
          <a:p>
            <a:pPr marL="12700" marR="1334135">
              <a:lnSpc>
                <a:spcPct val="100000"/>
              </a:lnSpc>
            </a:pPr>
            <a:r>
              <a:rPr lang="ru-RU" sz="1400" spc="-25" dirty="0">
                <a:latin typeface="Lucida Sans Unicode"/>
                <a:cs typeface="Lucida Sans Unicode"/>
              </a:rPr>
              <a:t>Копии документов, подтверждающих отнесение работников заявителя к указанной категории. 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Lucida Sans Unicode"/>
              <a:cs typeface="Lucida Sans Unicode"/>
            </a:endParaRPr>
          </a:p>
          <a:p>
            <a:pPr marL="26670" marR="5080">
              <a:lnSpc>
                <a:spcPct val="100000"/>
              </a:lnSpc>
              <a:spcBef>
                <a:spcPts val="5"/>
              </a:spcBef>
            </a:pPr>
            <a:r>
              <a:rPr sz="1400" spc="-90" dirty="0">
                <a:latin typeface="Lucida Sans Unicode"/>
                <a:cs typeface="Lucida Sans Unicode"/>
              </a:rPr>
              <a:t>Сведения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численности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заработной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плате </a:t>
            </a:r>
            <a:r>
              <a:rPr sz="1400" spc="-95" dirty="0">
                <a:latin typeface="Lucida Sans Unicode"/>
                <a:cs typeface="Lucida Sans Unicode"/>
              </a:rPr>
              <a:t>работников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заявителя, </a:t>
            </a:r>
            <a:r>
              <a:rPr sz="1400" spc="-100" dirty="0">
                <a:latin typeface="Lucida Sans Unicode"/>
                <a:cs typeface="Lucida Sans Unicode"/>
              </a:rPr>
              <a:t>относящихся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к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категорий </a:t>
            </a:r>
            <a:r>
              <a:rPr sz="1400" spc="-100" dirty="0">
                <a:latin typeface="Lucida Sans Unicode"/>
                <a:cs typeface="Lucida Sans Unicode"/>
              </a:rPr>
              <a:t>социально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уязвимых</a:t>
            </a:r>
            <a:endParaRPr sz="1400" dirty="0">
              <a:latin typeface="Lucida Sans Unicode"/>
              <a:cs typeface="Lucida Sans Unicode"/>
            </a:endParaRPr>
          </a:p>
          <a:p>
            <a:pPr marL="26670">
              <a:lnSpc>
                <a:spcPct val="100000"/>
              </a:lnSpc>
              <a:spcBef>
                <a:spcPts val="1615"/>
              </a:spcBef>
            </a:pPr>
            <a:r>
              <a:rPr sz="1400" spc="-55" dirty="0">
                <a:latin typeface="Lucida Sans Unicode"/>
                <a:cs typeface="Lucida Sans Unicode"/>
              </a:rPr>
              <a:t>Отчет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социальном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воздействии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9652" y="2755435"/>
            <a:ext cx="6081141" cy="3520440"/>
            <a:chOff x="960119" y="2665476"/>
            <a:chExt cx="5747385" cy="35204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19" y="3575304"/>
              <a:ext cx="99060" cy="1005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119" y="4460748"/>
              <a:ext cx="99060" cy="990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19" y="5291327"/>
              <a:ext cx="99060" cy="1005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6540" y="2665476"/>
              <a:ext cx="100583" cy="1005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6540" y="3380232"/>
              <a:ext cx="100583" cy="1005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6540" y="4181856"/>
              <a:ext cx="100583" cy="990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6540" y="6085332"/>
              <a:ext cx="100583" cy="1005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813931" y="2586608"/>
            <a:ext cx="4338320" cy="955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latin typeface="Lucida Sans Unicode"/>
                <a:cs typeface="Lucida Sans Unicode"/>
              </a:rPr>
              <a:t>Заявление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признании </a:t>
            </a:r>
            <a:r>
              <a:rPr sz="1400" spc="-85" dirty="0">
                <a:latin typeface="Lucida Sans Unicode"/>
                <a:cs typeface="Lucida Sans Unicode"/>
              </a:rPr>
              <a:t>субъекта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малого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или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среднего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110" dirty="0">
                <a:latin typeface="Lucida Sans Unicode"/>
                <a:cs typeface="Lucida Sans Unicode"/>
              </a:rPr>
              <a:t>предпринимательства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социальным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предприятием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90" dirty="0">
                <a:latin typeface="Lucida Sans Unicode"/>
                <a:cs typeface="Lucida Sans Unicode"/>
              </a:rPr>
              <a:t>Сведения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реализации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товаров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(работ,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услуг),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13931" y="3516248"/>
            <a:ext cx="4666615" cy="271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7015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latin typeface="Lucida Sans Unicode"/>
                <a:cs typeface="Lucida Sans Unicode"/>
              </a:rPr>
              <a:t>произведенных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55" dirty="0">
                <a:latin typeface="Lucida Sans Unicode"/>
                <a:cs typeface="Lucida Sans Unicode"/>
              </a:rPr>
              <a:t>гражданами,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отнесенными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к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категориям </a:t>
            </a:r>
            <a:r>
              <a:rPr sz="1400" spc="-100" dirty="0">
                <a:latin typeface="Lucida Sans Unicode"/>
                <a:cs typeface="Lucida Sans Unicode"/>
              </a:rPr>
              <a:t>социально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уязвимых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195"/>
              </a:spcBef>
            </a:pPr>
            <a:r>
              <a:rPr sz="1400" spc="-105" dirty="0">
                <a:latin typeface="Lucida Sans Unicode"/>
                <a:cs typeface="Lucida Sans Unicode"/>
              </a:rPr>
              <a:t>Справка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доле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40" dirty="0">
                <a:latin typeface="Lucida Sans Unicode"/>
                <a:cs typeface="Lucida Sans Unicode"/>
              </a:rPr>
              <a:t>доходов,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полученных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от </a:t>
            </a:r>
            <a:r>
              <a:rPr sz="1400" spc="-10" dirty="0">
                <a:latin typeface="Lucida Sans Unicode"/>
                <a:cs typeface="Lucida Sans Unicode"/>
              </a:rPr>
              <a:t>реализации </a:t>
            </a:r>
            <a:r>
              <a:rPr sz="1400" spc="-95" dirty="0">
                <a:latin typeface="Lucida Sans Unicode"/>
                <a:cs typeface="Lucida Sans Unicode"/>
              </a:rPr>
              <a:t>товаров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(работ,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услуг),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произведенных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гражданами, </a:t>
            </a:r>
            <a:r>
              <a:rPr sz="1400" spc="-100" dirty="0">
                <a:latin typeface="Lucida Sans Unicode"/>
                <a:cs typeface="Lucida Sans Unicode"/>
              </a:rPr>
              <a:t>отнесенными к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категориям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социально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уязвимых,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по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итогам </a:t>
            </a:r>
            <a:r>
              <a:rPr sz="1400" spc="-145" dirty="0">
                <a:latin typeface="Lucida Sans Unicode"/>
                <a:cs typeface="Lucida Sans Unicode"/>
              </a:rPr>
              <a:t>предыдущего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календарного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65" dirty="0">
                <a:latin typeface="Lucida Sans Unicode"/>
                <a:cs typeface="Lucida Sans Unicode"/>
              </a:rPr>
              <a:t>года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общем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объеме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доходов 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70" dirty="0">
                <a:latin typeface="Lucida Sans Unicode"/>
                <a:cs typeface="Lucida Sans Unicode"/>
              </a:rPr>
              <a:t> о </a:t>
            </a:r>
            <a:r>
              <a:rPr sz="1400" spc="-110" dirty="0">
                <a:latin typeface="Lucida Sans Unicode"/>
                <a:cs typeface="Lucida Sans Unicode"/>
              </a:rPr>
              <a:t>доле </a:t>
            </a:r>
            <a:r>
              <a:rPr sz="1400" spc="-90" dirty="0">
                <a:latin typeface="Lucida Sans Unicode"/>
                <a:cs typeface="Lucida Sans Unicode"/>
              </a:rPr>
              <a:t>полученной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чистой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прибыли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за </a:t>
            </a:r>
            <a:r>
              <a:rPr sz="1400" spc="-100" dirty="0">
                <a:latin typeface="Lucida Sans Unicode"/>
                <a:cs typeface="Lucida Sans Unicode"/>
              </a:rPr>
              <a:t>предшествующий </a:t>
            </a:r>
            <a:r>
              <a:rPr sz="1400" spc="-125" dirty="0">
                <a:latin typeface="Lucida Sans Unicode"/>
                <a:cs typeface="Lucida Sans Unicode"/>
              </a:rPr>
              <a:t>календарный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75" dirty="0">
                <a:latin typeface="Lucida Sans Unicode"/>
                <a:cs typeface="Lucida Sans Unicode"/>
              </a:rPr>
              <a:t>год,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направленной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на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осуществление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такой </a:t>
            </a:r>
            <a:r>
              <a:rPr sz="1400" spc="-90" dirty="0">
                <a:latin typeface="Lucida Sans Unicode"/>
                <a:cs typeface="Lucida Sans Unicode"/>
              </a:rPr>
              <a:t>деятельности</a:t>
            </a:r>
            <a:r>
              <a:rPr sz="1400" spc="-105" dirty="0">
                <a:latin typeface="Lucida Sans Unicode"/>
                <a:cs typeface="Lucida Sans Unicode"/>
              </a:rPr>
              <a:t> (видов</a:t>
            </a:r>
            <a:r>
              <a:rPr sz="1400" spc="-100" dirty="0">
                <a:latin typeface="Lucida Sans Unicode"/>
                <a:cs typeface="Lucida Sans Unicode"/>
              </a:rPr>
              <a:t> такой</a:t>
            </a:r>
            <a:r>
              <a:rPr sz="1400" spc="-95" dirty="0">
                <a:latin typeface="Lucida Sans Unicode"/>
                <a:cs typeface="Lucida Sans Unicode"/>
              </a:rPr>
              <a:t> деятельности)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текущем </a:t>
            </a:r>
            <a:r>
              <a:rPr sz="1400" spc="-125" dirty="0">
                <a:latin typeface="Lucida Sans Unicode"/>
                <a:cs typeface="Lucida Sans Unicode"/>
              </a:rPr>
              <a:t>календарном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55" dirty="0">
                <a:latin typeface="Lucida Sans Unicode"/>
                <a:cs typeface="Lucida Sans Unicode"/>
              </a:rPr>
              <a:t>году,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от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размера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указанной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прибыли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400" spc="-55" dirty="0">
                <a:latin typeface="Lucida Sans Unicode"/>
                <a:cs typeface="Lucida Sans Unicode"/>
              </a:rPr>
              <a:t>Отчет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социальном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воздействии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677AFE01-AAF9-7CD6-BB57-6181ED446C8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22" y="2727072"/>
            <a:ext cx="99060" cy="100584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3DA54DA3-7049-4A34-2966-BE5B0313EB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22" y="6004558"/>
            <a:ext cx="99060" cy="100584"/>
          </a:xfrm>
          <a:prstGeom prst="rect">
            <a:avLst/>
          </a:prstGeom>
        </p:spPr>
      </p:pic>
      <p:pic>
        <p:nvPicPr>
          <p:cNvPr id="25" name="object 13">
            <a:extLst>
              <a:ext uri="{FF2B5EF4-FFF2-40B4-BE49-F238E27FC236}">
                <a16:creationId xmlns:a16="http://schemas.microsoft.com/office/drawing/2014/main" id="{FBE3F0B8-52E6-4398-6699-3BB4BF7B168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769" y="4070797"/>
            <a:ext cx="104813" cy="1005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223490"/>
            <a:ext cx="12192000" cy="4634865"/>
            <a:chOff x="0" y="2223490"/>
            <a:chExt cx="12192000" cy="4634865"/>
          </a:xfrm>
        </p:grpSpPr>
        <p:sp>
          <p:nvSpPr>
            <p:cNvPr id="4" name="object 4"/>
            <p:cNvSpPr/>
            <p:nvPr/>
          </p:nvSpPr>
          <p:spPr>
            <a:xfrm>
              <a:off x="0" y="3428999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2223490"/>
              <a:ext cx="5886450" cy="45026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1856" y="2444496"/>
              <a:ext cx="5428615" cy="4072254"/>
            </a:xfrm>
            <a:custGeom>
              <a:avLst/>
              <a:gdLst/>
              <a:ahLst/>
              <a:cxnLst/>
              <a:rect l="l" t="t" r="r" b="b"/>
              <a:pathLst>
                <a:path w="5428615" h="4072254">
                  <a:moveTo>
                    <a:pt x="5428488" y="0"/>
                  </a:moveTo>
                  <a:lnTo>
                    <a:pt x="0" y="0"/>
                  </a:lnTo>
                  <a:lnTo>
                    <a:pt x="0" y="4072128"/>
                  </a:lnTo>
                  <a:lnTo>
                    <a:pt x="5428488" y="4072128"/>
                  </a:lnTo>
                  <a:lnTo>
                    <a:pt x="542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59" y="2223490"/>
              <a:ext cx="5886449" cy="45026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91655" y="2444496"/>
              <a:ext cx="5428615" cy="4072254"/>
            </a:xfrm>
            <a:custGeom>
              <a:avLst/>
              <a:gdLst/>
              <a:ahLst/>
              <a:cxnLst/>
              <a:rect l="l" t="t" r="r" b="b"/>
              <a:pathLst>
                <a:path w="5428615" h="4072254">
                  <a:moveTo>
                    <a:pt x="5428488" y="0"/>
                  </a:moveTo>
                  <a:lnTo>
                    <a:pt x="0" y="0"/>
                  </a:lnTo>
                  <a:lnTo>
                    <a:pt x="0" y="4072128"/>
                  </a:lnTo>
                  <a:lnTo>
                    <a:pt x="5428488" y="4072128"/>
                  </a:lnTo>
                  <a:lnTo>
                    <a:pt x="542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995" y="3069336"/>
              <a:ext cx="100584" cy="1005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2656332"/>
              <a:ext cx="100583" cy="10058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63879" y="5620918"/>
            <a:ext cx="26873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Lucida Sans Unicode"/>
                <a:cs typeface="Lucida Sans Unicode"/>
              </a:rPr>
              <a:t>Отчет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социальном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воздействии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3879" y="2979801"/>
            <a:ext cx="43383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latin typeface="Lucida Sans Unicode"/>
                <a:cs typeface="Lucida Sans Unicode"/>
              </a:rPr>
              <a:t>Заявление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признании </a:t>
            </a:r>
            <a:r>
              <a:rPr sz="1400" spc="-85" dirty="0">
                <a:latin typeface="Lucida Sans Unicode"/>
                <a:cs typeface="Lucida Sans Unicode"/>
              </a:rPr>
              <a:t>субъекта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малого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или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среднего </a:t>
            </a:r>
            <a:r>
              <a:rPr sz="1400" spc="-110" dirty="0">
                <a:latin typeface="Lucida Sans Unicode"/>
                <a:cs typeface="Lucida Sans Unicode"/>
              </a:rPr>
              <a:t>предпринимательства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социальным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предприятием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3879" y="3716782"/>
            <a:ext cx="434086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latin typeface="Lucida Sans Unicode"/>
                <a:cs typeface="Lucida Sans Unicode"/>
              </a:rPr>
              <a:t>Сведения </a:t>
            </a:r>
            <a:r>
              <a:rPr sz="1400" spc="-65" dirty="0">
                <a:latin typeface="Lucida Sans Unicode"/>
                <a:cs typeface="Lucida Sans Unicode"/>
              </a:rPr>
              <a:t>об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осуществлении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деятельности </a:t>
            </a:r>
            <a:r>
              <a:rPr sz="1400" spc="-25" dirty="0">
                <a:latin typeface="Lucida Sans Unicode"/>
                <a:cs typeface="Lucida Sans Unicode"/>
              </a:rPr>
              <a:t>по </a:t>
            </a:r>
            <a:r>
              <a:rPr sz="1400" spc="-95" dirty="0">
                <a:latin typeface="Lucida Sans Unicode"/>
                <a:cs typeface="Lucida Sans Unicode"/>
              </a:rPr>
              <a:t>производству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товаров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(работ,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услуг),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предназначенных </a:t>
            </a:r>
            <a:r>
              <a:rPr sz="1400" spc="-130" dirty="0">
                <a:latin typeface="Lucida Sans Unicode"/>
                <a:cs typeface="Lucida Sans Unicode"/>
              </a:rPr>
              <a:t>для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55" dirty="0">
                <a:latin typeface="Lucida Sans Unicode"/>
                <a:cs typeface="Lucida Sans Unicode"/>
              </a:rPr>
              <a:t>граждан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из</a:t>
            </a:r>
            <a:r>
              <a:rPr sz="1400" spc="-85" dirty="0">
                <a:latin typeface="Lucida Sans Unicode"/>
                <a:cs typeface="Lucida Sans Unicode"/>
              </a:rPr>
              <a:t> числа</a:t>
            </a:r>
            <a:r>
              <a:rPr sz="1400" spc="-120" dirty="0">
                <a:latin typeface="Lucida Sans Unicode"/>
                <a:cs typeface="Lucida Sans Unicode"/>
              </a:rPr>
              <a:t> категорий,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отнесенных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0" dirty="0">
                <a:latin typeface="Lucida Sans Unicode"/>
                <a:cs typeface="Lucida Sans Unicode"/>
              </a:rPr>
              <a:t>к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категориям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социально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уязвимых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3879" y="4884546"/>
            <a:ext cx="3184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latin typeface="Lucida Sans Unicode"/>
                <a:cs typeface="Lucida Sans Unicode"/>
              </a:rPr>
              <a:t>Справка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доле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40" dirty="0">
                <a:latin typeface="Lucida Sans Unicode"/>
                <a:cs typeface="Lucida Sans Unicode"/>
              </a:rPr>
              <a:t>доходов,</a:t>
            </a:r>
            <a:r>
              <a:rPr sz="1400" spc="-105" dirty="0">
                <a:latin typeface="Lucida Sans Unicode"/>
                <a:cs typeface="Lucida Sans Unicode"/>
              </a:rPr>
              <a:t> полученных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от </a:t>
            </a:r>
            <a:r>
              <a:rPr sz="1400" spc="-90" dirty="0">
                <a:latin typeface="Lucida Sans Unicode"/>
                <a:cs typeface="Lucida Sans Unicode"/>
              </a:rPr>
              <a:t>осуществления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деятельности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9995" y="3433571"/>
            <a:ext cx="6152515" cy="2758440"/>
            <a:chOff x="729995" y="3433571"/>
            <a:chExt cx="6152515" cy="27584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3806951"/>
              <a:ext cx="100584" cy="1005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5" y="4972811"/>
              <a:ext cx="100584" cy="1005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995" y="5713475"/>
              <a:ext cx="100584" cy="1005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799" y="3433571"/>
              <a:ext cx="100583" cy="1005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1799" y="4439411"/>
              <a:ext cx="100583" cy="990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799" y="6092951"/>
              <a:ext cx="100583" cy="9906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062978" y="2567432"/>
            <a:ext cx="3567429" cy="1026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latin typeface="Lucida Sans Unicode"/>
                <a:cs typeface="Lucida Sans Unicode"/>
              </a:rPr>
              <a:t>З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50" dirty="0">
                <a:latin typeface="Lucida Sans Unicode"/>
                <a:cs typeface="Lucida Sans Unicode"/>
              </a:rPr>
              <a:t>я</a:t>
            </a:r>
            <a:r>
              <a:rPr sz="1400" spc="-75" dirty="0">
                <a:latin typeface="Lucida Sans Unicode"/>
                <a:cs typeface="Lucida Sans Unicode"/>
              </a:rPr>
              <a:t>влен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45" dirty="0">
                <a:latin typeface="Lucida Sans Unicode"/>
                <a:cs typeface="Lucida Sans Unicode"/>
              </a:rPr>
              <a:t>е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о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75" dirty="0">
                <a:latin typeface="Lucida Sans Unicode"/>
                <a:cs typeface="Lucida Sans Unicode"/>
              </a:rPr>
              <a:t>и</a:t>
            </a:r>
            <a:r>
              <a:rPr sz="1400" spc="-60" dirty="0">
                <a:latin typeface="Lucida Sans Unicode"/>
                <a:cs typeface="Lucida Sans Unicode"/>
              </a:rPr>
              <a:t>з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145" dirty="0">
                <a:latin typeface="Lucida Sans Unicode"/>
                <a:cs typeface="Lucida Sans Unicode"/>
              </a:rPr>
              <a:t>а</a:t>
            </a:r>
            <a:r>
              <a:rPr sz="1400" spc="-95" dirty="0">
                <a:latin typeface="Lucida Sans Unicode"/>
                <a:cs typeface="Lucida Sans Unicode"/>
              </a:rPr>
              <a:t>ни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70" dirty="0">
                <a:latin typeface="Lucida Sans Unicode"/>
                <a:cs typeface="Lucida Sans Unicode"/>
              </a:rPr>
              <a:t>у</a:t>
            </a:r>
            <a:r>
              <a:rPr sz="1400" spc="-50" dirty="0">
                <a:latin typeface="Lucida Sans Unicode"/>
                <a:cs typeface="Lucida Sans Unicode"/>
              </a:rPr>
              <a:t>б</a:t>
            </a:r>
            <a:r>
              <a:rPr sz="1400" spc="-95" dirty="0">
                <a:latin typeface="Lucida Sans Unicode"/>
                <a:cs typeface="Lucida Sans Unicode"/>
              </a:rPr>
              <a:t>ъ</a:t>
            </a:r>
            <a:r>
              <a:rPr sz="1400" spc="-75" dirty="0">
                <a:latin typeface="Lucida Sans Unicode"/>
                <a:cs typeface="Lucida Sans Unicode"/>
              </a:rPr>
              <a:t>ект</a:t>
            </a:r>
            <a:r>
              <a:rPr sz="1400" spc="-135" dirty="0">
                <a:latin typeface="Lucida Sans Unicode"/>
                <a:cs typeface="Lucida Sans Unicode"/>
              </a:rPr>
              <a:t>а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м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85" dirty="0">
                <a:latin typeface="Lucida Sans Unicode"/>
                <a:cs typeface="Lucida Sans Unicode"/>
              </a:rPr>
              <a:t>л</a:t>
            </a:r>
            <a:r>
              <a:rPr sz="1400" spc="-65" dirty="0">
                <a:latin typeface="Lucida Sans Unicode"/>
                <a:cs typeface="Lucida Sans Unicode"/>
              </a:rPr>
              <a:t>о</a:t>
            </a:r>
            <a:r>
              <a:rPr sz="1400" spc="-220" dirty="0">
                <a:latin typeface="Lucida Sans Unicode"/>
                <a:cs typeface="Lucida Sans Unicode"/>
              </a:rPr>
              <a:t>г</a:t>
            </a:r>
            <a:r>
              <a:rPr sz="1400" spc="-65" dirty="0">
                <a:latin typeface="Lucida Sans Unicode"/>
                <a:cs typeface="Lucida Sans Unicode"/>
              </a:rPr>
              <a:t>о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и</a:t>
            </a:r>
            <a:r>
              <a:rPr sz="1400" spc="-85" dirty="0">
                <a:latin typeface="Lucida Sans Unicode"/>
                <a:cs typeface="Lucida Sans Unicode"/>
              </a:rPr>
              <a:t>л</a:t>
            </a:r>
            <a:r>
              <a:rPr sz="1400" spc="-70" dirty="0">
                <a:latin typeface="Lucida Sans Unicode"/>
                <a:cs typeface="Lucida Sans Unicode"/>
              </a:rPr>
              <a:t>и 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120" dirty="0">
                <a:latin typeface="Lucida Sans Unicode"/>
                <a:cs typeface="Lucida Sans Unicode"/>
              </a:rPr>
              <a:t>едн</a:t>
            </a:r>
            <a:r>
              <a:rPr sz="1400" spc="-105" dirty="0">
                <a:latin typeface="Lucida Sans Unicode"/>
                <a:cs typeface="Lucida Sans Unicode"/>
              </a:rPr>
              <a:t>его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170" dirty="0">
                <a:latin typeface="Lucida Sans Unicode"/>
                <a:cs typeface="Lucida Sans Unicode"/>
              </a:rPr>
              <a:t>д</a:t>
            </a:r>
            <a:r>
              <a:rPr sz="1400" spc="-16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95" dirty="0">
                <a:latin typeface="Lucida Sans Unicode"/>
                <a:cs typeface="Lucida Sans Unicode"/>
              </a:rPr>
              <a:t>н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160" dirty="0">
                <a:latin typeface="Lucida Sans Unicode"/>
                <a:cs typeface="Lucida Sans Unicode"/>
              </a:rPr>
              <a:t>м</a:t>
            </a:r>
            <a:r>
              <a:rPr sz="1400" spc="-135" dirty="0">
                <a:latin typeface="Lucida Sans Unicode"/>
                <a:cs typeface="Lucida Sans Unicode"/>
              </a:rPr>
              <a:t>а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65" dirty="0">
                <a:latin typeface="Lucida Sans Unicode"/>
                <a:cs typeface="Lucida Sans Unicode"/>
              </a:rPr>
              <a:t>е</a:t>
            </a:r>
            <a:r>
              <a:rPr sz="1400" spc="-80" dirty="0">
                <a:latin typeface="Lucida Sans Unicode"/>
                <a:cs typeface="Lucida Sans Unicode"/>
              </a:rPr>
              <a:t>льс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100" dirty="0">
                <a:latin typeface="Lucida Sans Unicode"/>
                <a:cs typeface="Lucida Sans Unicode"/>
              </a:rPr>
              <a:t>ва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120" dirty="0">
                <a:latin typeface="Lucida Sans Unicode"/>
                <a:cs typeface="Lucida Sans Unicode"/>
              </a:rPr>
              <a:t>циа</a:t>
            </a:r>
            <a:r>
              <a:rPr sz="1400" spc="-110" dirty="0">
                <a:latin typeface="Lucida Sans Unicode"/>
                <a:cs typeface="Lucida Sans Unicode"/>
              </a:rPr>
              <a:t>л</a:t>
            </a:r>
            <a:r>
              <a:rPr sz="1400" spc="-95" dirty="0">
                <a:latin typeface="Lucida Sans Unicode"/>
                <a:cs typeface="Lucida Sans Unicode"/>
              </a:rPr>
              <a:t>ь</a:t>
            </a:r>
            <a:r>
              <a:rPr sz="1400" spc="-130" dirty="0">
                <a:latin typeface="Lucida Sans Unicode"/>
                <a:cs typeface="Lucida Sans Unicode"/>
              </a:rPr>
              <a:t>н</a:t>
            </a:r>
            <a:r>
              <a:rPr sz="1400" spc="-170" dirty="0">
                <a:latin typeface="Lucida Sans Unicode"/>
                <a:cs typeface="Lucida Sans Unicode"/>
              </a:rPr>
              <a:t>ы</a:t>
            </a:r>
            <a:r>
              <a:rPr sz="1400" spc="-110" dirty="0">
                <a:latin typeface="Lucida Sans Unicode"/>
                <a:cs typeface="Lucida Sans Unicode"/>
              </a:rPr>
              <a:t>м </a:t>
            </a:r>
            <a:r>
              <a:rPr sz="1400" spc="-10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170" dirty="0">
                <a:latin typeface="Lucida Sans Unicode"/>
                <a:cs typeface="Lucida Sans Unicode"/>
              </a:rPr>
              <a:t>д</a:t>
            </a:r>
            <a:r>
              <a:rPr sz="1400" spc="-16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75" dirty="0">
                <a:latin typeface="Lucida Sans Unicode"/>
                <a:cs typeface="Lucida Sans Unicode"/>
              </a:rPr>
              <a:t>яти</a:t>
            </a:r>
            <a:r>
              <a:rPr sz="1400" spc="-55" dirty="0">
                <a:latin typeface="Lucida Sans Unicode"/>
                <a:cs typeface="Lucida Sans Unicode"/>
              </a:rPr>
              <a:t>е</a:t>
            </a:r>
            <a:r>
              <a:rPr sz="1400" spc="-150" dirty="0">
                <a:latin typeface="Lucida Sans Unicode"/>
                <a:cs typeface="Lucida Sans Unicode"/>
              </a:rPr>
              <a:t>м</a:t>
            </a:r>
            <a:endParaRPr sz="1400" dirty="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155"/>
              </a:spcBef>
            </a:pPr>
            <a:r>
              <a:rPr sz="1400" spc="-90" dirty="0">
                <a:latin typeface="Lucida Sans Unicode"/>
                <a:cs typeface="Lucida Sans Unicode"/>
              </a:rPr>
              <a:t>Сведения </a:t>
            </a:r>
            <a:r>
              <a:rPr sz="1400" spc="-65" dirty="0">
                <a:latin typeface="Lucida Sans Unicode"/>
                <a:cs typeface="Lucida Sans Unicode"/>
              </a:rPr>
              <a:t>об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осуществлении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деятельности,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62978" y="3568065"/>
            <a:ext cx="4267835" cy="2678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1190">
              <a:lnSpc>
                <a:spcPct val="100000"/>
              </a:lnSpc>
              <a:spcBef>
                <a:spcPts val="105"/>
              </a:spcBef>
            </a:pPr>
            <a:r>
              <a:rPr sz="1400" spc="-105" dirty="0">
                <a:latin typeface="Lucida Sans Unicode"/>
                <a:cs typeface="Lucida Sans Unicode"/>
              </a:rPr>
              <a:t>направленной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на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достижение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общественно </a:t>
            </a:r>
            <a:r>
              <a:rPr sz="1400" spc="-105" dirty="0">
                <a:latin typeface="Lucida Sans Unicode"/>
                <a:cs typeface="Lucida Sans Unicode"/>
              </a:rPr>
              <a:t>полезных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целей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способствующей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решению </a:t>
            </a:r>
            <a:r>
              <a:rPr sz="1400" spc="-120" dirty="0">
                <a:latin typeface="Lucida Sans Unicode"/>
                <a:cs typeface="Lucida Sans Unicode"/>
              </a:rPr>
              <a:t>социальных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проблем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общества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175"/>
              </a:spcBef>
            </a:pPr>
            <a:r>
              <a:rPr sz="1400" spc="-105" dirty="0">
                <a:latin typeface="Lucida Sans Unicode"/>
                <a:cs typeface="Lucida Sans Unicode"/>
              </a:rPr>
              <a:t>Справка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доле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40" dirty="0">
                <a:latin typeface="Lucida Sans Unicode"/>
                <a:cs typeface="Lucida Sans Unicode"/>
              </a:rPr>
              <a:t>доходов,</a:t>
            </a:r>
            <a:r>
              <a:rPr sz="1400" spc="-105" dirty="0">
                <a:latin typeface="Lucida Sans Unicode"/>
                <a:cs typeface="Lucida Sans Unicode"/>
              </a:rPr>
              <a:t> полученных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от </a:t>
            </a:r>
            <a:r>
              <a:rPr sz="1400" spc="-90" dirty="0">
                <a:latin typeface="Lucida Sans Unicode"/>
                <a:cs typeface="Lucida Sans Unicode"/>
              </a:rPr>
              <a:t>осуществления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деятельности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по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итогам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предыдущего </a:t>
            </a:r>
            <a:r>
              <a:rPr sz="1400" spc="-125" dirty="0">
                <a:latin typeface="Lucida Sans Unicode"/>
                <a:cs typeface="Lucida Sans Unicode"/>
              </a:rPr>
              <a:t>календарного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65" dirty="0">
                <a:latin typeface="Lucida Sans Unicode"/>
                <a:cs typeface="Lucida Sans Unicode"/>
              </a:rPr>
              <a:t>года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 </a:t>
            </a:r>
            <a:r>
              <a:rPr sz="1400" spc="-120" dirty="0">
                <a:latin typeface="Lucida Sans Unicode"/>
                <a:cs typeface="Lucida Sans Unicode"/>
              </a:rPr>
              <a:t>общем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объеме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доходов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70" dirty="0">
                <a:latin typeface="Lucida Sans Unicode"/>
                <a:cs typeface="Lucida Sans Unicode"/>
              </a:rPr>
              <a:t> о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доле </a:t>
            </a:r>
            <a:r>
              <a:rPr sz="1400" spc="-90" dirty="0">
                <a:latin typeface="Lucida Sans Unicode"/>
                <a:cs typeface="Lucida Sans Unicode"/>
              </a:rPr>
              <a:t>полученной </a:t>
            </a:r>
            <a:r>
              <a:rPr sz="1400" spc="-80" dirty="0">
                <a:latin typeface="Lucida Sans Unicode"/>
                <a:cs typeface="Lucida Sans Unicode"/>
              </a:rPr>
              <a:t>чистой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прибыли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за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предшествующий </a:t>
            </a:r>
            <a:r>
              <a:rPr sz="1400" spc="-125" dirty="0">
                <a:latin typeface="Lucida Sans Unicode"/>
                <a:cs typeface="Lucida Sans Unicode"/>
              </a:rPr>
              <a:t>календарный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75" dirty="0">
                <a:latin typeface="Lucida Sans Unicode"/>
                <a:cs typeface="Lucida Sans Unicode"/>
              </a:rPr>
              <a:t>год,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направленной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на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осуществление </a:t>
            </a:r>
            <a:r>
              <a:rPr sz="1400" spc="-100" dirty="0">
                <a:latin typeface="Lucida Sans Unicode"/>
                <a:cs typeface="Lucida Sans Unicode"/>
              </a:rPr>
              <a:t>такой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деятельности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текущем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календарном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55" dirty="0">
                <a:latin typeface="Lucida Sans Unicode"/>
                <a:cs typeface="Lucida Sans Unicode"/>
              </a:rPr>
              <a:t>году,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от </a:t>
            </a:r>
            <a:r>
              <a:rPr sz="1400" spc="-114" dirty="0">
                <a:latin typeface="Lucida Sans Unicode"/>
                <a:cs typeface="Lucida Sans Unicode"/>
              </a:rPr>
              <a:t>размера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указанной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прибыли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400" spc="-55" dirty="0">
                <a:latin typeface="Lucida Sans Unicode"/>
                <a:cs typeface="Lucida Sans Unicode"/>
              </a:rPr>
              <a:t>Отчет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социальном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воздействии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09878" y="1152220"/>
            <a:ext cx="9967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552112"/>
                </a:solidFill>
              </a:rPr>
              <a:t>Необходимый</a:t>
            </a:r>
            <a:r>
              <a:rPr spc="7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EC5439"/>
                </a:solidFill>
              </a:rPr>
              <a:t>перечень</a:t>
            </a:r>
            <a:r>
              <a:rPr spc="80" dirty="0">
                <a:solidFill>
                  <a:srgbClr val="EC5439"/>
                </a:solidFill>
              </a:rPr>
              <a:t> </a:t>
            </a:r>
            <a:r>
              <a:rPr dirty="0">
                <a:solidFill>
                  <a:srgbClr val="EC5439"/>
                </a:solidFill>
              </a:rPr>
              <a:t>документов</a:t>
            </a:r>
            <a:r>
              <a:rPr spc="75" dirty="0">
                <a:solidFill>
                  <a:srgbClr val="EC5439"/>
                </a:solidFill>
              </a:rPr>
              <a:t> </a:t>
            </a:r>
            <a:r>
              <a:rPr spc="-20" dirty="0">
                <a:solidFill>
                  <a:srgbClr val="552112"/>
                </a:solidFill>
              </a:rPr>
              <a:t>для</a:t>
            </a:r>
            <a:r>
              <a:rPr spc="6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присвоения</a:t>
            </a:r>
            <a:r>
              <a:rPr spc="50" dirty="0">
                <a:solidFill>
                  <a:srgbClr val="552112"/>
                </a:solidFill>
              </a:rPr>
              <a:t> </a:t>
            </a:r>
            <a:r>
              <a:rPr spc="55" dirty="0">
                <a:solidFill>
                  <a:srgbClr val="552112"/>
                </a:solidFill>
              </a:rPr>
              <a:t>статуса</a:t>
            </a:r>
            <a:r>
              <a:rPr spc="7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социального</a:t>
            </a:r>
            <a:r>
              <a:rPr spc="60" dirty="0">
                <a:solidFill>
                  <a:srgbClr val="552112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предприятия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9681" y="1682953"/>
            <a:ext cx="78047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33770" algn="l"/>
              </a:tabLst>
            </a:pPr>
            <a:r>
              <a:rPr sz="4000" b="1" spc="80" dirty="0">
                <a:solidFill>
                  <a:srgbClr val="EC5439"/>
                </a:solidFill>
                <a:latin typeface="Calibri"/>
                <a:cs typeface="Calibri"/>
              </a:rPr>
              <a:t>3</a:t>
            </a:r>
            <a:r>
              <a:rPr sz="4000" b="1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категория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4000" b="1" spc="160" dirty="0">
                <a:solidFill>
                  <a:srgbClr val="EC5439"/>
                </a:solidFill>
                <a:latin typeface="Calibri"/>
                <a:cs typeface="Calibri"/>
              </a:rPr>
              <a:t>4</a:t>
            </a:r>
            <a:r>
              <a:rPr sz="4000" b="1" spc="-1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категория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048" y="2165349"/>
            <a:ext cx="6356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55690" algn="l"/>
              </a:tabLst>
            </a:pPr>
            <a:r>
              <a:rPr sz="2800" b="1" spc="-4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786" y="1138555"/>
            <a:ext cx="11325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Бланки</a:t>
            </a:r>
            <a:r>
              <a:rPr sz="2000" b="1" spc="7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документов</a:t>
            </a:r>
            <a:r>
              <a:rPr sz="2000" b="1" spc="10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E74A36"/>
                </a:solidFill>
                <a:latin typeface="Calibri"/>
                <a:cs typeface="Calibri"/>
              </a:rPr>
              <a:t>размещены</a:t>
            </a:r>
            <a:r>
              <a:rPr sz="2000" b="1" spc="90" dirty="0">
                <a:solidFill>
                  <a:srgbClr val="E74A3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на</a:t>
            </a:r>
            <a:r>
              <a:rPr sz="2000" b="1" spc="114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официальном</a:t>
            </a:r>
            <a:r>
              <a:rPr sz="2000" b="1" spc="7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сайте</a:t>
            </a:r>
            <a:r>
              <a:rPr sz="2000" b="1" spc="8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министерства</a:t>
            </a:r>
            <a:r>
              <a:rPr sz="2000" b="1" spc="9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экономического</a:t>
            </a:r>
            <a:r>
              <a:rPr sz="2000" b="1" spc="9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развития</a:t>
            </a:r>
            <a:r>
              <a:rPr sz="2000" b="1" spc="7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254" dirty="0">
                <a:solidFill>
                  <a:srgbClr val="552112"/>
                </a:solidFill>
                <a:latin typeface="Calibri"/>
                <a:cs typeface="Calibri"/>
              </a:rPr>
              <a:t>ИО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5322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hlinkClick r:id="rId2"/>
              </a:rPr>
              <a:t>https://irkobl.ru/sites/economy/index.php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675876" y="2140457"/>
            <a:ext cx="1072515" cy="2558415"/>
            <a:chOff x="9675876" y="2140457"/>
            <a:chExt cx="1072515" cy="2558415"/>
          </a:xfrm>
        </p:grpSpPr>
        <p:sp>
          <p:nvSpPr>
            <p:cNvPr id="6" name="object 6"/>
            <p:cNvSpPr/>
            <p:nvPr/>
          </p:nvSpPr>
          <p:spPr>
            <a:xfrm>
              <a:off x="9690354" y="2140457"/>
              <a:ext cx="347980" cy="2514600"/>
            </a:xfrm>
            <a:custGeom>
              <a:avLst/>
              <a:gdLst/>
              <a:ahLst/>
              <a:cxnLst/>
              <a:rect l="l" t="t" r="r" b="b"/>
              <a:pathLst>
                <a:path w="347979" h="2514600">
                  <a:moveTo>
                    <a:pt x="0" y="0"/>
                  </a:moveTo>
                  <a:lnTo>
                    <a:pt x="0" y="2166366"/>
                  </a:lnTo>
                </a:path>
                <a:path w="347979" h="2514600">
                  <a:moveTo>
                    <a:pt x="347472" y="2514599"/>
                  </a:moveTo>
                  <a:lnTo>
                    <a:pt x="300323" y="2511420"/>
                  </a:lnTo>
                  <a:lnTo>
                    <a:pt x="255102" y="2502157"/>
                  </a:lnTo>
                  <a:lnTo>
                    <a:pt x="212222" y="2487227"/>
                  </a:lnTo>
                  <a:lnTo>
                    <a:pt x="172099" y="2467045"/>
                  </a:lnTo>
                  <a:lnTo>
                    <a:pt x="135144" y="2442026"/>
                  </a:lnTo>
                  <a:lnTo>
                    <a:pt x="101774" y="2412587"/>
                  </a:lnTo>
                  <a:lnTo>
                    <a:pt x="72402" y="2379141"/>
                  </a:lnTo>
                  <a:lnTo>
                    <a:pt x="47441" y="2342105"/>
                  </a:lnTo>
                  <a:lnTo>
                    <a:pt x="27306" y="2301894"/>
                  </a:lnTo>
                  <a:lnTo>
                    <a:pt x="12412" y="2258924"/>
                  </a:lnTo>
                  <a:lnTo>
                    <a:pt x="3172" y="2213609"/>
                  </a:lnTo>
                  <a:lnTo>
                    <a:pt x="0" y="2166366"/>
                  </a:lnTo>
                </a:path>
              </a:pathLst>
            </a:custGeom>
            <a:ln w="28956">
              <a:solidFill>
                <a:srgbClr val="EC5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37826" y="4611623"/>
              <a:ext cx="710565" cy="86995"/>
            </a:xfrm>
            <a:custGeom>
              <a:avLst/>
              <a:gdLst/>
              <a:ahLst/>
              <a:cxnLst/>
              <a:rect l="l" t="t" r="r" b="b"/>
              <a:pathLst>
                <a:path w="710565" h="86995">
                  <a:moveTo>
                    <a:pt x="623189" y="0"/>
                  </a:moveTo>
                  <a:lnTo>
                    <a:pt x="623189" y="86868"/>
                  </a:lnTo>
                  <a:lnTo>
                    <a:pt x="681101" y="57912"/>
                  </a:lnTo>
                  <a:lnTo>
                    <a:pt x="637667" y="57912"/>
                  </a:lnTo>
                  <a:lnTo>
                    <a:pt x="637667" y="28956"/>
                  </a:lnTo>
                  <a:lnTo>
                    <a:pt x="681101" y="28956"/>
                  </a:lnTo>
                  <a:lnTo>
                    <a:pt x="623189" y="0"/>
                  </a:lnTo>
                  <a:close/>
                </a:path>
                <a:path w="710565" h="86995">
                  <a:moveTo>
                    <a:pt x="623189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623189" y="57912"/>
                  </a:lnTo>
                  <a:lnTo>
                    <a:pt x="623189" y="28956"/>
                  </a:lnTo>
                  <a:close/>
                </a:path>
                <a:path w="710565" h="86995">
                  <a:moveTo>
                    <a:pt x="681101" y="28956"/>
                  </a:moveTo>
                  <a:lnTo>
                    <a:pt x="637667" y="28956"/>
                  </a:lnTo>
                  <a:lnTo>
                    <a:pt x="637667" y="57912"/>
                  </a:lnTo>
                  <a:lnTo>
                    <a:pt x="681101" y="57912"/>
                  </a:lnTo>
                  <a:lnTo>
                    <a:pt x="710056" y="43433"/>
                  </a:lnTo>
                  <a:lnTo>
                    <a:pt x="681101" y="28956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307" y="2806700"/>
            <a:ext cx="5304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405" dirty="0">
                <a:solidFill>
                  <a:srgbClr val="552112"/>
                </a:solidFill>
                <a:latin typeface="Arial Nova Cond"/>
                <a:cs typeface="Arial Nova Cond"/>
              </a:rPr>
              <a:t>КОМУ</a:t>
            </a:r>
            <a:r>
              <a:rPr sz="3200" spc="-190" dirty="0">
                <a:solidFill>
                  <a:srgbClr val="552112"/>
                </a:solidFill>
                <a:latin typeface="Arial Nova Cond"/>
                <a:cs typeface="Arial Nova Cond"/>
              </a:rPr>
              <a:t> </a:t>
            </a:r>
            <a:r>
              <a:rPr sz="3200" spc="295" dirty="0">
                <a:solidFill>
                  <a:srgbClr val="552112"/>
                </a:solidFill>
                <a:latin typeface="Arial Nova Cond"/>
                <a:cs typeface="Arial Nova Cond"/>
              </a:rPr>
              <a:t>ПРЕДНАЗНАЧЕНЫ?</a:t>
            </a:r>
            <a:endParaRPr sz="3200">
              <a:latin typeface="Arial Nova Cond"/>
              <a:cs typeface="Arial Nova C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427219"/>
              <a:ext cx="6096000" cy="2430780"/>
            </a:xfrm>
            <a:custGeom>
              <a:avLst/>
              <a:gdLst/>
              <a:ahLst/>
              <a:cxnLst/>
              <a:rect l="l" t="t" r="r" b="b"/>
              <a:pathLst>
                <a:path w="6096000" h="2430779">
                  <a:moveTo>
                    <a:pt x="6096000" y="0"/>
                  </a:moveTo>
                  <a:lnTo>
                    <a:pt x="0" y="0"/>
                  </a:lnTo>
                  <a:lnTo>
                    <a:pt x="0" y="2430780"/>
                  </a:lnTo>
                  <a:lnTo>
                    <a:pt x="6096000" y="243078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1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0291" y="1495501"/>
            <a:ext cx="6215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610" dirty="0">
                <a:solidFill>
                  <a:srgbClr val="552112"/>
                </a:solidFill>
              </a:rPr>
              <a:t>Контактные</a:t>
            </a:r>
            <a:r>
              <a:rPr sz="4400" spc="240" dirty="0">
                <a:solidFill>
                  <a:srgbClr val="552112"/>
                </a:solidFill>
              </a:rPr>
              <a:t> </a:t>
            </a:r>
            <a:r>
              <a:rPr sz="4400" spc="585" dirty="0">
                <a:solidFill>
                  <a:srgbClr val="552112"/>
                </a:solidFill>
              </a:rPr>
              <a:t>данные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371856" y="277368"/>
            <a:ext cx="11448415" cy="4963795"/>
            <a:chOff x="371856" y="277368"/>
            <a:chExt cx="11448415" cy="49637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4636008"/>
              <a:ext cx="1312164" cy="6050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2735579"/>
              <a:ext cx="2752344" cy="5501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1856" y="4328159"/>
              <a:ext cx="4612005" cy="0"/>
            </a:xfrm>
            <a:custGeom>
              <a:avLst/>
              <a:gdLst/>
              <a:ahLst/>
              <a:cxnLst/>
              <a:rect l="l" t="t" r="r" b="b"/>
              <a:pathLst>
                <a:path w="4612005">
                  <a:moveTo>
                    <a:pt x="0" y="0"/>
                  </a:moveTo>
                  <a:lnTo>
                    <a:pt x="4612005" y="0"/>
                  </a:lnTo>
                </a:path>
              </a:pathLst>
            </a:custGeom>
            <a:ln w="12192">
              <a:solidFill>
                <a:srgbClr val="5521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7979" y="277368"/>
              <a:ext cx="1312164" cy="6050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7936" y="3384295"/>
            <a:ext cx="431736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u="sng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Lucida Sans Unicode"/>
                <a:cs typeface="Lucida Sans Unicode"/>
                <a:hlinkClick r:id="rId5"/>
              </a:rPr>
              <a:t>https://irkobl.ru/sites/economy/small_business/index.php</a:t>
            </a:r>
            <a:r>
              <a:rPr sz="1400" spc="-130" dirty="0">
                <a:solidFill>
                  <a:srgbClr val="0462C1"/>
                </a:solidFill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телефон: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65" dirty="0">
                <a:latin typeface="Lucida Sans Unicode"/>
                <a:cs typeface="Lucida Sans Unicode"/>
              </a:rPr>
              <a:t>+7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(3952)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70" dirty="0">
                <a:latin typeface="Lucida Sans Unicode"/>
                <a:cs typeface="Lucida Sans Unicode"/>
              </a:rPr>
              <a:t>24-</a:t>
            </a:r>
            <a:r>
              <a:rPr sz="1400" spc="-254" dirty="0">
                <a:latin typeface="Lucida Sans Unicode"/>
                <a:cs typeface="Lucida Sans Unicode"/>
              </a:rPr>
              <a:t>16-</a:t>
            </a:r>
            <a:r>
              <a:rPr sz="1400" spc="-25" dirty="0">
                <a:latin typeface="Lucida Sans Unicode"/>
                <a:cs typeface="Lucida Sans Unicode"/>
              </a:rPr>
              <a:t>65,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EC5439"/>
                </a:solidFill>
                <a:latin typeface="Lucida Sans Unicode"/>
                <a:cs typeface="Lucida Sans Unicode"/>
              </a:rPr>
              <a:t>Филиппова</a:t>
            </a:r>
            <a:r>
              <a:rPr sz="1400" spc="-9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85" dirty="0">
                <a:solidFill>
                  <a:srgbClr val="EC5439"/>
                </a:solidFill>
                <a:latin typeface="Lucida Sans Unicode"/>
                <a:cs typeface="Lucida Sans Unicode"/>
              </a:rPr>
              <a:t>Наталья</a:t>
            </a:r>
            <a:r>
              <a:rPr sz="1400" spc="-7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EC5439"/>
                </a:solidFill>
                <a:latin typeface="Lucida Sans Unicode"/>
                <a:cs typeface="Lucida Sans Unicode"/>
              </a:rPr>
              <a:t>Владимировна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936" y="5344159"/>
            <a:ext cx="23641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Lucida Sans Unicode"/>
                <a:cs typeface="Lucida Sans Unicode"/>
                <a:hlinkClick r:id="rId6"/>
              </a:rPr>
              <a:t>https://mb38.ru/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85" dirty="0">
                <a:latin typeface="Lucida Sans Unicode"/>
                <a:cs typeface="Lucida Sans Unicode"/>
              </a:rPr>
              <a:t>телефон: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65" dirty="0">
                <a:latin typeface="Lucida Sans Unicode"/>
                <a:cs typeface="Lucida Sans Unicode"/>
              </a:rPr>
              <a:t>+7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(3952)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50" dirty="0">
                <a:latin typeface="Lucida Sans Unicode"/>
                <a:cs typeface="Lucida Sans Unicode"/>
              </a:rPr>
              <a:t>202-</a:t>
            </a:r>
            <a:r>
              <a:rPr sz="1400" spc="-20" dirty="0">
                <a:latin typeface="Lucida Sans Unicode"/>
                <a:cs typeface="Lucida Sans Unicode"/>
              </a:rPr>
              <a:t>102,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ru-RU" sz="1400" spc="-90" dirty="0">
                <a:solidFill>
                  <a:srgbClr val="EC5439"/>
                </a:solidFill>
                <a:latin typeface="Lucida Sans Unicode"/>
                <a:cs typeface="Lucida Sans Unicode"/>
              </a:rPr>
              <a:t>Романова Марина Сергеевна </a:t>
            </a:r>
            <a:endParaRPr sz="1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676900" cy="6858000"/>
            <a:chOff x="0" y="0"/>
            <a:chExt cx="56769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76900" cy="6858000"/>
            </a:xfrm>
            <a:custGeom>
              <a:avLst/>
              <a:gdLst/>
              <a:ahLst/>
              <a:cxnLst/>
              <a:rect l="l" t="t" r="r" b="b"/>
              <a:pathLst>
                <a:path w="5676900" h="6858000">
                  <a:moveTo>
                    <a:pt x="56769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6900" y="68580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F1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6" y="333756"/>
              <a:ext cx="2752344" cy="5486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3727" y="2631694"/>
            <a:ext cx="4258310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b="1" spc="-10" dirty="0">
                <a:solidFill>
                  <a:srgbClr val="EC5439"/>
                </a:solidFill>
                <a:latin typeface="Calibri"/>
                <a:cs typeface="Calibri"/>
              </a:rPr>
              <a:t>Социальным</a:t>
            </a:r>
            <a:r>
              <a:rPr sz="2600" b="1" spc="-10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EC5439"/>
                </a:solidFill>
                <a:latin typeface="Calibri"/>
                <a:cs typeface="Calibri"/>
              </a:rPr>
              <a:t>предприятием </a:t>
            </a:r>
            <a:r>
              <a:rPr sz="2600" b="1" spc="-20" dirty="0">
                <a:solidFill>
                  <a:srgbClr val="552112"/>
                </a:solidFill>
                <a:latin typeface="Calibri"/>
                <a:cs typeface="Calibri"/>
              </a:rPr>
              <a:t>может</a:t>
            </a:r>
            <a:r>
              <a:rPr sz="2600" b="1" spc="-4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552112"/>
                </a:solidFill>
                <a:latin typeface="Calibri"/>
                <a:cs typeface="Calibri"/>
              </a:rPr>
              <a:t>быть</a:t>
            </a:r>
            <a:r>
              <a:rPr sz="2600" b="1" spc="-1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552112"/>
                </a:solidFill>
                <a:latin typeface="Calibri"/>
                <a:cs typeface="Calibri"/>
              </a:rPr>
              <a:t>признан</a:t>
            </a:r>
            <a:r>
              <a:rPr sz="2600" b="1" spc="-3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52112"/>
                </a:solidFill>
                <a:latin typeface="Calibri"/>
                <a:cs typeface="Calibri"/>
              </a:rPr>
              <a:t>субъект малого</a:t>
            </a:r>
            <a:r>
              <a:rPr sz="2600" b="1" spc="-4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552112"/>
                </a:solidFill>
                <a:latin typeface="Calibri"/>
                <a:cs typeface="Calibri"/>
              </a:rPr>
              <a:t>или</a:t>
            </a:r>
            <a:r>
              <a:rPr sz="2600" b="1" spc="-2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52112"/>
                </a:solidFill>
                <a:latin typeface="Calibri"/>
                <a:cs typeface="Calibri"/>
              </a:rPr>
              <a:t>среднего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27" y="3701237"/>
            <a:ext cx="33680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552112"/>
                </a:solidFill>
                <a:latin typeface="Calibri"/>
                <a:cs typeface="Calibri"/>
              </a:rPr>
              <a:t>предпринимательства,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727" y="4058539"/>
            <a:ext cx="426339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b="1" spc="50" dirty="0">
                <a:solidFill>
                  <a:srgbClr val="552112"/>
                </a:solidFill>
                <a:latin typeface="Calibri"/>
                <a:cs typeface="Calibri"/>
              </a:rPr>
              <a:t>соответствующий</a:t>
            </a:r>
            <a:r>
              <a:rPr sz="2600" b="1" spc="3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52112"/>
                </a:solidFill>
                <a:latin typeface="Calibri"/>
                <a:cs typeface="Calibri"/>
              </a:rPr>
              <a:t>одной</a:t>
            </a:r>
            <a:r>
              <a:rPr sz="2600" b="1" spc="40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552112"/>
                </a:solidFill>
                <a:latin typeface="Calibri"/>
                <a:cs typeface="Calibri"/>
              </a:rPr>
              <a:t>или</a:t>
            </a:r>
            <a:r>
              <a:rPr sz="2600" b="1" spc="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552112"/>
                </a:solidFill>
                <a:latin typeface="Calibri"/>
                <a:cs typeface="Calibri"/>
              </a:rPr>
              <a:t>нескольким</a:t>
            </a:r>
            <a:r>
              <a:rPr sz="2600" b="1" spc="-2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52112"/>
                </a:solidFill>
                <a:latin typeface="Calibri"/>
                <a:cs typeface="Calibri"/>
              </a:rPr>
              <a:t>категориям: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5908" y="1469263"/>
            <a:ext cx="47745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latin typeface="Lucida Sans Unicode"/>
                <a:cs typeface="Lucida Sans Unicode"/>
              </a:rPr>
              <a:t>Организации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обеспечивающие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solidFill>
                  <a:srgbClr val="EC5439"/>
                </a:solidFill>
                <a:latin typeface="Lucida Sans Unicode"/>
                <a:cs typeface="Lucida Sans Unicode"/>
              </a:rPr>
              <a:t>занятость</a:t>
            </a:r>
            <a:r>
              <a:rPr sz="1400" spc="-7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135" dirty="0">
                <a:solidFill>
                  <a:srgbClr val="EC5439"/>
                </a:solidFill>
                <a:latin typeface="Lucida Sans Unicode"/>
                <a:cs typeface="Lucida Sans Unicode"/>
              </a:rPr>
              <a:t>лиц</a:t>
            </a:r>
            <a:r>
              <a:rPr sz="1400" spc="-135" dirty="0">
                <a:latin typeface="Lucida Sans Unicode"/>
                <a:cs typeface="Lucida Sans Unicode"/>
              </a:rPr>
              <a:t>,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отнесенных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к </a:t>
            </a:r>
            <a:r>
              <a:rPr sz="1400" spc="-110" dirty="0">
                <a:latin typeface="Lucida Sans Unicode"/>
                <a:cs typeface="Lucida Sans Unicode"/>
              </a:rPr>
              <a:t>категориям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социально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уязвимых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категорий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граждан.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4815" y="1077467"/>
            <a:ext cx="1278255" cy="1278255"/>
            <a:chOff x="5004815" y="1077467"/>
            <a:chExt cx="1278255" cy="12782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5" y="1077467"/>
              <a:ext cx="1277747" cy="12777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93791" y="1266443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60" h="911860">
                  <a:moveTo>
                    <a:pt x="911351" y="0"/>
                  </a:moveTo>
                  <a:lnTo>
                    <a:pt x="0" y="0"/>
                  </a:lnTo>
                  <a:lnTo>
                    <a:pt x="0" y="911351"/>
                  </a:lnTo>
                  <a:lnTo>
                    <a:pt x="911351" y="911351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96915" y="1826514"/>
            <a:ext cx="706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категория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9866" y="1303731"/>
            <a:ext cx="218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5908" y="2743326"/>
            <a:ext cx="53066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50" dirty="0">
                <a:latin typeface="Lucida Sans Unicode"/>
                <a:cs typeface="Lucida Sans Unicode"/>
              </a:rPr>
              <a:t>О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210" dirty="0">
                <a:latin typeface="Lucida Sans Unicode"/>
                <a:cs typeface="Lucida Sans Unicode"/>
              </a:rPr>
              <a:t>г</a:t>
            </a:r>
            <a:r>
              <a:rPr sz="1400" spc="-145" dirty="0">
                <a:latin typeface="Lucida Sans Unicode"/>
                <a:cs typeface="Lucida Sans Unicode"/>
              </a:rPr>
              <a:t>а</a:t>
            </a:r>
            <a:r>
              <a:rPr sz="1400" spc="-95" dirty="0">
                <a:latin typeface="Lucida Sans Unicode"/>
                <a:cs typeface="Lucida Sans Unicode"/>
              </a:rPr>
              <a:t>н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з</a:t>
            </a:r>
            <a:r>
              <a:rPr sz="1400" spc="-100" dirty="0">
                <a:latin typeface="Lucida Sans Unicode"/>
                <a:cs typeface="Lucida Sans Unicode"/>
              </a:rPr>
              <a:t>а</a:t>
            </a:r>
            <a:r>
              <a:rPr sz="1400" spc="-114" dirty="0">
                <a:latin typeface="Lucida Sans Unicode"/>
                <a:cs typeface="Lucida Sans Unicode"/>
              </a:rPr>
              <a:t>ции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70" dirty="0">
                <a:latin typeface="Lucida Sans Unicode"/>
                <a:cs typeface="Lucida Sans Unicode"/>
              </a:rPr>
              <a:t>у</a:t>
            </a:r>
            <a:r>
              <a:rPr sz="1400" spc="-265" dirty="0">
                <a:latin typeface="Lucida Sans Unicode"/>
                <a:cs typeface="Lucida Sans Unicode"/>
              </a:rPr>
              <a:t>щ</a:t>
            </a:r>
            <a:r>
              <a:rPr sz="1400" spc="-40" dirty="0">
                <a:latin typeface="Lucida Sans Unicode"/>
                <a:cs typeface="Lucida Sans Unicode"/>
              </a:rPr>
              <a:t>е</a:t>
            </a:r>
            <a:r>
              <a:rPr sz="1400" spc="-30" dirty="0">
                <a:latin typeface="Lucida Sans Unicode"/>
                <a:cs typeface="Lucida Sans Unicode"/>
              </a:rPr>
              <a:t>с</a:t>
            </a:r>
            <a:r>
              <a:rPr sz="1400" spc="-100" dirty="0">
                <a:latin typeface="Lucida Sans Unicode"/>
                <a:cs typeface="Lucida Sans Unicode"/>
              </a:rPr>
              <a:t>твляю</a:t>
            </a:r>
            <a:r>
              <a:rPr sz="1400" spc="-160" dirty="0">
                <a:latin typeface="Lucida Sans Unicode"/>
                <a:cs typeface="Lucida Sans Unicode"/>
              </a:rPr>
              <a:t>щ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45" dirty="0">
                <a:latin typeface="Lucida Sans Unicode"/>
                <a:cs typeface="Lucida Sans Unicode"/>
              </a:rPr>
              <a:t>е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145" dirty="0">
                <a:latin typeface="Lucida Sans Unicode"/>
                <a:cs typeface="Lucida Sans Unicode"/>
              </a:rPr>
              <a:t>а</a:t>
            </a:r>
            <a:r>
              <a:rPr sz="1400" spc="-90" dirty="0">
                <a:latin typeface="Lucida Sans Unicode"/>
                <a:cs typeface="Lucida Sans Unicode"/>
              </a:rPr>
              <a:t>лиз</a:t>
            </a:r>
            <a:r>
              <a:rPr sz="1400" spc="-95" dirty="0">
                <a:latin typeface="Lucida Sans Unicode"/>
                <a:cs typeface="Lucida Sans Unicode"/>
              </a:rPr>
              <a:t>а</a:t>
            </a:r>
            <a:r>
              <a:rPr sz="1400" spc="-130" dirty="0">
                <a:latin typeface="Lucida Sans Unicode"/>
                <a:cs typeface="Lucida Sans Unicode"/>
              </a:rPr>
              <a:t>ци</a:t>
            </a:r>
            <a:r>
              <a:rPr sz="1400" spc="-100" dirty="0">
                <a:latin typeface="Lucida Sans Unicode"/>
                <a:cs typeface="Lucida Sans Unicode"/>
              </a:rPr>
              <a:t>ю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т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в</a:t>
            </a:r>
            <a:r>
              <a:rPr sz="1400" spc="-145" dirty="0">
                <a:latin typeface="Lucida Sans Unicode"/>
                <a:cs typeface="Lucida Sans Unicode"/>
              </a:rPr>
              <a:t>а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75" dirty="0">
                <a:latin typeface="Lucida Sans Unicode"/>
                <a:cs typeface="Lucida Sans Unicode"/>
              </a:rPr>
              <a:t>о</a:t>
            </a:r>
            <a:r>
              <a:rPr sz="1400" spc="-65" dirty="0">
                <a:latin typeface="Lucida Sans Unicode"/>
                <a:cs typeface="Lucida Sans Unicode"/>
              </a:rPr>
              <a:t>в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(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70" dirty="0">
                <a:latin typeface="Lucida Sans Unicode"/>
                <a:cs typeface="Lucida Sans Unicode"/>
              </a:rPr>
              <a:t>бот</a:t>
            </a:r>
            <a:r>
              <a:rPr sz="1400" spc="-190" dirty="0">
                <a:latin typeface="Lucida Sans Unicode"/>
                <a:cs typeface="Lucida Sans Unicode"/>
              </a:rPr>
              <a:t>,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у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85" dirty="0">
                <a:latin typeface="Lucida Sans Unicode"/>
                <a:cs typeface="Lucida Sans Unicode"/>
              </a:rPr>
              <a:t>л</a:t>
            </a:r>
            <a:r>
              <a:rPr sz="1400" spc="-70" dirty="0">
                <a:latin typeface="Lucida Sans Unicode"/>
                <a:cs typeface="Lucida Sans Unicode"/>
              </a:rPr>
              <a:t>у</a:t>
            </a:r>
            <a:r>
              <a:rPr sz="1400" spc="-220" dirty="0">
                <a:latin typeface="Lucida Sans Unicode"/>
                <a:cs typeface="Lucida Sans Unicode"/>
              </a:rPr>
              <a:t>г</a:t>
            </a:r>
            <a:r>
              <a:rPr sz="1400" spc="-90" dirty="0">
                <a:latin typeface="Lucida Sans Unicode"/>
                <a:cs typeface="Lucida Sans Unicode"/>
              </a:rPr>
              <a:t>)</a:t>
            </a:r>
            <a:r>
              <a:rPr sz="1400" spc="-190" dirty="0">
                <a:latin typeface="Lucida Sans Unicode"/>
                <a:cs typeface="Lucida Sans Unicode"/>
              </a:rPr>
              <a:t>, </a:t>
            </a:r>
            <a:r>
              <a:rPr sz="1400" spc="-100" dirty="0">
                <a:solidFill>
                  <a:srgbClr val="EC5439"/>
                </a:solidFill>
                <a:latin typeface="Lucida Sans Unicode"/>
                <a:cs typeface="Lucida Sans Unicode"/>
              </a:rPr>
              <a:t>п</a:t>
            </a:r>
            <a:r>
              <a:rPr sz="1400" spc="-95" dirty="0">
                <a:solidFill>
                  <a:srgbClr val="EC5439"/>
                </a:solidFill>
                <a:latin typeface="Lucida Sans Unicode"/>
                <a:cs typeface="Lucida Sans Unicode"/>
              </a:rPr>
              <a:t>р</a:t>
            </a:r>
            <a:r>
              <a:rPr sz="1400" spc="-65" dirty="0">
                <a:solidFill>
                  <a:srgbClr val="EC5439"/>
                </a:solidFill>
                <a:latin typeface="Lucida Sans Unicode"/>
                <a:cs typeface="Lucida Sans Unicode"/>
              </a:rPr>
              <a:t>о</a:t>
            </a:r>
            <a:r>
              <a:rPr sz="1400" spc="-90" dirty="0">
                <a:solidFill>
                  <a:srgbClr val="EC5439"/>
                </a:solidFill>
                <a:latin typeface="Lucida Sans Unicode"/>
                <a:cs typeface="Lucida Sans Unicode"/>
              </a:rPr>
              <a:t>и</a:t>
            </a:r>
            <a:r>
              <a:rPr sz="1400" spc="-30" dirty="0">
                <a:solidFill>
                  <a:srgbClr val="EC5439"/>
                </a:solidFill>
                <a:latin typeface="Lucida Sans Unicode"/>
                <a:cs typeface="Lucida Sans Unicode"/>
              </a:rPr>
              <a:t>з</a:t>
            </a:r>
            <a:r>
              <a:rPr sz="1400" spc="-50" dirty="0">
                <a:solidFill>
                  <a:srgbClr val="EC5439"/>
                </a:solidFill>
                <a:latin typeface="Lucida Sans Unicode"/>
                <a:cs typeface="Lucida Sans Unicode"/>
              </a:rPr>
              <a:t>в</a:t>
            </a:r>
            <a:r>
              <a:rPr sz="1400" spc="-65" dirty="0">
                <a:solidFill>
                  <a:srgbClr val="EC5439"/>
                </a:solidFill>
                <a:latin typeface="Lucida Sans Unicode"/>
                <a:cs typeface="Lucida Sans Unicode"/>
              </a:rPr>
              <a:t>е</a:t>
            </a:r>
            <a:r>
              <a:rPr sz="1400" spc="-120" dirty="0">
                <a:solidFill>
                  <a:srgbClr val="EC5439"/>
                </a:solidFill>
                <a:latin typeface="Lucida Sans Unicode"/>
                <a:cs typeface="Lucida Sans Unicode"/>
              </a:rPr>
              <a:t>ден</a:t>
            </a:r>
            <a:r>
              <a:rPr sz="1400" spc="-114" dirty="0">
                <a:solidFill>
                  <a:srgbClr val="EC5439"/>
                </a:solidFill>
                <a:latin typeface="Lucida Sans Unicode"/>
                <a:cs typeface="Lucida Sans Unicode"/>
              </a:rPr>
              <a:t>н</a:t>
            </a:r>
            <a:r>
              <a:rPr sz="1400" spc="-170" dirty="0">
                <a:solidFill>
                  <a:srgbClr val="EC5439"/>
                </a:solidFill>
                <a:latin typeface="Lucida Sans Unicode"/>
                <a:cs typeface="Lucida Sans Unicode"/>
              </a:rPr>
              <a:t>ы</a:t>
            </a:r>
            <a:r>
              <a:rPr sz="1400" spc="-180" dirty="0">
                <a:solidFill>
                  <a:srgbClr val="EC5439"/>
                </a:solidFill>
                <a:latin typeface="Lucida Sans Unicode"/>
                <a:cs typeface="Lucida Sans Unicode"/>
              </a:rPr>
              <a:t>х</a:t>
            </a:r>
            <a:r>
              <a:rPr sz="1400" spc="-14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210" dirty="0">
                <a:solidFill>
                  <a:srgbClr val="EC5439"/>
                </a:solidFill>
                <a:latin typeface="Lucida Sans Unicode"/>
                <a:cs typeface="Lucida Sans Unicode"/>
              </a:rPr>
              <a:t>г</a:t>
            </a:r>
            <a:r>
              <a:rPr sz="1400" spc="-95" dirty="0">
                <a:solidFill>
                  <a:srgbClr val="EC5439"/>
                </a:solidFill>
                <a:latin typeface="Lucida Sans Unicode"/>
                <a:cs typeface="Lucida Sans Unicode"/>
              </a:rPr>
              <a:t>р</a:t>
            </a:r>
            <a:r>
              <a:rPr sz="1400" spc="-130" dirty="0">
                <a:solidFill>
                  <a:srgbClr val="EC5439"/>
                </a:solidFill>
                <a:latin typeface="Lucida Sans Unicode"/>
                <a:cs typeface="Lucida Sans Unicode"/>
              </a:rPr>
              <a:t>а</a:t>
            </a:r>
            <a:r>
              <a:rPr sz="1400" spc="-175" dirty="0">
                <a:solidFill>
                  <a:srgbClr val="EC5439"/>
                </a:solidFill>
                <a:latin typeface="Lucida Sans Unicode"/>
                <a:cs typeface="Lucida Sans Unicode"/>
              </a:rPr>
              <a:t>жд</a:t>
            </a:r>
            <a:r>
              <a:rPr sz="1400" spc="-150" dirty="0">
                <a:solidFill>
                  <a:srgbClr val="EC5439"/>
                </a:solidFill>
                <a:latin typeface="Lucida Sans Unicode"/>
                <a:cs typeface="Lucida Sans Unicode"/>
              </a:rPr>
              <a:t>а</a:t>
            </a:r>
            <a:r>
              <a:rPr sz="1400" spc="-125" dirty="0">
                <a:solidFill>
                  <a:srgbClr val="EC5439"/>
                </a:solidFill>
                <a:latin typeface="Lucida Sans Unicode"/>
                <a:cs typeface="Lucida Sans Unicode"/>
              </a:rPr>
              <a:t>н</a:t>
            </a:r>
            <a:r>
              <a:rPr sz="1400" spc="-114" dirty="0">
                <a:solidFill>
                  <a:srgbClr val="EC5439"/>
                </a:solidFill>
                <a:latin typeface="Lucida Sans Unicode"/>
                <a:cs typeface="Lucida Sans Unicode"/>
              </a:rPr>
              <a:t>а</a:t>
            </a:r>
            <a:r>
              <a:rPr sz="1400" spc="-130" dirty="0">
                <a:solidFill>
                  <a:srgbClr val="EC5439"/>
                </a:solidFill>
                <a:latin typeface="Lucida Sans Unicode"/>
                <a:cs typeface="Lucida Sans Unicode"/>
              </a:rPr>
              <a:t>м</a:t>
            </a:r>
            <a:r>
              <a:rPr sz="1400" spc="-100" dirty="0">
                <a:solidFill>
                  <a:srgbClr val="EC5439"/>
                </a:solidFill>
                <a:latin typeface="Lucida Sans Unicode"/>
                <a:cs typeface="Lucida Sans Unicode"/>
              </a:rPr>
              <a:t>и</a:t>
            </a:r>
            <a:r>
              <a:rPr sz="1400" spc="-190" dirty="0">
                <a:latin typeface="Lucida Sans Unicode"/>
                <a:cs typeface="Lucida Sans Unicode"/>
              </a:rPr>
              <a:t>,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75" dirty="0">
                <a:latin typeface="Lucida Sans Unicode"/>
                <a:cs typeface="Lucida Sans Unicode"/>
              </a:rPr>
              <a:t>тне</a:t>
            </a:r>
            <a:r>
              <a:rPr sz="1400" spc="-40" dirty="0">
                <a:latin typeface="Lucida Sans Unicode"/>
                <a:cs typeface="Lucida Sans Unicode"/>
              </a:rPr>
              <a:t>с</a:t>
            </a:r>
            <a:r>
              <a:rPr sz="1400" spc="-70" dirty="0">
                <a:latin typeface="Lucida Sans Unicode"/>
                <a:cs typeface="Lucida Sans Unicode"/>
              </a:rPr>
              <a:t>ен</a:t>
            </a:r>
            <a:r>
              <a:rPr sz="1400" spc="-114" dirty="0">
                <a:latin typeface="Lucida Sans Unicode"/>
                <a:cs typeface="Lucida Sans Unicode"/>
              </a:rPr>
              <a:t>н</a:t>
            </a:r>
            <a:r>
              <a:rPr sz="1400" spc="-170" dirty="0">
                <a:latin typeface="Lucida Sans Unicode"/>
                <a:cs typeface="Lucida Sans Unicode"/>
              </a:rPr>
              <a:t>ы</a:t>
            </a:r>
            <a:r>
              <a:rPr sz="1400" spc="-120" dirty="0">
                <a:latin typeface="Lucida Sans Unicode"/>
                <a:cs typeface="Lucida Sans Unicode"/>
              </a:rPr>
              <a:t>ми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к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к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75" dirty="0">
                <a:latin typeface="Lucida Sans Unicode"/>
                <a:cs typeface="Lucida Sans Unicode"/>
              </a:rPr>
              <a:t>т</a:t>
            </a:r>
            <a:r>
              <a:rPr sz="1400" spc="-100" dirty="0">
                <a:latin typeface="Lucida Sans Unicode"/>
                <a:cs typeface="Lucida Sans Unicode"/>
              </a:rPr>
              <a:t>его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100" dirty="0">
                <a:latin typeface="Lucida Sans Unicode"/>
                <a:cs typeface="Lucida Sans Unicode"/>
              </a:rPr>
              <a:t>иям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120" dirty="0">
                <a:latin typeface="Lucida Sans Unicode"/>
                <a:cs typeface="Lucida Sans Unicode"/>
              </a:rPr>
              <a:t>циа</a:t>
            </a:r>
            <a:r>
              <a:rPr sz="1400" spc="-125" dirty="0">
                <a:latin typeface="Lucida Sans Unicode"/>
                <a:cs typeface="Lucida Sans Unicode"/>
              </a:rPr>
              <a:t>л</a:t>
            </a:r>
            <a:r>
              <a:rPr sz="1400" spc="-80" dirty="0">
                <a:latin typeface="Lucida Sans Unicode"/>
                <a:cs typeface="Lucida Sans Unicode"/>
              </a:rPr>
              <a:t>ьно </a:t>
            </a:r>
            <a:r>
              <a:rPr sz="1400" spc="-70" dirty="0">
                <a:latin typeface="Lucida Sans Unicode"/>
                <a:cs typeface="Lucida Sans Unicode"/>
              </a:rPr>
              <a:t>у</a:t>
            </a:r>
            <a:r>
              <a:rPr sz="1400" spc="-50" dirty="0">
                <a:latin typeface="Lucida Sans Unicode"/>
                <a:cs typeface="Lucida Sans Unicode"/>
              </a:rPr>
              <a:t>я</a:t>
            </a:r>
            <a:r>
              <a:rPr sz="1400" spc="-30" dirty="0">
                <a:latin typeface="Lucida Sans Unicode"/>
                <a:cs typeface="Lucida Sans Unicode"/>
              </a:rPr>
              <a:t>з</a:t>
            </a:r>
            <a:r>
              <a:rPr sz="1400" spc="-120" dirty="0">
                <a:latin typeface="Lucida Sans Unicode"/>
                <a:cs typeface="Lucida Sans Unicode"/>
              </a:rPr>
              <a:t>вимы</a:t>
            </a:r>
            <a:r>
              <a:rPr sz="1400" spc="-190" dirty="0">
                <a:latin typeface="Lucida Sans Unicode"/>
                <a:cs typeface="Lucida Sans Unicode"/>
              </a:rPr>
              <a:t>х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04815" y="2464307"/>
            <a:ext cx="1278255" cy="1278255"/>
            <a:chOff x="5004815" y="2464307"/>
            <a:chExt cx="1278255" cy="127825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5" y="2464307"/>
              <a:ext cx="1277747" cy="12777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93791" y="2653283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60" h="911860">
                  <a:moveTo>
                    <a:pt x="911351" y="0"/>
                  </a:moveTo>
                  <a:lnTo>
                    <a:pt x="0" y="0"/>
                  </a:lnTo>
                  <a:lnTo>
                    <a:pt x="0" y="911351"/>
                  </a:lnTo>
                  <a:lnTo>
                    <a:pt x="911351" y="911351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85613" y="3216402"/>
            <a:ext cx="706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категория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2241" y="2694177"/>
            <a:ext cx="293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7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5908" y="4139641"/>
            <a:ext cx="48926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latin typeface="Lucida Sans Unicode"/>
                <a:cs typeface="Lucida Sans Unicode"/>
              </a:rPr>
              <a:t>Организации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осуществляющие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производство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товаров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(работ, </a:t>
            </a:r>
            <a:r>
              <a:rPr sz="1400" spc="-100" dirty="0">
                <a:latin typeface="Lucida Sans Unicode"/>
                <a:cs typeface="Lucida Sans Unicode"/>
              </a:rPr>
              <a:t>услуг)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solidFill>
                  <a:srgbClr val="EC5439"/>
                </a:solidFill>
                <a:latin typeface="Lucida Sans Unicode"/>
                <a:cs typeface="Lucida Sans Unicode"/>
              </a:rPr>
              <a:t>предназначенных</a:t>
            </a:r>
            <a:r>
              <a:rPr sz="1400" spc="-90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130" dirty="0">
                <a:solidFill>
                  <a:srgbClr val="EC5439"/>
                </a:solidFill>
                <a:latin typeface="Lucida Sans Unicode"/>
                <a:cs typeface="Lucida Sans Unicode"/>
              </a:rPr>
              <a:t>для</a:t>
            </a:r>
            <a:r>
              <a:rPr sz="1400" spc="-7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135" dirty="0">
                <a:solidFill>
                  <a:srgbClr val="EC5439"/>
                </a:solidFill>
                <a:latin typeface="Lucida Sans Unicode"/>
                <a:cs typeface="Lucida Sans Unicode"/>
              </a:rPr>
              <a:t>лиц</a:t>
            </a:r>
            <a:r>
              <a:rPr sz="1400" spc="-135" dirty="0">
                <a:latin typeface="Lucida Sans Unicode"/>
                <a:cs typeface="Lucida Sans Unicode"/>
              </a:rPr>
              <a:t>,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отнесенных </a:t>
            </a:r>
            <a:r>
              <a:rPr sz="1400" spc="-100" dirty="0">
                <a:latin typeface="Lucida Sans Unicode"/>
                <a:cs typeface="Lucida Sans Unicode"/>
              </a:rPr>
              <a:t>к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категориям </a:t>
            </a:r>
            <a:r>
              <a:rPr sz="1400" spc="-100" dirty="0">
                <a:latin typeface="Lucida Sans Unicode"/>
                <a:cs typeface="Lucida Sans Unicode"/>
              </a:rPr>
              <a:t>социально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уязвимых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04815" y="3852671"/>
            <a:ext cx="1278255" cy="1278255"/>
            <a:chOff x="5004815" y="3852671"/>
            <a:chExt cx="1278255" cy="127825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5" y="3852671"/>
              <a:ext cx="1277747" cy="127774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193791" y="4041647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60" h="911860">
                  <a:moveTo>
                    <a:pt x="911351" y="0"/>
                  </a:moveTo>
                  <a:lnTo>
                    <a:pt x="0" y="0"/>
                  </a:lnTo>
                  <a:lnTo>
                    <a:pt x="0" y="911351"/>
                  </a:lnTo>
                  <a:lnTo>
                    <a:pt x="911351" y="911351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00217" y="4606290"/>
            <a:ext cx="706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категория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05069" y="4084065"/>
            <a:ext cx="295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9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75908" y="5513933"/>
            <a:ext cx="501713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latin typeface="Lucida Sans Unicode"/>
                <a:cs typeface="Lucida Sans Unicode"/>
              </a:rPr>
              <a:t>О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210" dirty="0">
                <a:latin typeface="Lucida Sans Unicode"/>
                <a:cs typeface="Lucida Sans Unicode"/>
              </a:rPr>
              <a:t>г</a:t>
            </a:r>
            <a:r>
              <a:rPr sz="1400" spc="-145" dirty="0">
                <a:latin typeface="Lucida Sans Unicode"/>
                <a:cs typeface="Lucida Sans Unicode"/>
              </a:rPr>
              <a:t>а</a:t>
            </a:r>
            <a:r>
              <a:rPr sz="1400" spc="-95" dirty="0">
                <a:latin typeface="Lucida Sans Unicode"/>
                <a:cs typeface="Lucida Sans Unicode"/>
              </a:rPr>
              <a:t>н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з</a:t>
            </a:r>
            <a:r>
              <a:rPr sz="1400" spc="-100" dirty="0">
                <a:latin typeface="Lucida Sans Unicode"/>
                <a:cs typeface="Lucida Sans Unicode"/>
              </a:rPr>
              <a:t>а</a:t>
            </a:r>
            <a:r>
              <a:rPr sz="1400" spc="-114" dirty="0">
                <a:latin typeface="Lucida Sans Unicode"/>
                <a:cs typeface="Lucida Sans Unicode"/>
              </a:rPr>
              <a:t>ции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70" dirty="0">
                <a:latin typeface="Lucida Sans Unicode"/>
                <a:cs typeface="Lucida Sans Unicode"/>
              </a:rPr>
              <a:t>у</a:t>
            </a:r>
            <a:r>
              <a:rPr sz="1400" spc="-265" dirty="0">
                <a:latin typeface="Lucida Sans Unicode"/>
                <a:cs typeface="Lucida Sans Unicode"/>
              </a:rPr>
              <a:t>щ</a:t>
            </a:r>
            <a:r>
              <a:rPr sz="1400" spc="-40" dirty="0">
                <a:latin typeface="Lucida Sans Unicode"/>
                <a:cs typeface="Lucida Sans Unicode"/>
              </a:rPr>
              <a:t>е</a:t>
            </a:r>
            <a:r>
              <a:rPr sz="1400" spc="-30" dirty="0">
                <a:latin typeface="Lucida Sans Unicode"/>
                <a:cs typeface="Lucida Sans Unicode"/>
              </a:rPr>
              <a:t>с</a:t>
            </a:r>
            <a:r>
              <a:rPr sz="1400" spc="-100" dirty="0">
                <a:latin typeface="Lucida Sans Unicode"/>
                <a:cs typeface="Lucida Sans Unicode"/>
              </a:rPr>
              <a:t>твляю</a:t>
            </a:r>
            <a:r>
              <a:rPr sz="1400" spc="-160" dirty="0">
                <a:latin typeface="Lucida Sans Unicode"/>
                <a:cs typeface="Lucida Sans Unicode"/>
              </a:rPr>
              <a:t>щ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45" dirty="0">
                <a:latin typeface="Lucida Sans Unicode"/>
                <a:cs typeface="Lucida Sans Unicode"/>
              </a:rPr>
              <a:t>е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220" dirty="0">
                <a:latin typeface="Lucida Sans Unicode"/>
                <a:cs typeface="Lucida Sans Unicode"/>
              </a:rPr>
              <a:t>д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50" dirty="0">
                <a:latin typeface="Lucida Sans Unicode"/>
                <a:cs typeface="Lucida Sans Unicode"/>
              </a:rPr>
              <a:t>я</a:t>
            </a:r>
            <a:r>
              <a:rPr sz="1400" spc="-75" dirty="0">
                <a:latin typeface="Lucida Sans Unicode"/>
                <a:cs typeface="Lucida Sans Unicode"/>
              </a:rPr>
              <a:t>тел</a:t>
            </a:r>
            <a:r>
              <a:rPr sz="1400" spc="-95" dirty="0">
                <a:latin typeface="Lucida Sans Unicode"/>
                <a:cs typeface="Lucida Sans Unicode"/>
              </a:rPr>
              <a:t>ь</a:t>
            </a:r>
            <a:r>
              <a:rPr sz="1400" spc="-130" dirty="0">
                <a:latin typeface="Lucida Sans Unicode"/>
                <a:cs typeface="Lucida Sans Unicode"/>
              </a:rPr>
              <a:t>н</a:t>
            </a:r>
            <a:r>
              <a:rPr sz="1400" spc="-65" dirty="0">
                <a:latin typeface="Lucida Sans Unicode"/>
                <a:cs typeface="Lucida Sans Unicode"/>
              </a:rPr>
              <a:t>о</a:t>
            </a:r>
            <a:r>
              <a:rPr sz="1400" spc="-40" dirty="0">
                <a:latin typeface="Lucida Sans Unicode"/>
                <a:cs typeface="Lucida Sans Unicode"/>
              </a:rPr>
              <a:t>с</a:t>
            </a:r>
            <a:r>
              <a:rPr sz="1400" spc="-130" dirty="0">
                <a:latin typeface="Lucida Sans Unicode"/>
                <a:cs typeface="Lucida Sans Unicode"/>
              </a:rPr>
              <a:t>ть,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100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145" dirty="0">
                <a:latin typeface="Lucida Sans Unicode"/>
                <a:cs typeface="Lucida Sans Unicode"/>
              </a:rPr>
              <a:t>а</a:t>
            </a:r>
            <a:r>
              <a:rPr sz="1400" spc="-80" dirty="0">
                <a:latin typeface="Lucida Sans Unicode"/>
                <a:cs typeface="Lucida Sans Unicode"/>
              </a:rPr>
              <a:t>вленную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105" dirty="0">
                <a:latin typeface="Lucida Sans Unicode"/>
                <a:cs typeface="Lucida Sans Unicode"/>
              </a:rPr>
              <a:t>а </a:t>
            </a:r>
            <a:r>
              <a:rPr sz="1400" spc="-215" dirty="0">
                <a:latin typeface="Lucida Sans Unicode"/>
                <a:cs typeface="Lucida Sans Unicode"/>
              </a:rPr>
              <a:t>д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30" dirty="0">
                <a:latin typeface="Lucida Sans Unicode"/>
                <a:cs typeface="Lucida Sans Unicode"/>
              </a:rPr>
              <a:t>с</a:t>
            </a:r>
            <a:r>
              <a:rPr sz="1400" spc="-90" dirty="0">
                <a:latin typeface="Lucida Sans Unicode"/>
                <a:cs typeface="Lucida Sans Unicode"/>
              </a:rPr>
              <a:t>ти</a:t>
            </a:r>
            <a:r>
              <a:rPr sz="1400" spc="-140" dirty="0">
                <a:latin typeface="Lucida Sans Unicode"/>
                <a:cs typeface="Lucida Sans Unicode"/>
              </a:rPr>
              <a:t>ж</a:t>
            </a:r>
            <a:r>
              <a:rPr sz="1400" spc="-50" dirty="0">
                <a:latin typeface="Lucida Sans Unicode"/>
                <a:cs typeface="Lucida Sans Unicode"/>
              </a:rPr>
              <a:t>е</a:t>
            </a:r>
            <a:r>
              <a:rPr sz="1400" spc="-75" dirty="0">
                <a:latin typeface="Lucida Sans Unicode"/>
                <a:cs typeface="Lucida Sans Unicode"/>
              </a:rPr>
              <a:t>ние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EC5439"/>
                </a:solidFill>
                <a:latin typeface="Lucida Sans Unicode"/>
                <a:cs typeface="Lucida Sans Unicode"/>
              </a:rPr>
              <a:t>о</a:t>
            </a:r>
            <a:r>
              <a:rPr sz="1400" spc="-45" dirty="0">
                <a:solidFill>
                  <a:srgbClr val="EC5439"/>
                </a:solidFill>
                <a:latin typeface="Lucida Sans Unicode"/>
                <a:cs typeface="Lucida Sans Unicode"/>
              </a:rPr>
              <a:t>б</a:t>
            </a:r>
            <a:r>
              <a:rPr sz="1400" spc="-250" dirty="0">
                <a:solidFill>
                  <a:srgbClr val="EC5439"/>
                </a:solidFill>
                <a:latin typeface="Lucida Sans Unicode"/>
                <a:cs typeface="Lucida Sans Unicode"/>
              </a:rPr>
              <a:t>щ</a:t>
            </a:r>
            <a:r>
              <a:rPr sz="1400" spc="-35" dirty="0">
                <a:solidFill>
                  <a:srgbClr val="EC5439"/>
                </a:solidFill>
                <a:latin typeface="Lucida Sans Unicode"/>
                <a:cs typeface="Lucida Sans Unicode"/>
              </a:rPr>
              <a:t>е</a:t>
            </a:r>
            <a:r>
              <a:rPr sz="1400" spc="-30" dirty="0">
                <a:solidFill>
                  <a:srgbClr val="EC5439"/>
                </a:solidFill>
                <a:latin typeface="Lucida Sans Unicode"/>
                <a:cs typeface="Lucida Sans Unicode"/>
              </a:rPr>
              <a:t>с</a:t>
            </a:r>
            <a:r>
              <a:rPr sz="1400" spc="-60" dirty="0">
                <a:solidFill>
                  <a:srgbClr val="EC5439"/>
                </a:solidFill>
                <a:latin typeface="Lucida Sans Unicode"/>
                <a:cs typeface="Lucida Sans Unicode"/>
              </a:rPr>
              <a:t>тв</a:t>
            </a:r>
            <a:r>
              <a:rPr sz="1400" spc="-75" dirty="0">
                <a:solidFill>
                  <a:srgbClr val="EC5439"/>
                </a:solidFill>
                <a:latin typeface="Lucida Sans Unicode"/>
                <a:cs typeface="Lucida Sans Unicode"/>
              </a:rPr>
              <a:t>е</a:t>
            </a:r>
            <a:r>
              <a:rPr sz="1400" spc="-85" dirty="0">
                <a:solidFill>
                  <a:srgbClr val="EC5439"/>
                </a:solidFill>
                <a:latin typeface="Lucida Sans Unicode"/>
                <a:cs typeface="Lucida Sans Unicode"/>
              </a:rPr>
              <a:t>нно</a:t>
            </a:r>
            <a:r>
              <a:rPr sz="1400" spc="-15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100" dirty="0">
                <a:solidFill>
                  <a:srgbClr val="EC5439"/>
                </a:solidFill>
                <a:latin typeface="Lucida Sans Unicode"/>
                <a:cs typeface="Lucida Sans Unicode"/>
              </a:rPr>
              <a:t>п</a:t>
            </a:r>
            <a:r>
              <a:rPr sz="1400" spc="-50" dirty="0">
                <a:solidFill>
                  <a:srgbClr val="EC5439"/>
                </a:solidFill>
                <a:latin typeface="Lucida Sans Unicode"/>
                <a:cs typeface="Lucida Sans Unicode"/>
              </a:rPr>
              <a:t>о</a:t>
            </a:r>
            <a:r>
              <a:rPr sz="1400" spc="-85" dirty="0">
                <a:solidFill>
                  <a:srgbClr val="EC5439"/>
                </a:solidFill>
                <a:latin typeface="Lucida Sans Unicode"/>
                <a:cs typeface="Lucida Sans Unicode"/>
              </a:rPr>
              <a:t>л</a:t>
            </a:r>
            <a:r>
              <a:rPr sz="1400" spc="-105" dirty="0">
                <a:solidFill>
                  <a:srgbClr val="EC5439"/>
                </a:solidFill>
                <a:latin typeface="Lucida Sans Unicode"/>
                <a:cs typeface="Lucida Sans Unicode"/>
              </a:rPr>
              <a:t>езных</a:t>
            </a:r>
            <a:r>
              <a:rPr sz="1400" spc="-15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150" dirty="0">
                <a:solidFill>
                  <a:srgbClr val="EC5439"/>
                </a:solidFill>
                <a:latin typeface="Lucida Sans Unicode"/>
                <a:cs typeface="Lucida Sans Unicode"/>
              </a:rPr>
              <a:t>ц</a:t>
            </a:r>
            <a:r>
              <a:rPr sz="1400" spc="-30" dirty="0">
                <a:solidFill>
                  <a:srgbClr val="EC5439"/>
                </a:solidFill>
                <a:latin typeface="Lucida Sans Unicode"/>
                <a:cs typeface="Lucida Sans Unicode"/>
              </a:rPr>
              <a:t>е</a:t>
            </a:r>
            <a:r>
              <a:rPr sz="1400" spc="-75" dirty="0">
                <a:solidFill>
                  <a:srgbClr val="EC5439"/>
                </a:solidFill>
                <a:latin typeface="Lucida Sans Unicode"/>
                <a:cs typeface="Lucida Sans Unicode"/>
              </a:rPr>
              <a:t>лей</a:t>
            </a:r>
            <a:r>
              <a:rPr sz="1400" spc="-125" dirty="0">
                <a:solidFill>
                  <a:srgbClr val="EC5439"/>
                </a:solidFill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с</a:t>
            </a:r>
            <a:r>
              <a:rPr sz="1400" spc="-100" dirty="0">
                <a:latin typeface="Lucida Sans Unicode"/>
                <a:cs typeface="Lucida Sans Unicode"/>
              </a:rPr>
              <a:t>п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40" dirty="0">
                <a:latin typeface="Lucida Sans Unicode"/>
                <a:cs typeface="Lucida Sans Unicode"/>
              </a:rPr>
              <a:t>с</a:t>
            </a:r>
            <a:r>
              <a:rPr sz="1400" spc="-60" dirty="0">
                <a:latin typeface="Lucida Sans Unicode"/>
                <a:cs typeface="Lucida Sans Unicode"/>
              </a:rPr>
              <a:t>о</a:t>
            </a:r>
            <a:r>
              <a:rPr sz="1400" spc="-50" dirty="0">
                <a:latin typeface="Lucida Sans Unicode"/>
                <a:cs typeface="Lucida Sans Unicode"/>
              </a:rPr>
              <a:t>б</a:t>
            </a:r>
            <a:r>
              <a:rPr sz="1400" spc="-40" dirty="0">
                <a:latin typeface="Lucida Sans Unicode"/>
                <a:cs typeface="Lucida Sans Unicode"/>
              </a:rPr>
              <a:t>с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65" dirty="0">
                <a:latin typeface="Lucida Sans Unicode"/>
                <a:cs typeface="Lucida Sans Unicode"/>
              </a:rPr>
              <a:t>в</a:t>
            </a:r>
            <a:r>
              <a:rPr sz="1400" spc="-70" dirty="0">
                <a:latin typeface="Lucida Sans Unicode"/>
                <a:cs typeface="Lucida Sans Unicode"/>
              </a:rPr>
              <a:t>у</a:t>
            </a:r>
            <a:r>
              <a:rPr sz="1400" spc="-125" dirty="0">
                <a:latin typeface="Lucida Sans Unicode"/>
                <a:cs typeface="Lucida Sans Unicode"/>
              </a:rPr>
              <a:t>ю</a:t>
            </a:r>
            <a:r>
              <a:rPr sz="1400" spc="-250" dirty="0">
                <a:latin typeface="Lucida Sans Unicode"/>
                <a:cs typeface="Lucida Sans Unicode"/>
              </a:rPr>
              <a:t>щ</a:t>
            </a:r>
            <a:r>
              <a:rPr sz="1400" spc="-70" dirty="0">
                <a:latin typeface="Lucida Sans Unicode"/>
                <a:cs typeface="Lucida Sans Unicode"/>
              </a:rPr>
              <a:t>ую 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215" dirty="0">
                <a:latin typeface="Lucida Sans Unicode"/>
                <a:cs typeface="Lucida Sans Unicode"/>
              </a:rPr>
              <a:t>ш</a:t>
            </a:r>
            <a:r>
              <a:rPr sz="1400" spc="-65" dirty="0">
                <a:latin typeface="Lucida Sans Unicode"/>
                <a:cs typeface="Lucida Sans Unicode"/>
              </a:rPr>
              <a:t>е</a:t>
            </a:r>
            <a:r>
              <a:rPr sz="1400" spc="-85" dirty="0">
                <a:latin typeface="Lucida Sans Unicode"/>
                <a:cs typeface="Lucida Sans Unicode"/>
              </a:rPr>
              <a:t>н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100" dirty="0">
                <a:latin typeface="Lucida Sans Unicode"/>
                <a:cs typeface="Lucida Sans Unicode"/>
              </a:rPr>
              <a:t>ю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50" dirty="0">
                <a:latin typeface="Lucida Sans Unicode"/>
                <a:cs typeface="Lucida Sans Unicode"/>
              </a:rPr>
              <a:t>о</a:t>
            </a:r>
            <a:r>
              <a:rPr sz="1400" spc="-120" dirty="0">
                <a:latin typeface="Lucida Sans Unicode"/>
                <a:cs typeface="Lucida Sans Unicode"/>
              </a:rPr>
              <a:t>циа</a:t>
            </a:r>
            <a:r>
              <a:rPr sz="1400" spc="-125" dirty="0">
                <a:latin typeface="Lucida Sans Unicode"/>
                <a:cs typeface="Lucida Sans Unicode"/>
              </a:rPr>
              <a:t>льны</a:t>
            </a:r>
            <a:r>
              <a:rPr sz="1400" spc="-180" dirty="0">
                <a:latin typeface="Lucida Sans Unicode"/>
                <a:cs typeface="Lucida Sans Unicode"/>
              </a:rPr>
              <a:t>х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50" dirty="0">
                <a:latin typeface="Lucida Sans Unicode"/>
                <a:cs typeface="Lucida Sans Unicode"/>
              </a:rPr>
              <a:t>об</a:t>
            </a:r>
            <a:r>
              <a:rPr sz="1400" spc="-70" dirty="0">
                <a:latin typeface="Lucida Sans Unicode"/>
                <a:cs typeface="Lucida Sans Unicode"/>
              </a:rPr>
              <a:t>л</a:t>
            </a:r>
            <a:r>
              <a:rPr sz="1400" spc="-75" dirty="0">
                <a:latin typeface="Lucida Sans Unicode"/>
                <a:cs typeface="Lucida Sans Unicode"/>
              </a:rPr>
              <a:t>е</a:t>
            </a:r>
            <a:r>
              <a:rPr sz="1400" spc="-150" dirty="0">
                <a:latin typeface="Lucida Sans Unicode"/>
                <a:cs typeface="Lucida Sans Unicode"/>
              </a:rPr>
              <a:t>м </a:t>
            </a:r>
            <a:r>
              <a:rPr sz="1400" spc="-50" dirty="0">
                <a:latin typeface="Lucida Sans Unicode"/>
                <a:cs typeface="Lucida Sans Unicode"/>
              </a:rPr>
              <a:t>об</a:t>
            </a:r>
            <a:r>
              <a:rPr sz="1400" spc="-254" dirty="0">
                <a:latin typeface="Lucida Sans Unicode"/>
                <a:cs typeface="Lucida Sans Unicode"/>
              </a:rPr>
              <a:t>щ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40" dirty="0">
                <a:latin typeface="Lucida Sans Unicode"/>
                <a:cs typeface="Lucida Sans Unicode"/>
              </a:rPr>
              <a:t>с</a:t>
            </a:r>
            <a:r>
              <a:rPr sz="1400" spc="-95" dirty="0">
                <a:latin typeface="Lucida Sans Unicode"/>
                <a:cs typeface="Lucida Sans Unicode"/>
              </a:rPr>
              <a:t>тва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04815" y="5239562"/>
            <a:ext cx="1278255" cy="1278255"/>
            <a:chOff x="5004815" y="5239562"/>
            <a:chExt cx="1278255" cy="1278255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5" y="5239562"/>
              <a:ext cx="1277747" cy="127774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193791" y="5428487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60" h="911860">
                  <a:moveTo>
                    <a:pt x="911351" y="0"/>
                  </a:moveTo>
                  <a:lnTo>
                    <a:pt x="0" y="0"/>
                  </a:lnTo>
                  <a:lnTo>
                    <a:pt x="0" y="911352"/>
                  </a:lnTo>
                  <a:lnTo>
                    <a:pt x="911351" y="911352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296915" y="5991555"/>
            <a:ext cx="706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категория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97829" y="5468823"/>
            <a:ext cx="304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7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6144"/>
            <a:ext cx="12192000" cy="4182110"/>
          </a:xfrm>
          <a:custGeom>
            <a:avLst/>
            <a:gdLst/>
            <a:ahLst/>
            <a:cxnLst/>
            <a:rect l="l" t="t" r="r" b="b"/>
            <a:pathLst>
              <a:path w="12192000" h="4182109">
                <a:moveTo>
                  <a:pt x="12192000" y="0"/>
                </a:moveTo>
                <a:lnTo>
                  <a:pt x="0" y="0"/>
                </a:lnTo>
                <a:lnTo>
                  <a:pt x="0" y="4181855"/>
                </a:lnTo>
                <a:lnTo>
                  <a:pt x="12192000" y="41818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3961" y="1411986"/>
            <a:ext cx="669734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40205" marR="5080" indent="-1628139">
              <a:lnSpc>
                <a:spcPts val="2810"/>
              </a:lnSpc>
              <a:spcBef>
                <a:spcPts val="455"/>
              </a:spcBef>
            </a:pPr>
            <a:r>
              <a:rPr sz="2600" spc="145" dirty="0">
                <a:solidFill>
                  <a:srgbClr val="EC5439"/>
                </a:solidFill>
              </a:rPr>
              <a:t>Кто</a:t>
            </a:r>
            <a:r>
              <a:rPr sz="2600" spc="20" dirty="0">
                <a:solidFill>
                  <a:srgbClr val="EC5439"/>
                </a:solidFill>
              </a:rPr>
              <a:t> </a:t>
            </a:r>
            <a:r>
              <a:rPr sz="2600" dirty="0">
                <a:solidFill>
                  <a:srgbClr val="EC5439"/>
                </a:solidFill>
              </a:rPr>
              <a:t>является</a:t>
            </a:r>
            <a:r>
              <a:rPr sz="2600" spc="-5" dirty="0">
                <a:solidFill>
                  <a:srgbClr val="EC5439"/>
                </a:solidFill>
              </a:rPr>
              <a:t> </a:t>
            </a:r>
            <a:r>
              <a:rPr sz="2600" dirty="0">
                <a:solidFill>
                  <a:srgbClr val="EC5439"/>
                </a:solidFill>
              </a:rPr>
              <a:t>субъектам</a:t>
            </a:r>
            <a:r>
              <a:rPr sz="2600" spc="-10" dirty="0">
                <a:solidFill>
                  <a:srgbClr val="EC5439"/>
                </a:solidFill>
              </a:rPr>
              <a:t> малого</a:t>
            </a:r>
            <a:r>
              <a:rPr sz="2600" spc="5" dirty="0">
                <a:solidFill>
                  <a:srgbClr val="EC5439"/>
                </a:solidFill>
              </a:rPr>
              <a:t> </a:t>
            </a:r>
            <a:r>
              <a:rPr sz="2600" dirty="0">
                <a:solidFill>
                  <a:srgbClr val="EC5439"/>
                </a:solidFill>
              </a:rPr>
              <a:t>или</a:t>
            </a:r>
            <a:r>
              <a:rPr sz="2600" spc="35" dirty="0">
                <a:solidFill>
                  <a:srgbClr val="EC5439"/>
                </a:solidFill>
              </a:rPr>
              <a:t> </a:t>
            </a:r>
            <a:r>
              <a:rPr sz="2600" spc="-10" dirty="0">
                <a:solidFill>
                  <a:srgbClr val="EC5439"/>
                </a:solidFill>
              </a:rPr>
              <a:t>среднего предпринимательства?</a:t>
            </a:r>
            <a:endParaRPr sz="2600"/>
          </a:p>
        </p:txBody>
      </p:sp>
      <p:grpSp>
        <p:nvGrpSpPr>
          <p:cNvPr id="6" name="object 6"/>
          <p:cNvGrpSpPr/>
          <p:nvPr/>
        </p:nvGrpSpPr>
        <p:grpSpPr>
          <a:xfrm>
            <a:off x="2845307" y="4392167"/>
            <a:ext cx="294640" cy="294640"/>
            <a:chOff x="2845307" y="4392167"/>
            <a:chExt cx="294640" cy="294640"/>
          </a:xfrm>
        </p:grpSpPr>
        <p:sp>
          <p:nvSpPr>
            <p:cNvPr id="7" name="object 7"/>
            <p:cNvSpPr/>
            <p:nvPr/>
          </p:nvSpPr>
          <p:spPr>
            <a:xfrm>
              <a:off x="2862833" y="4409693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40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40" y="259079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80" y="129539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2833" y="4409693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40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80" y="129539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40" y="259079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45307" y="5138928"/>
            <a:ext cx="294640" cy="294640"/>
            <a:chOff x="2845307" y="5138928"/>
            <a:chExt cx="294640" cy="294640"/>
          </a:xfrm>
        </p:grpSpPr>
        <p:sp>
          <p:nvSpPr>
            <p:cNvPr id="10" name="object 10"/>
            <p:cNvSpPr/>
            <p:nvPr/>
          </p:nvSpPr>
          <p:spPr>
            <a:xfrm>
              <a:off x="2862833" y="515645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40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40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80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62833" y="515645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40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80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40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84298" y="3182492"/>
            <a:ext cx="7406005" cy="2874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95" dirty="0">
                <a:latin typeface="Arial"/>
                <a:cs typeface="Arial"/>
              </a:rPr>
              <a:t>Общества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ограниченной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ответственностью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(</a:t>
            </a:r>
            <a:r>
              <a:rPr sz="2400" b="1" spc="160" dirty="0">
                <a:latin typeface="Calibri"/>
                <a:cs typeface="Calibri"/>
              </a:rPr>
              <a:t>ООО</a:t>
            </a:r>
            <a:r>
              <a:rPr sz="2400" spc="160" dirty="0">
                <a:latin typeface="Arial"/>
                <a:cs typeface="Arial"/>
              </a:rPr>
              <a:t>)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и </a:t>
            </a:r>
            <a:r>
              <a:rPr sz="2400" spc="-90" dirty="0">
                <a:latin typeface="Arial"/>
                <a:cs typeface="Arial"/>
              </a:rPr>
              <a:t>индивидуальные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предприниматели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(</a:t>
            </a:r>
            <a:r>
              <a:rPr sz="2400" b="1" spc="114" dirty="0">
                <a:latin typeface="Calibri"/>
                <a:cs typeface="Calibri"/>
              </a:rPr>
              <a:t>ИП</a:t>
            </a:r>
            <a:r>
              <a:rPr sz="2400" spc="114" dirty="0">
                <a:latin typeface="Arial"/>
                <a:cs typeface="Arial"/>
              </a:rPr>
              <a:t>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46785">
              <a:lnSpc>
                <a:spcPts val="2735"/>
              </a:lnSpc>
              <a:spcBef>
                <a:spcPts val="1860"/>
              </a:spcBef>
            </a:pPr>
            <a:r>
              <a:rPr sz="2400" spc="-55" dirty="0">
                <a:latin typeface="Arial"/>
                <a:cs typeface="Arial"/>
              </a:rPr>
              <a:t>включённые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в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Единый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реестр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субъектов</a:t>
            </a:r>
            <a:endParaRPr sz="2400">
              <a:latin typeface="Arial"/>
              <a:cs typeface="Arial"/>
            </a:endParaRPr>
          </a:p>
          <a:p>
            <a:pPr marL="946785">
              <a:lnSpc>
                <a:spcPts val="2735"/>
              </a:lnSpc>
            </a:pPr>
            <a:r>
              <a:rPr sz="2400" spc="-85" dirty="0">
                <a:latin typeface="Arial"/>
                <a:cs typeface="Arial"/>
              </a:rPr>
              <a:t>малого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среднего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предпринимательства,</a:t>
            </a:r>
            <a:endParaRPr sz="2400">
              <a:latin typeface="Arial"/>
              <a:cs typeface="Arial"/>
            </a:endParaRPr>
          </a:p>
          <a:p>
            <a:pPr marL="946785" marR="2115185">
              <a:lnSpc>
                <a:spcPts val="5000"/>
              </a:lnSpc>
            </a:pPr>
            <a:r>
              <a:rPr sz="2400" spc="-85" dirty="0">
                <a:latin typeface="Arial"/>
                <a:cs typeface="Arial"/>
              </a:rPr>
              <a:t>имеющие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доход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до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2</a:t>
            </a:r>
            <a:r>
              <a:rPr sz="2400" spc="-120" dirty="0">
                <a:latin typeface="Arial"/>
                <a:cs typeface="Arial"/>
              </a:rPr>
              <a:t> млрд. </a:t>
            </a:r>
            <a:r>
              <a:rPr sz="2400" spc="-45" dirty="0">
                <a:latin typeface="Arial"/>
                <a:cs typeface="Arial"/>
              </a:rPr>
              <a:t>руб., </a:t>
            </a:r>
            <a:r>
              <a:rPr sz="2400" dirty="0">
                <a:latin typeface="Arial"/>
                <a:cs typeface="Arial"/>
              </a:rPr>
              <a:t>кол-</a:t>
            </a:r>
            <a:r>
              <a:rPr sz="2400" spc="-45" dirty="0">
                <a:latin typeface="Arial"/>
                <a:cs typeface="Arial"/>
              </a:rPr>
              <a:t>во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сотрудников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до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250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чел.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45307" y="5771388"/>
            <a:ext cx="294640" cy="294640"/>
            <a:chOff x="2845307" y="5771388"/>
            <a:chExt cx="294640" cy="294640"/>
          </a:xfrm>
        </p:grpSpPr>
        <p:sp>
          <p:nvSpPr>
            <p:cNvPr id="14" name="object 14"/>
            <p:cNvSpPr/>
            <p:nvPr/>
          </p:nvSpPr>
          <p:spPr>
            <a:xfrm>
              <a:off x="2862833" y="578891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40" y="0"/>
                  </a:moveTo>
                  <a:lnTo>
                    <a:pt x="79134" y="10180"/>
                  </a:lnTo>
                  <a:lnTo>
                    <a:pt x="37957" y="37942"/>
                  </a:lnTo>
                  <a:lnTo>
                    <a:pt x="10185" y="79118"/>
                  </a:lnTo>
                  <a:lnTo>
                    <a:pt x="0" y="129540"/>
                  </a:lnTo>
                  <a:lnTo>
                    <a:pt x="10185" y="179961"/>
                  </a:lnTo>
                  <a:lnTo>
                    <a:pt x="37957" y="221137"/>
                  </a:lnTo>
                  <a:lnTo>
                    <a:pt x="79134" y="248899"/>
                  </a:lnTo>
                  <a:lnTo>
                    <a:pt x="129540" y="259080"/>
                  </a:lnTo>
                  <a:lnTo>
                    <a:pt x="179945" y="248899"/>
                  </a:lnTo>
                  <a:lnTo>
                    <a:pt x="221122" y="221137"/>
                  </a:lnTo>
                  <a:lnTo>
                    <a:pt x="248894" y="179961"/>
                  </a:lnTo>
                  <a:lnTo>
                    <a:pt x="259080" y="129540"/>
                  </a:lnTo>
                  <a:lnTo>
                    <a:pt x="248894" y="79118"/>
                  </a:lnTo>
                  <a:lnTo>
                    <a:pt x="221122" y="37942"/>
                  </a:lnTo>
                  <a:lnTo>
                    <a:pt x="179945" y="1018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62833" y="578891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0" y="129540"/>
                  </a:moveTo>
                  <a:lnTo>
                    <a:pt x="10185" y="79118"/>
                  </a:lnTo>
                  <a:lnTo>
                    <a:pt x="37957" y="37942"/>
                  </a:lnTo>
                  <a:lnTo>
                    <a:pt x="79134" y="10180"/>
                  </a:lnTo>
                  <a:lnTo>
                    <a:pt x="129540" y="0"/>
                  </a:lnTo>
                  <a:lnTo>
                    <a:pt x="179945" y="10180"/>
                  </a:lnTo>
                  <a:lnTo>
                    <a:pt x="221122" y="37942"/>
                  </a:lnTo>
                  <a:lnTo>
                    <a:pt x="248894" y="79118"/>
                  </a:lnTo>
                  <a:lnTo>
                    <a:pt x="259080" y="129540"/>
                  </a:lnTo>
                  <a:lnTo>
                    <a:pt x="248894" y="179961"/>
                  </a:lnTo>
                  <a:lnTo>
                    <a:pt x="221122" y="221137"/>
                  </a:lnTo>
                  <a:lnTo>
                    <a:pt x="179945" y="248899"/>
                  </a:lnTo>
                  <a:lnTo>
                    <a:pt x="129540" y="259080"/>
                  </a:lnTo>
                  <a:lnTo>
                    <a:pt x="79134" y="248899"/>
                  </a:lnTo>
                  <a:lnTo>
                    <a:pt x="37957" y="221137"/>
                  </a:lnTo>
                  <a:lnTo>
                    <a:pt x="10185" y="179961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291" y="3030093"/>
            <a:ext cx="3131185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b="1" spc="145" dirty="0">
                <a:solidFill>
                  <a:srgbClr val="EC5439"/>
                </a:solidFill>
                <a:latin typeface="Calibri"/>
                <a:cs typeface="Calibri"/>
              </a:rPr>
              <a:t>Кто</a:t>
            </a:r>
            <a:r>
              <a:rPr sz="2600" b="1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85" dirty="0">
                <a:solidFill>
                  <a:srgbClr val="EC5439"/>
                </a:solidFill>
                <a:latin typeface="Calibri"/>
                <a:cs typeface="Calibri"/>
              </a:rPr>
              <a:t>относится</a:t>
            </a:r>
            <a:r>
              <a:rPr sz="2600" b="1" spc="-3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EC5439"/>
                </a:solidFill>
                <a:latin typeface="Calibri"/>
                <a:cs typeface="Calibri"/>
              </a:rPr>
              <a:t>к </a:t>
            </a:r>
            <a:r>
              <a:rPr sz="2600" b="1" dirty="0">
                <a:solidFill>
                  <a:srgbClr val="EC5439"/>
                </a:solidFill>
                <a:latin typeface="Calibri"/>
                <a:cs typeface="Calibri"/>
              </a:rPr>
              <a:t>социально</a:t>
            </a:r>
            <a:r>
              <a:rPr sz="2600" b="1" spc="10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EC5439"/>
                </a:solidFill>
                <a:latin typeface="Calibri"/>
                <a:cs typeface="Calibri"/>
              </a:rPr>
              <a:t>уязвимым </a:t>
            </a:r>
            <a:r>
              <a:rPr sz="2600" b="1" dirty="0">
                <a:solidFill>
                  <a:srgbClr val="EC5439"/>
                </a:solidFill>
                <a:latin typeface="Calibri"/>
                <a:cs typeface="Calibri"/>
              </a:rPr>
              <a:t>категориям</a:t>
            </a:r>
            <a:r>
              <a:rPr sz="2600" b="1" spc="-9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35" dirty="0">
                <a:solidFill>
                  <a:srgbClr val="EC5439"/>
                </a:solidFill>
                <a:latin typeface="Calibri"/>
                <a:cs typeface="Calibri"/>
              </a:rPr>
              <a:t>граждан?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09159" y="920496"/>
            <a:ext cx="294640" cy="294640"/>
            <a:chOff x="4709159" y="920496"/>
            <a:chExt cx="294640" cy="294640"/>
          </a:xfrm>
        </p:grpSpPr>
        <p:sp>
          <p:nvSpPr>
            <p:cNvPr id="4" name="object 4"/>
            <p:cNvSpPr/>
            <p:nvPr/>
          </p:nvSpPr>
          <p:spPr>
            <a:xfrm>
              <a:off x="4726685" y="938022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79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39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6685" y="938022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39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79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709159" y="1546860"/>
            <a:ext cx="294640" cy="294640"/>
            <a:chOff x="4709159" y="1546860"/>
            <a:chExt cx="294640" cy="294640"/>
          </a:xfrm>
        </p:grpSpPr>
        <p:sp>
          <p:nvSpPr>
            <p:cNvPr id="7" name="object 7"/>
            <p:cNvSpPr/>
            <p:nvPr/>
          </p:nvSpPr>
          <p:spPr>
            <a:xfrm>
              <a:off x="4726685" y="156438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79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39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6685" y="156438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39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79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09159" y="2450592"/>
            <a:ext cx="294640" cy="294640"/>
            <a:chOff x="4709159" y="2450592"/>
            <a:chExt cx="294640" cy="294640"/>
          </a:xfrm>
        </p:grpSpPr>
        <p:sp>
          <p:nvSpPr>
            <p:cNvPr id="10" name="object 10"/>
            <p:cNvSpPr/>
            <p:nvPr/>
          </p:nvSpPr>
          <p:spPr>
            <a:xfrm>
              <a:off x="4726685" y="2468118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6685" y="2468118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709159" y="3214116"/>
            <a:ext cx="294640" cy="294640"/>
            <a:chOff x="4709159" y="3214116"/>
            <a:chExt cx="294640" cy="294640"/>
          </a:xfrm>
        </p:grpSpPr>
        <p:sp>
          <p:nvSpPr>
            <p:cNvPr id="13" name="object 13"/>
            <p:cNvSpPr/>
            <p:nvPr/>
          </p:nvSpPr>
          <p:spPr>
            <a:xfrm>
              <a:off x="4726685" y="3231642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26685" y="3231642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709159" y="3840479"/>
            <a:ext cx="294640" cy="294640"/>
            <a:chOff x="4709159" y="3840479"/>
            <a:chExt cx="294640" cy="294640"/>
          </a:xfrm>
        </p:grpSpPr>
        <p:sp>
          <p:nvSpPr>
            <p:cNvPr id="16" name="object 16"/>
            <p:cNvSpPr/>
            <p:nvPr/>
          </p:nvSpPr>
          <p:spPr>
            <a:xfrm>
              <a:off x="4726685" y="3858005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6685" y="3858005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709159" y="4482084"/>
            <a:ext cx="294640" cy="294640"/>
            <a:chOff x="4709159" y="4482084"/>
            <a:chExt cx="294640" cy="294640"/>
          </a:xfrm>
        </p:grpSpPr>
        <p:sp>
          <p:nvSpPr>
            <p:cNvPr id="19" name="object 19"/>
            <p:cNvSpPr/>
            <p:nvPr/>
          </p:nvSpPr>
          <p:spPr>
            <a:xfrm>
              <a:off x="4726685" y="44996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79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39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26685" y="44996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39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79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6600" y="76200"/>
            <a:ext cx="1167003" cy="53340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709159" y="4985003"/>
            <a:ext cx="294640" cy="294640"/>
            <a:chOff x="4709159" y="4985003"/>
            <a:chExt cx="294640" cy="294640"/>
          </a:xfrm>
        </p:grpSpPr>
        <p:sp>
          <p:nvSpPr>
            <p:cNvPr id="23" name="object 23"/>
            <p:cNvSpPr/>
            <p:nvPr/>
          </p:nvSpPr>
          <p:spPr>
            <a:xfrm>
              <a:off x="4726685" y="500252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26685" y="500252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709159" y="5472684"/>
            <a:ext cx="294640" cy="294640"/>
            <a:chOff x="4709159" y="5472684"/>
            <a:chExt cx="294640" cy="294640"/>
          </a:xfrm>
        </p:grpSpPr>
        <p:sp>
          <p:nvSpPr>
            <p:cNvPr id="26" name="object 26"/>
            <p:cNvSpPr/>
            <p:nvPr/>
          </p:nvSpPr>
          <p:spPr>
            <a:xfrm>
              <a:off x="4726685" y="54902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10185" y="179961"/>
                  </a:lnTo>
                  <a:lnTo>
                    <a:pt x="37957" y="221137"/>
                  </a:lnTo>
                  <a:lnTo>
                    <a:pt x="79134" y="248899"/>
                  </a:lnTo>
                  <a:lnTo>
                    <a:pt x="129539" y="259079"/>
                  </a:lnTo>
                  <a:lnTo>
                    <a:pt x="179945" y="248899"/>
                  </a:lnTo>
                  <a:lnTo>
                    <a:pt x="221122" y="221137"/>
                  </a:lnTo>
                  <a:lnTo>
                    <a:pt x="248894" y="179961"/>
                  </a:lnTo>
                  <a:lnTo>
                    <a:pt x="259079" y="129539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6685" y="54902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39"/>
                  </a:lnTo>
                  <a:lnTo>
                    <a:pt x="248894" y="179961"/>
                  </a:lnTo>
                  <a:lnTo>
                    <a:pt x="221122" y="221137"/>
                  </a:lnTo>
                  <a:lnTo>
                    <a:pt x="179945" y="248899"/>
                  </a:lnTo>
                  <a:lnTo>
                    <a:pt x="129539" y="259079"/>
                  </a:lnTo>
                  <a:lnTo>
                    <a:pt x="79134" y="248899"/>
                  </a:lnTo>
                  <a:lnTo>
                    <a:pt x="37957" y="221137"/>
                  </a:lnTo>
                  <a:lnTo>
                    <a:pt x="10185" y="179961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97776" y="420084"/>
            <a:ext cx="6837437" cy="6437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65" dirty="0">
                <a:latin typeface="Lucida Sans Unicode"/>
                <a:cs typeface="Lucida Sans Unicode"/>
              </a:rPr>
              <a:t>инвалиды</a:t>
            </a:r>
            <a:r>
              <a:rPr sz="1700" spc="-120" dirty="0">
                <a:latin typeface="Lucida Sans Unicode"/>
                <a:cs typeface="Lucida Sans Unicode"/>
              </a:rPr>
              <a:t> </a:t>
            </a:r>
            <a:r>
              <a:rPr sz="1700" spc="-130" dirty="0">
                <a:latin typeface="Lucida Sans Unicode"/>
                <a:cs typeface="Lucida Sans Unicode"/>
              </a:rPr>
              <a:t>и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160" dirty="0">
                <a:latin typeface="Lucida Sans Unicode"/>
                <a:cs typeface="Lucida Sans Unicode"/>
              </a:rPr>
              <a:t>лица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с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spc="-150" dirty="0">
                <a:latin typeface="Lucida Sans Unicode"/>
                <a:cs typeface="Lucida Sans Unicode"/>
              </a:rPr>
              <a:t>ограниченными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20" dirty="0">
                <a:latin typeface="Lucida Sans Unicode"/>
                <a:cs typeface="Lucida Sans Unicode"/>
              </a:rPr>
              <a:t>возможностями</a:t>
            </a:r>
            <a:r>
              <a:rPr sz="1700" spc="-114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здоровья</a:t>
            </a:r>
            <a:endParaRPr sz="1700" dirty="0">
              <a:latin typeface="Lucida Sans Unicode"/>
              <a:cs typeface="Lucida Sans Unicode"/>
            </a:endParaRPr>
          </a:p>
          <a:p>
            <a:pPr marL="12700" marR="542290">
              <a:lnSpc>
                <a:spcPct val="100000"/>
              </a:lnSpc>
              <a:spcBef>
                <a:spcPts val="1680"/>
              </a:spcBef>
            </a:pPr>
            <a:r>
              <a:rPr sz="1700" spc="-130" dirty="0">
                <a:latin typeface="Lucida Sans Unicode"/>
                <a:cs typeface="Lucida Sans Unicode"/>
              </a:rPr>
              <a:t>одинокие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30" dirty="0">
                <a:latin typeface="Lucida Sans Unicode"/>
                <a:cs typeface="Lucida Sans Unicode"/>
              </a:rPr>
              <a:t>и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125" dirty="0">
                <a:latin typeface="Lucida Sans Unicode"/>
                <a:cs typeface="Lucida Sans Unicode"/>
              </a:rPr>
              <a:t>(или)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155" dirty="0">
                <a:latin typeface="Lucida Sans Unicode"/>
                <a:cs typeface="Lucida Sans Unicode"/>
              </a:rPr>
              <a:t>многодетные</a:t>
            </a:r>
            <a:r>
              <a:rPr sz="1700" spc="-114" dirty="0">
                <a:latin typeface="Lucida Sans Unicode"/>
                <a:cs typeface="Lucida Sans Unicode"/>
              </a:rPr>
              <a:t> </a:t>
            </a:r>
            <a:r>
              <a:rPr sz="1700" spc="-150" dirty="0">
                <a:latin typeface="Lucida Sans Unicode"/>
                <a:cs typeface="Lucida Sans Unicode"/>
              </a:rPr>
              <a:t>родители,</a:t>
            </a:r>
            <a:r>
              <a:rPr sz="1700" spc="-130" dirty="0">
                <a:latin typeface="Lucida Sans Unicode"/>
                <a:cs typeface="Lucida Sans Unicode"/>
              </a:rPr>
              <a:t> </a:t>
            </a:r>
            <a:r>
              <a:rPr sz="1700" spc="-75" dirty="0">
                <a:latin typeface="Lucida Sans Unicode"/>
                <a:cs typeface="Lucida Sans Unicode"/>
              </a:rPr>
              <a:t>воспитывающие </a:t>
            </a:r>
            <a:r>
              <a:rPr sz="1700" spc="-125" dirty="0">
                <a:latin typeface="Lucida Sans Unicode"/>
                <a:cs typeface="Lucida Sans Unicode"/>
              </a:rPr>
              <a:t>несовершеннолетних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spc="-150" dirty="0">
                <a:latin typeface="Lucida Sans Unicode"/>
                <a:cs typeface="Lucida Sans Unicode"/>
              </a:rPr>
              <a:t>детей,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в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135" dirty="0">
                <a:latin typeface="Lucida Sans Unicode"/>
                <a:cs typeface="Lucida Sans Unicode"/>
              </a:rPr>
              <a:t>том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95" dirty="0">
                <a:latin typeface="Lucida Sans Unicode"/>
                <a:cs typeface="Lucida Sans Unicode"/>
              </a:rPr>
              <a:t>числе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spc="-155" dirty="0">
                <a:latin typeface="Lucida Sans Unicode"/>
                <a:cs typeface="Lucida Sans Unicode"/>
              </a:rPr>
              <a:t>детей-</a:t>
            </a:r>
            <a:r>
              <a:rPr sz="1700" spc="-110" dirty="0">
                <a:latin typeface="Lucida Sans Unicode"/>
                <a:cs typeface="Lucida Sans Unicode"/>
              </a:rPr>
              <a:t>инвалидов</a:t>
            </a:r>
            <a:endParaRPr sz="17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695"/>
              </a:spcBef>
            </a:pPr>
            <a:r>
              <a:rPr sz="1700" spc="-114" dirty="0">
                <a:latin typeface="Lucida Sans Unicode"/>
                <a:cs typeface="Lucida Sans Unicode"/>
              </a:rPr>
              <a:t>пенсионеры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30" dirty="0">
                <a:latin typeface="Lucida Sans Unicode"/>
                <a:cs typeface="Lucida Sans Unicode"/>
              </a:rPr>
              <a:t>и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180" dirty="0">
                <a:latin typeface="Lucida Sans Unicode"/>
                <a:cs typeface="Lucida Sans Unicode"/>
              </a:rPr>
              <a:t>граждане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35" dirty="0">
                <a:latin typeface="Lucida Sans Unicode"/>
                <a:cs typeface="Lucida Sans Unicode"/>
              </a:rPr>
              <a:t>предпенсионного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14" dirty="0">
                <a:latin typeface="Lucida Sans Unicode"/>
                <a:cs typeface="Lucida Sans Unicode"/>
              </a:rPr>
              <a:t>возраста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05" dirty="0">
                <a:latin typeface="Lucida Sans Unicode"/>
                <a:cs typeface="Lucida Sans Unicode"/>
              </a:rPr>
              <a:t>(в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течение </a:t>
            </a:r>
            <a:r>
              <a:rPr sz="1700" spc="-114" dirty="0">
                <a:latin typeface="Lucida Sans Unicode"/>
                <a:cs typeface="Lucida Sans Unicode"/>
              </a:rPr>
              <a:t>пяти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лет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90" dirty="0">
                <a:latin typeface="Lucida Sans Unicode"/>
                <a:cs typeface="Lucida Sans Unicode"/>
              </a:rPr>
              <a:t>до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120" dirty="0">
                <a:latin typeface="Lucida Sans Unicode"/>
                <a:cs typeface="Lucida Sans Unicode"/>
              </a:rPr>
              <a:t>наступления </a:t>
            </a:r>
            <a:r>
              <a:rPr sz="1700" spc="-130" dirty="0">
                <a:latin typeface="Lucida Sans Unicode"/>
                <a:cs typeface="Lucida Sans Unicode"/>
              </a:rPr>
              <a:t>возраста,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95" dirty="0">
                <a:latin typeface="Lucida Sans Unicode"/>
                <a:cs typeface="Lucida Sans Unicode"/>
              </a:rPr>
              <a:t>дающего</a:t>
            </a:r>
            <a:r>
              <a:rPr sz="1700" spc="-120" dirty="0">
                <a:latin typeface="Lucida Sans Unicode"/>
                <a:cs typeface="Lucida Sans Unicode"/>
              </a:rPr>
              <a:t> </a:t>
            </a:r>
            <a:r>
              <a:rPr sz="1700" spc="-135" dirty="0">
                <a:latin typeface="Lucida Sans Unicode"/>
                <a:cs typeface="Lucida Sans Unicode"/>
              </a:rPr>
              <a:t>право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60" dirty="0">
                <a:latin typeface="Lucida Sans Unicode"/>
                <a:cs typeface="Lucida Sans Unicode"/>
              </a:rPr>
              <a:t>на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95" dirty="0">
                <a:latin typeface="Lucida Sans Unicode"/>
                <a:cs typeface="Lucida Sans Unicode"/>
              </a:rPr>
              <a:t>страховую </a:t>
            </a:r>
            <a:r>
              <a:rPr sz="1700" spc="-110" dirty="0">
                <a:latin typeface="Lucida Sans Unicode"/>
                <a:cs typeface="Lucida Sans Unicode"/>
              </a:rPr>
              <a:t>пенсию</a:t>
            </a:r>
            <a:r>
              <a:rPr sz="1700" spc="-135" dirty="0">
                <a:latin typeface="Lucida Sans Unicode"/>
                <a:cs typeface="Lucida Sans Unicode"/>
              </a:rPr>
              <a:t> </a:t>
            </a:r>
            <a:r>
              <a:rPr sz="1700" spc="-125" dirty="0">
                <a:latin typeface="Lucida Sans Unicode"/>
                <a:cs typeface="Lucida Sans Unicode"/>
              </a:rPr>
              <a:t>по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125" dirty="0">
                <a:latin typeface="Lucida Sans Unicode"/>
                <a:cs typeface="Lucida Sans Unicode"/>
              </a:rPr>
              <a:t>старости, </a:t>
            </a:r>
            <a:r>
              <a:rPr sz="1700" spc="-90" dirty="0">
                <a:latin typeface="Lucida Sans Unicode"/>
                <a:cs typeface="Lucida Sans Unicode"/>
              </a:rPr>
              <a:t>в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135" dirty="0">
                <a:latin typeface="Lucida Sans Unicode"/>
                <a:cs typeface="Lucida Sans Unicode"/>
              </a:rPr>
              <a:t>том</a:t>
            </a:r>
            <a:r>
              <a:rPr sz="1700" spc="-120" dirty="0">
                <a:latin typeface="Lucida Sans Unicode"/>
                <a:cs typeface="Lucida Sans Unicode"/>
              </a:rPr>
              <a:t> </a:t>
            </a:r>
            <a:r>
              <a:rPr sz="1700" spc="-95" dirty="0">
                <a:latin typeface="Lucida Sans Unicode"/>
                <a:cs typeface="Lucida Sans Unicode"/>
              </a:rPr>
              <a:t>числе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35" dirty="0">
                <a:latin typeface="Lucida Sans Unicode"/>
                <a:cs typeface="Lucida Sans Unicode"/>
              </a:rPr>
              <a:t>назначаемую</a:t>
            </a:r>
            <a:r>
              <a:rPr sz="1700" spc="-1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досрочно)</a:t>
            </a:r>
            <a:endParaRPr sz="1700" dirty="0">
              <a:latin typeface="Lucida Sans Unicode"/>
              <a:cs typeface="Lucida Sans Unicode"/>
            </a:endParaRPr>
          </a:p>
          <a:p>
            <a:pPr marL="12700" marR="384175">
              <a:lnSpc>
                <a:spcPct val="177800"/>
              </a:lnSpc>
              <a:spcBef>
                <a:spcPts val="45"/>
              </a:spcBef>
            </a:pPr>
            <a:r>
              <a:rPr sz="1700" spc="-125" dirty="0">
                <a:latin typeface="Lucida Sans Unicode"/>
                <a:cs typeface="Lucida Sans Unicode"/>
              </a:rPr>
              <a:t>выпускники</a:t>
            </a:r>
            <a:r>
              <a:rPr sz="1700" spc="-135" dirty="0">
                <a:latin typeface="Lucida Sans Unicode"/>
                <a:cs typeface="Lucida Sans Unicode"/>
              </a:rPr>
              <a:t> </a:t>
            </a:r>
            <a:r>
              <a:rPr sz="1700" spc="-145" dirty="0">
                <a:latin typeface="Lucida Sans Unicode"/>
                <a:cs typeface="Lucida Sans Unicode"/>
              </a:rPr>
              <a:t>детских</a:t>
            </a:r>
            <a:r>
              <a:rPr sz="1700" spc="-135" dirty="0">
                <a:latin typeface="Lucida Sans Unicode"/>
                <a:cs typeface="Lucida Sans Unicode"/>
              </a:rPr>
              <a:t> </a:t>
            </a:r>
            <a:r>
              <a:rPr sz="1700" spc="-150" dirty="0">
                <a:latin typeface="Lucida Sans Unicode"/>
                <a:cs typeface="Lucida Sans Unicode"/>
              </a:rPr>
              <a:t>домов</a:t>
            </a:r>
            <a:r>
              <a:rPr sz="1700" spc="-140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в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возрасте</a:t>
            </a:r>
            <a:r>
              <a:rPr sz="1700" spc="-130" dirty="0">
                <a:latin typeface="Lucida Sans Unicode"/>
                <a:cs typeface="Lucida Sans Unicode"/>
              </a:rPr>
              <a:t> </a:t>
            </a:r>
            <a:r>
              <a:rPr sz="1700" spc="-190" dirty="0">
                <a:latin typeface="Lucida Sans Unicode"/>
                <a:cs typeface="Lucida Sans Unicode"/>
              </a:rPr>
              <a:t>до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spc="-185" dirty="0">
                <a:latin typeface="Lucida Sans Unicode"/>
                <a:cs typeface="Lucida Sans Unicode"/>
              </a:rPr>
              <a:t>двадцати</a:t>
            </a:r>
            <a:r>
              <a:rPr sz="1700" spc="-130" dirty="0">
                <a:latin typeface="Lucida Sans Unicode"/>
                <a:cs typeface="Lucida Sans Unicode"/>
              </a:rPr>
              <a:t> </a:t>
            </a:r>
            <a:r>
              <a:rPr sz="1700" spc="-140" dirty="0">
                <a:latin typeface="Lucida Sans Unicode"/>
                <a:cs typeface="Lucida Sans Unicode"/>
              </a:rPr>
              <a:t>трех</a:t>
            </a:r>
            <a:r>
              <a:rPr sz="1700" spc="-1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лет </a:t>
            </a:r>
            <a:r>
              <a:rPr sz="1700" spc="-175" dirty="0">
                <a:latin typeface="Lucida Sans Unicode"/>
                <a:cs typeface="Lucida Sans Unicode"/>
              </a:rPr>
              <a:t>лица,</a:t>
            </a:r>
            <a:r>
              <a:rPr sz="1700" spc="-135" dirty="0">
                <a:latin typeface="Lucida Sans Unicode"/>
                <a:cs typeface="Lucida Sans Unicode"/>
              </a:rPr>
              <a:t> </a:t>
            </a:r>
            <a:r>
              <a:rPr sz="1700" spc="-125" dirty="0">
                <a:latin typeface="Lucida Sans Unicode"/>
                <a:cs typeface="Lucida Sans Unicode"/>
              </a:rPr>
              <a:t>освобожденные</a:t>
            </a:r>
            <a:r>
              <a:rPr sz="1700" spc="-130" dirty="0">
                <a:latin typeface="Lucida Sans Unicode"/>
                <a:cs typeface="Lucida Sans Unicode"/>
              </a:rPr>
              <a:t> </a:t>
            </a:r>
            <a:r>
              <a:rPr sz="1700" spc="-95" dirty="0">
                <a:latin typeface="Lucida Sans Unicode"/>
                <a:cs typeface="Lucida Sans Unicode"/>
              </a:rPr>
              <a:t>из</a:t>
            </a:r>
            <a:r>
              <a:rPr sz="1700" spc="-105" dirty="0">
                <a:latin typeface="Lucida Sans Unicode"/>
                <a:cs typeface="Lucida Sans Unicode"/>
              </a:rPr>
              <a:t> мест</a:t>
            </a:r>
            <a:r>
              <a:rPr sz="1700" spc="-135" dirty="0">
                <a:latin typeface="Lucida Sans Unicode"/>
                <a:cs typeface="Lucida Sans Unicode"/>
              </a:rPr>
              <a:t> </a:t>
            </a:r>
            <a:r>
              <a:rPr sz="1700" spc="-130" dirty="0">
                <a:latin typeface="Lucida Sans Unicode"/>
                <a:cs typeface="Lucida Sans Unicode"/>
              </a:rPr>
              <a:t>лишения</a:t>
            </a:r>
            <a:r>
              <a:rPr sz="1700" spc="-135" dirty="0">
                <a:latin typeface="Lucida Sans Unicode"/>
                <a:cs typeface="Lucida Sans Unicode"/>
              </a:rPr>
              <a:t> свободы </a:t>
            </a:r>
            <a:r>
              <a:rPr sz="1700" spc="-130" dirty="0">
                <a:latin typeface="Lucida Sans Unicode"/>
                <a:cs typeface="Lucida Sans Unicode"/>
              </a:rPr>
              <a:t>и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spc="-105" dirty="0">
                <a:latin typeface="Lucida Sans Unicode"/>
                <a:cs typeface="Lucida Sans Unicode"/>
              </a:rPr>
              <a:t>имеющие</a:t>
            </a: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700" spc="-105" dirty="0">
                <a:latin typeface="Lucida Sans Unicode"/>
                <a:cs typeface="Lucida Sans Unicode"/>
              </a:rPr>
              <a:t>неснятую</a:t>
            </a:r>
            <a:r>
              <a:rPr sz="1700" spc="-125" dirty="0">
                <a:latin typeface="Lucida Sans Unicode"/>
                <a:cs typeface="Lucida Sans Unicode"/>
              </a:rPr>
              <a:t> или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spc="-145" dirty="0">
                <a:latin typeface="Lucida Sans Unicode"/>
                <a:cs typeface="Lucida Sans Unicode"/>
              </a:rPr>
              <a:t>непогашенную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0" dirty="0" err="1">
                <a:latin typeface="Lucida Sans Unicode"/>
                <a:cs typeface="Lucida Sans Unicode"/>
              </a:rPr>
              <a:t>судимость</a:t>
            </a:r>
            <a:endParaRPr lang="ru-RU" sz="1700" spc="-1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endParaRPr lang="ru-RU" sz="1700" spc="-1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ru-RU" sz="1700" spc="-10" dirty="0">
                <a:latin typeface="Lucida Sans Unicode"/>
                <a:cs typeface="Lucida Sans Unicode"/>
              </a:rPr>
              <a:t>лица, осужденные к лишению свободы (при условии наличия гражданско-правового договора СМСП с учреждением уголовно-исполнительной системы</a:t>
            </a: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700" spc="-150" dirty="0">
                <a:latin typeface="Lucida Sans Unicode"/>
                <a:cs typeface="Lucida Sans Unicode"/>
              </a:rPr>
              <a:t>беженцы</a:t>
            </a:r>
            <a:r>
              <a:rPr sz="1700" spc="-130" dirty="0">
                <a:latin typeface="Lucida Sans Unicode"/>
                <a:cs typeface="Lucida Sans Unicode"/>
              </a:rPr>
              <a:t> </a:t>
            </a:r>
            <a:r>
              <a:rPr sz="1700" spc="-145" dirty="0">
                <a:latin typeface="Lucida Sans Unicode"/>
                <a:cs typeface="Lucida Sans Unicode"/>
              </a:rPr>
              <a:t>и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170" dirty="0">
                <a:latin typeface="Lucida Sans Unicode"/>
                <a:cs typeface="Lucida Sans Unicode"/>
              </a:rPr>
              <a:t>вынужденные</a:t>
            </a:r>
            <a:r>
              <a:rPr sz="1700" spc="-1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переселенцы</a:t>
            </a: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700" spc="-155" dirty="0">
                <a:latin typeface="Lucida Sans Unicode"/>
                <a:cs typeface="Lucida Sans Unicode"/>
              </a:rPr>
              <a:t>малоимущие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граждане</a:t>
            </a: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700" spc="-155" dirty="0">
                <a:latin typeface="Lucida Sans Unicode"/>
                <a:cs typeface="Lucida Sans Unicode"/>
              </a:rPr>
              <a:t>лица</a:t>
            </a:r>
            <a:r>
              <a:rPr sz="1700" spc="-130" dirty="0">
                <a:latin typeface="Lucida Sans Unicode"/>
                <a:cs typeface="Lucida Sans Unicode"/>
              </a:rPr>
              <a:t> </a:t>
            </a:r>
            <a:r>
              <a:rPr sz="1700" spc="-65" dirty="0">
                <a:latin typeface="Lucida Sans Unicode"/>
                <a:cs typeface="Lucida Sans Unicode"/>
              </a:rPr>
              <a:t>без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spc="-135" dirty="0">
                <a:latin typeface="Lucida Sans Unicode"/>
                <a:cs typeface="Lucida Sans Unicode"/>
              </a:rPr>
              <a:t>определенного</a:t>
            </a:r>
            <a:r>
              <a:rPr sz="1700" spc="-120" dirty="0">
                <a:latin typeface="Lucida Sans Unicode"/>
                <a:cs typeface="Lucida Sans Unicode"/>
              </a:rPr>
              <a:t> </a:t>
            </a:r>
            <a:r>
              <a:rPr sz="1700" spc="-125" dirty="0">
                <a:latin typeface="Lucida Sans Unicode"/>
                <a:cs typeface="Lucida Sans Unicode"/>
              </a:rPr>
              <a:t>места</a:t>
            </a:r>
            <a:r>
              <a:rPr sz="1700" spc="-120" dirty="0">
                <a:latin typeface="Lucida Sans Unicode"/>
                <a:cs typeface="Lucida Sans Unicode"/>
              </a:rPr>
              <a:t> </a:t>
            </a:r>
            <a:r>
              <a:rPr sz="1700" spc="-125" dirty="0">
                <a:latin typeface="Lucida Sans Unicode"/>
                <a:cs typeface="Lucida Sans Unicode"/>
              </a:rPr>
              <a:t>жительства </a:t>
            </a:r>
            <a:r>
              <a:rPr sz="1700" spc="-130" dirty="0">
                <a:latin typeface="Lucida Sans Unicode"/>
                <a:cs typeface="Lucida Sans Unicode"/>
              </a:rPr>
              <a:t>и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занятий</a:t>
            </a:r>
            <a:endParaRPr sz="1700" dirty="0">
              <a:latin typeface="Lucida Sans Unicode"/>
              <a:cs typeface="Lucida Sans Unicode"/>
            </a:endParaRPr>
          </a:p>
          <a:p>
            <a:pPr marL="12700" marR="640715">
              <a:lnSpc>
                <a:spcPct val="100000"/>
              </a:lnSpc>
              <a:spcBef>
                <a:spcPts val="1680"/>
              </a:spcBef>
            </a:pPr>
            <a:r>
              <a:rPr sz="1700" spc="-185" dirty="0">
                <a:latin typeface="Lucida Sans Unicode"/>
                <a:cs typeface="Lucida Sans Unicode"/>
              </a:rPr>
              <a:t>граждане,</a:t>
            </a:r>
            <a:r>
              <a:rPr sz="1700" spc="-125" dirty="0">
                <a:latin typeface="Lucida Sans Unicode"/>
                <a:cs typeface="Lucida Sans Unicode"/>
              </a:rPr>
              <a:t> </a:t>
            </a:r>
            <a:r>
              <a:rPr sz="1700" spc="-105" dirty="0">
                <a:latin typeface="Lucida Sans Unicode"/>
                <a:cs typeface="Lucida Sans Unicode"/>
              </a:rPr>
              <a:t>не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135" dirty="0">
                <a:latin typeface="Lucida Sans Unicode"/>
                <a:cs typeface="Lucida Sans Unicode"/>
              </a:rPr>
              <a:t>указанные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195" dirty="0">
                <a:latin typeface="Lucida Sans Unicode"/>
                <a:cs typeface="Lucida Sans Unicode"/>
              </a:rPr>
              <a:t>предыдущих</a:t>
            </a:r>
            <a:r>
              <a:rPr sz="1700" spc="-120" dirty="0">
                <a:latin typeface="Lucida Sans Unicode"/>
                <a:cs typeface="Lucida Sans Unicode"/>
              </a:rPr>
              <a:t> </a:t>
            </a:r>
            <a:r>
              <a:rPr sz="1700" spc="-165" dirty="0">
                <a:latin typeface="Lucida Sans Unicode"/>
                <a:cs typeface="Lucida Sans Unicode"/>
              </a:rPr>
              <a:t>пунктах,</a:t>
            </a:r>
            <a:r>
              <a:rPr sz="1700" spc="-110" dirty="0">
                <a:latin typeface="Lucida Sans Unicode"/>
                <a:cs typeface="Lucida Sans Unicode"/>
              </a:rPr>
              <a:t> признанные </a:t>
            </a:r>
            <a:r>
              <a:rPr sz="1700" spc="-160" dirty="0">
                <a:latin typeface="Lucida Sans Unicode"/>
                <a:cs typeface="Lucida Sans Unicode"/>
              </a:rPr>
              <a:t>нуждающимися</a:t>
            </a:r>
            <a:r>
              <a:rPr sz="1700" spc="-114" dirty="0">
                <a:latin typeface="Lucida Sans Unicode"/>
                <a:cs typeface="Lucida Sans Unicode"/>
              </a:rPr>
              <a:t> </a:t>
            </a:r>
            <a:r>
              <a:rPr sz="1700" spc="-95" dirty="0">
                <a:latin typeface="Lucida Sans Unicode"/>
                <a:cs typeface="Lucida Sans Unicode"/>
              </a:rPr>
              <a:t>в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140" dirty="0">
                <a:latin typeface="Lucida Sans Unicode"/>
                <a:cs typeface="Lucida Sans Unicode"/>
              </a:rPr>
              <a:t>социальном</a:t>
            </a:r>
            <a:r>
              <a:rPr sz="1700" spc="-114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обслуживании</a:t>
            </a:r>
            <a:endParaRPr sz="1700" dirty="0">
              <a:latin typeface="Lucida Sans Unicode"/>
              <a:cs typeface="Lucida Sans Unicode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09159" y="6097523"/>
            <a:ext cx="294640" cy="295910"/>
            <a:chOff x="4709159" y="6097523"/>
            <a:chExt cx="294640" cy="295910"/>
          </a:xfrm>
        </p:grpSpPr>
        <p:sp>
          <p:nvSpPr>
            <p:cNvPr id="30" name="object 30"/>
            <p:cNvSpPr/>
            <p:nvPr/>
          </p:nvSpPr>
          <p:spPr>
            <a:xfrm>
              <a:off x="4726685" y="6115049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129539" y="0"/>
                  </a:moveTo>
                  <a:lnTo>
                    <a:pt x="79134" y="10240"/>
                  </a:lnTo>
                  <a:lnTo>
                    <a:pt x="37957" y="38166"/>
                  </a:lnTo>
                  <a:lnTo>
                    <a:pt x="10185" y="79584"/>
                  </a:lnTo>
                  <a:lnTo>
                    <a:pt x="0" y="130301"/>
                  </a:lnTo>
                  <a:lnTo>
                    <a:pt x="10185" y="181019"/>
                  </a:lnTo>
                  <a:lnTo>
                    <a:pt x="37957" y="222437"/>
                  </a:lnTo>
                  <a:lnTo>
                    <a:pt x="79134" y="250363"/>
                  </a:lnTo>
                  <a:lnTo>
                    <a:pt x="129539" y="260604"/>
                  </a:lnTo>
                  <a:lnTo>
                    <a:pt x="179945" y="250363"/>
                  </a:lnTo>
                  <a:lnTo>
                    <a:pt x="221122" y="222437"/>
                  </a:lnTo>
                  <a:lnTo>
                    <a:pt x="248894" y="181019"/>
                  </a:lnTo>
                  <a:lnTo>
                    <a:pt x="259079" y="130301"/>
                  </a:lnTo>
                  <a:lnTo>
                    <a:pt x="248894" y="79584"/>
                  </a:lnTo>
                  <a:lnTo>
                    <a:pt x="221122" y="38166"/>
                  </a:lnTo>
                  <a:lnTo>
                    <a:pt x="179945" y="1024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26685" y="6115049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0" y="130301"/>
                  </a:moveTo>
                  <a:lnTo>
                    <a:pt x="10185" y="79584"/>
                  </a:lnTo>
                  <a:lnTo>
                    <a:pt x="37957" y="38166"/>
                  </a:lnTo>
                  <a:lnTo>
                    <a:pt x="79134" y="10240"/>
                  </a:lnTo>
                  <a:lnTo>
                    <a:pt x="129539" y="0"/>
                  </a:lnTo>
                  <a:lnTo>
                    <a:pt x="179945" y="10240"/>
                  </a:lnTo>
                  <a:lnTo>
                    <a:pt x="221122" y="38166"/>
                  </a:lnTo>
                  <a:lnTo>
                    <a:pt x="248894" y="79584"/>
                  </a:lnTo>
                  <a:lnTo>
                    <a:pt x="259079" y="130301"/>
                  </a:lnTo>
                  <a:lnTo>
                    <a:pt x="248894" y="181019"/>
                  </a:lnTo>
                  <a:lnTo>
                    <a:pt x="221122" y="222437"/>
                  </a:lnTo>
                  <a:lnTo>
                    <a:pt x="179945" y="250363"/>
                  </a:lnTo>
                  <a:lnTo>
                    <a:pt x="129539" y="260604"/>
                  </a:lnTo>
                  <a:lnTo>
                    <a:pt x="79134" y="250363"/>
                  </a:lnTo>
                  <a:lnTo>
                    <a:pt x="37957" y="222437"/>
                  </a:lnTo>
                  <a:lnTo>
                    <a:pt x="10185" y="181019"/>
                  </a:lnTo>
                  <a:lnTo>
                    <a:pt x="0" y="130301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22800" cy="6858000"/>
            <a:chOff x="0" y="0"/>
            <a:chExt cx="46228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622800" cy="6858000"/>
            </a:xfrm>
            <a:custGeom>
              <a:avLst/>
              <a:gdLst/>
              <a:ahLst/>
              <a:cxnLst/>
              <a:rect l="l" t="t" r="r" b="b"/>
              <a:pathLst>
                <a:path w="4622800" h="6858000">
                  <a:moveTo>
                    <a:pt x="46222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22292" y="6858000"/>
                  </a:lnTo>
                  <a:lnTo>
                    <a:pt x="4622292" y="0"/>
                  </a:lnTo>
                  <a:close/>
                </a:path>
              </a:pathLst>
            </a:custGeom>
            <a:solidFill>
              <a:srgbClr val="F1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6" y="333756"/>
              <a:ext cx="2752344" cy="5486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4091" y="2664968"/>
            <a:ext cx="3726815" cy="153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40"/>
              </a:lnSpc>
              <a:spcBef>
                <a:spcPts val="105"/>
              </a:spcBef>
            </a:pPr>
            <a:r>
              <a:rPr sz="2600" b="1" spc="45" dirty="0">
                <a:solidFill>
                  <a:srgbClr val="EC5439"/>
                </a:solidFill>
                <a:latin typeface="Calibri"/>
                <a:cs typeface="Calibri"/>
              </a:rPr>
              <a:t>Категория</a:t>
            </a:r>
            <a:r>
              <a:rPr sz="2600" b="1" spc="-1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EC5439"/>
                </a:solidFill>
                <a:latin typeface="Calibri"/>
                <a:cs typeface="Calibri"/>
              </a:rPr>
              <a:t>1.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90"/>
              </a:spcBef>
            </a:pP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Организации</a:t>
            </a:r>
            <a:r>
              <a:rPr sz="2000" b="1" spc="27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C5439"/>
                </a:solidFill>
                <a:latin typeface="Calibri"/>
                <a:cs typeface="Calibri"/>
              </a:rPr>
              <a:t>обеспечивающие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занятость</a:t>
            </a:r>
            <a:r>
              <a:rPr sz="2000" b="1" spc="17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лиц,</a:t>
            </a:r>
            <a:r>
              <a:rPr sz="2000" b="1" spc="19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отнесенных</a:t>
            </a:r>
            <a:r>
              <a:rPr sz="2000" b="1" spc="15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552112"/>
                </a:solidFill>
                <a:latin typeface="Calibri"/>
                <a:cs typeface="Calibri"/>
              </a:rPr>
              <a:t>к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категориям социально</a:t>
            </a:r>
            <a:r>
              <a:rPr sz="2000" b="1" spc="4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уязвимых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категорий</a:t>
            </a:r>
            <a:r>
              <a:rPr sz="2000" b="1" spc="16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граждан.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71261" y="1937765"/>
            <a:ext cx="6237605" cy="2040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65" dirty="0">
                <a:solidFill>
                  <a:srgbClr val="EF755E"/>
                </a:solidFill>
                <a:latin typeface="Calibri"/>
                <a:cs typeface="Calibri"/>
              </a:rPr>
              <a:t>Основное</a:t>
            </a:r>
            <a:r>
              <a:rPr sz="1800" b="1" spc="-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F755E"/>
                </a:solidFill>
                <a:latin typeface="Calibri"/>
                <a:cs typeface="Calibri"/>
              </a:rPr>
              <a:t>требование: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5"/>
              </a:spcBef>
            </a:pPr>
            <a:r>
              <a:rPr sz="1800" dirty="0">
                <a:solidFill>
                  <a:srgbClr val="552112"/>
                </a:solidFill>
                <a:latin typeface="Arial"/>
                <a:cs typeface="Arial"/>
              </a:rPr>
              <a:t>по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итогам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предыдущего </a:t>
            </a:r>
            <a:r>
              <a:rPr sz="1800" spc="-50" dirty="0">
                <a:solidFill>
                  <a:srgbClr val="552112"/>
                </a:solidFill>
                <a:latin typeface="Arial"/>
                <a:cs typeface="Arial"/>
              </a:rPr>
              <a:t>календарного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 года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F755E"/>
                </a:solidFill>
                <a:latin typeface="Calibri"/>
                <a:cs typeface="Calibri"/>
              </a:rPr>
              <a:t>среднесписочная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численность</a:t>
            </a:r>
            <a:r>
              <a:rPr sz="1800" b="1" spc="4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F755E"/>
                </a:solidFill>
                <a:latin typeface="Calibri"/>
                <a:cs typeface="Calibri"/>
              </a:rPr>
              <a:t>лиц</a:t>
            </a:r>
            <a:r>
              <a:rPr sz="1800" spc="-20" dirty="0">
                <a:solidFill>
                  <a:srgbClr val="EF755E"/>
                </a:solidFill>
                <a:latin typeface="Arial"/>
                <a:cs typeface="Arial"/>
              </a:rPr>
              <a:t>,</a:t>
            </a:r>
            <a:r>
              <a:rPr sz="1800" spc="-50" dirty="0">
                <a:solidFill>
                  <a:srgbClr val="EF755E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относящихся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552112"/>
                </a:solidFill>
                <a:latin typeface="Arial"/>
                <a:cs typeface="Arial"/>
              </a:rPr>
              <a:t>к</a:t>
            </a:r>
            <a:r>
              <a:rPr sz="1800" spc="-1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любой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2112"/>
                </a:solidFill>
                <a:latin typeface="Arial"/>
                <a:cs typeface="Arial"/>
              </a:rPr>
              <a:t>из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2112"/>
                </a:solidFill>
                <a:latin typeface="Arial"/>
                <a:cs typeface="Arial"/>
              </a:rPr>
              <a:t>таких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категорий </a:t>
            </a:r>
            <a:r>
              <a:rPr sz="1800" spc="-35" dirty="0">
                <a:solidFill>
                  <a:srgbClr val="552112"/>
                </a:solidFill>
                <a:latin typeface="Arial"/>
                <a:cs typeface="Arial"/>
              </a:rPr>
              <a:t>или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должна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составлять</a:t>
            </a:r>
            <a:r>
              <a:rPr sz="1800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не</a:t>
            </a:r>
            <a:r>
              <a:rPr sz="1800" b="1" spc="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менее</a:t>
            </a:r>
            <a:r>
              <a:rPr sz="1800" b="1" spc="-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EF755E"/>
                </a:solidFill>
                <a:latin typeface="Calibri"/>
                <a:cs typeface="Calibri"/>
              </a:rPr>
              <a:t>50%,</a:t>
            </a:r>
            <a:r>
              <a:rPr sz="1800" b="1" spc="-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но</a:t>
            </a:r>
            <a:r>
              <a:rPr sz="1800" b="1" spc="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не</a:t>
            </a:r>
            <a:r>
              <a:rPr sz="1800" b="1" spc="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менее</a:t>
            </a:r>
            <a:r>
              <a:rPr sz="1800" b="1" spc="-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spc="114" dirty="0">
                <a:solidFill>
                  <a:srgbClr val="EF755E"/>
                </a:solidFill>
                <a:latin typeface="Calibri"/>
                <a:cs typeface="Calibri"/>
              </a:rPr>
              <a:t>2-</a:t>
            </a:r>
            <a:r>
              <a:rPr sz="1800" b="1" spc="30" dirty="0">
                <a:solidFill>
                  <a:srgbClr val="EF755E"/>
                </a:solidFill>
                <a:latin typeface="Calibri"/>
                <a:cs typeface="Calibri"/>
              </a:rPr>
              <a:t>х </a:t>
            </a:r>
            <a:r>
              <a:rPr sz="1800" b="1" spc="-10" dirty="0" err="1">
                <a:solidFill>
                  <a:srgbClr val="EF755E"/>
                </a:solidFill>
                <a:latin typeface="Calibri"/>
                <a:cs typeface="Calibri"/>
              </a:rPr>
              <a:t>человек</a:t>
            </a:r>
            <a:r>
              <a:rPr lang="ru-RU" sz="1800" b="1" spc="-10" dirty="0">
                <a:solidFill>
                  <a:srgbClr val="EF755E"/>
                </a:solidFill>
                <a:latin typeface="Calibri"/>
                <a:cs typeface="Calibri"/>
              </a:rPr>
              <a:t>, </a:t>
            </a:r>
            <a:r>
              <a:rPr lang="ru-RU" spc="-65" dirty="0">
                <a:solidFill>
                  <a:srgbClr val="552112"/>
                </a:solidFill>
                <a:latin typeface="Arial"/>
                <a:cs typeface="Arial"/>
              </a:rPr>
              <a:t>а</a:t>
            </a:r>
            <a:r>
              <a:rPr lang="ru-RU" sz="1800" b="1" spc="-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lang="ru-RU" spc="-65" dirty="0">
                <a:solidFill>
                  <a:srgbClr val="552112"/>
                </a:solidFill>
                <a:latin typeface="Arial"/>
                <a:cs typeface="Arial"/>
              </a:rPr>
              <a:t>доля расходов на оплату труда лиц, относящихся к любой из таких категорий  (одной или нескольким таким категориям), </a:t>
            </a:r>
            <a:r>
              <a:rPr lang="ru-RU" sz="1800" b="1" spc="-10" dirty="0">
                <a:solidFill>
                  <a:srgbClr val="EF755E"/>
                </a:solidFill>
                <a:latin typeface="Calibri"/>
                <a:cs typeface="Calibri"/>
              </a:rPr>
              <a:t>в расходах на оплату труда составляет не менее 25%.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4603" y="4195318"/>
            <a:ext cx="613473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F755E"/>
                </a:solidFill>
                <a:latin typeface="Calibri"/>
                <a:cs typeface="Calibri"/>
              </a:rPr>
              <a:t>Пример: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Среднесписочная</a:t>
            </a:r>
            <a:r>
              <a:rPr sz="1800" spc="-1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52112"/>
                </a:solidFill>
                <a:latin typeface="Arial"/>
                <a:cs typeface="Arial"/>
              </a:rPr>
              <a:t>численность</a:t>
            </a:r>
            <a:r>
              <a:rPr sz="1800" spc="-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2112"/>
                </a:solidFill>
                <a:latin typeface="Arial"/>
                <a:cs typeface="Arial"/>
              </a:rPr>
              <a:t>сотрудников 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компании</a:t>
            </a:r>
            <a:r>
              <a:rPr sz="1800" spc="-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2112"/>
                </a:solidFill>
                <a:latin typeface="Arial"/>
                <a:cs typeface="Arial"/>
              </a:rPr>
              <a:t>по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итогам</a:t>
            </a:r>
            <a:r>
              <a:rPr sz="1800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2112"/>
                </a:solidFill>
                <a:latin typeface="Arial"/>
                <a:cs typeface="Arial"/>
              </a:rPr>
              <a:t>2020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года</a:t>
            </a:r>
            <a:r>
              <a:rPr sz="18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52112"/>
                </a:solidFill>
                <a:latin typeface="Arial"/>
                <a:cs typeface="Arial"/>
              </a:rPr>
              <a:t>–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325" dirty="0">
                <a:solidFill>
                  <a:srgbClr val="552112"/>
                </a:solidFill>
                <a:latin typeface="Arial"/>
                <a:cs typeface="Arial"/>
              </a:rPr>
              <a:t>11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человек.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140"/>
              </a:spcBef>
            </a:pPr>
            <a:r>
              <a:rPr sz="1800" spc="60" dirty="0">
                <a:solidFill>
                  <a:srgbClr val="552112"/>
                </a:solidFill>
                <a:latin typeface="Arial"/>
                <a:cs typeface="Arial"/>
              </a:rPr>
              <a:t>Из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2112"/>
                </a:solidFill>
                <a:latin typeface="Arial"/>
                <a:cs typeface="Arial"/>
              </a:rPr>
              <a:t>них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2112"/>
                </a:solidFill>
                <a:latin typeface="Arial"/>
                <a:cs typeface="Arial"/>
              </a:rPr>
              <a:t>6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52112"/>
                </a:solidFill>
                <a:latin typeface="Arial"/>
                <a:cs typeface="Arial"/>
              </a:rPr>
              <a:t>человек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должны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2112"/>
                </a:solidFill>
                <a:latin typeface="Arial"/>
                <a:cs typeface="Arial"/>
              </a:rPr>
              <a:t>относится</a:t>
            </a:r>
            <a:r>
              <a:rPr sz="1800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к</a:t>
            </a:r>
            <a:r>
              <a:rPr sz="1800" b="1" spc="3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одной</a:t>
            </a:r>
            <a:r>
              <a:rPr sz="1800" b="1" spc="-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F755E"/>
                </a:solidFill>
                <a:latin typeface="Calibri"/>
                <a:cs typeface="Calibri"/>
              </a:rPr>
              <a:t>или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более</a:t>
            </a:r>
            <a:r>
              <a:rPr sz="1800" b="1" spc="2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F755E"/>
                </a:solidFill>
                <a:latin typeface="Calibri"/>
                <a:cs typeface="Calibri"/>
              </a:rPr>
              <a:t>категориям*</a:t>
            </a:r>
            <a:r>
              <a:rPr sz="1800" b="1" spc="4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социально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 уязвимых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2112"/>
                </a:solidFill>
                <a:latin typeface="Arial"/>
                <a:cs typeface="Arial"/>
              </a:rPr>
              <a:t>категорий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граждан.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6553" y="6203391"/>
            <a:ext cx="3925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EF755E"/>
                </a:solidFill>
                <a:latin typeface="Calibri"/>
                <a:cs typeface="Calibri"/>
              </a:rPr>
              <a:t>*</a:t>
            </a:r>
            <a:r>
              <a:rPr sz="1600" b="1" spc="4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F755E"/>
                </a:solidFill>
                <a:latin typeface="Calibri"/>
                <a:cs typeface="Calibri"/>
              </a:rPr>
              <a:t>Категории</a:t>
            </a:r>
            <a:r>
              <a:rPr sz="1600" b="1" spc="-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EF755E"/>
                </a:solidFill>
                <a:latin typeface="Calibri"/>
                <a:cs typeface="Calibri"/>
              </a:rPr>
              <a:t>граждан</a:t>
            </a:r>
            <a:r>
              <a:rPr sz="1600" b="1" spc="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EF755E"/>
                </a:solidFill>
                <a:latin typeface="Calibri"/>
                <a:cs typeface="Calibri"/>
              </a:rPr>
              <a:t>отражены </a:t>
            </a:r>
            <a:r>
              <a:rPr sz="1600" b="1" dirty="0">
                <a:solidFill>
                  <a:srgbClr val="EF755E"/>
                </a:solidFill>
                <a:latin typeface="Calibri"/>
                <a:cs typeface="Calibri"/>
              </a:rPr>
              <a:t>на</a:t>
            </a:r>
            <a:r>
              <a:rPr sz="1600" b="1" spc="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F755E"/>
                </a:solidFill>
                <a:latin typeface="Calibri"/>
                <a:cs typeface="Calibri"/>
              </a:rPr>
              <a:t>слайде</a:t>
            </a:r>
            <a:r>
              <a:rPr sz="1600" b="1" spc="1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EF755E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1644" y="9143"/>
            <a:ext cx="7420609" cy="6849109"/>
          </a:xfrm>
          <a:custGeom>
            <a:avLst/>
            <a:gdLst/>
            <a:ahLst/>
            <a:cxnLst/>
            <a:rect l="l" t="t" r="r" b="b"/>
            <a:pathLst>
              <a:path w="7420609" h="6849109">
                <a:moveTo>
                  <a:pt x="7420355" y="0"/>
                </a:moveTo>
                <a:lnTo>
                  <a:pt x="0" y="0"/>
                </a:lnTo>
                <a:lnTo>
                  <a:pt x="0" y="6848854"/>
                </a:lnTo>
                <a:lnTo>
                  <a:pt x="7420355" y="6848854"/>
                </a:lnTo>
                <a:lnTo>
                  <a:pt x="7420355" y="0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333756"/>
            <a:ext cx="2752344" cy="548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715" y="2700350"/>
            <a:ext cx="4019550" cy="18059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45"/>
              </a:lnSpc>
              <a:spcBef>
                <a:spcPts val="105"/>
              </a:spcBef>
            </a:pPr>
            <a:r>
              <a:rPr sz="2600" b="1" spc="50" dirty="0">
                <a:solidFill>
                  <a:srgbClr val="EC5439"/>
                </a:solidFill>
                <a:latin typeface="Calibri"/>
                <a:cs typeface="Calibri"/>
              </a:rPr>
              <a:t>Категория</a:t>
            </a:r>
            <a:r>
              <a:rPr sz="2600" b="1" spc="-4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EC5439"/>
                </a:solidFill>
                <a:latin typeface="Calibri"/>
                <a:cs typeface="Calibri"/>
              </a:rPr>
              <a:t>2.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65"/>
              </a:spcBef>
            </a:pP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Организации</a:t>
            </a:r>
            <a:r>
              <a:rPr sz="2000" b="1" spc="26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C5439"/>
                </a:solidFill>
                <a:latin typeface="Calibri"/>
                <a:cs typeface="Calibri"/>
              </a:rPr>
              <a:t>осуществляющие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реализацию</a:t>
            </a:r>
            <a:r>
              <a:rPr sz="2000" b="1" spc="7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товаров</a:t>
            </a:r>
            <a:r>
              <a:rPr sz="2000" b="1" spc="6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(работ,</a:t>
            </a:r>
            <a:r>
              <a:rPr sz="2000" b="1" spc="6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C5439"/>
                </a:solidFill>
                <a:latin typeface="Calibri"/>
                <a:cs typeface="Calibri"/>
              </a:rPr>
              <a:t>услуг)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,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произведенных</a:t>
            </a:r>
            <a:r>
              <a:rPr sz="2000" b="1" spc="7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гражданами,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отнесенными</a:t>
            </a:r>
            <a:r>
              <a:rPr sz="2000" b="1" spc="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2000" b="1" spc="3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категориям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социально</a:t>
            </a:r>
            <a:r>
              <a:rPr sz="2000" b="1" spc="10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уязвимых.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46675" y="1203147"/>
            <a:ext cx="16256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Ограничение: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46675" y="3593719"/>
            <a:ext cx="1022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F755E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6675" y="4275029"/>
            <a:ext cx="15455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20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552112"/>
                </a:solidFill>
                <a:latin typeface="Arial"/>
                <a:cs typeface="Arial"/>
              </a:rPr>
              <a:t>000</a:t>
            </a:r>
            <a:r>
              <a:rPr sz="1900" i="1" spc="-1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85" dirty="0">
                <a:solidFill>
                  <a:srgbClr val="552112"/>
                </a:solidFill>
                <a:latin typeface="Arial"/>
                <a:cs typeface="Arial"/>
              </a:rPr>
              <a:t>рублей.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6675" y="1447545"/>
            <a:ext cx="6429375" cy="497097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spc="-80" dirty="0">
                <a:solidFill>
                  <a:srgbClr val="552112"/>
                </a:solidFill>
                <a:latin typeface="Arial"/>
                <a:cs typeface="Arial"/>
              </a:rPr>
              <a:t>доля</a:t>
            </a:r>
            <a:r>
              <a:rPr sz="20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52112"/>
                </a:solidFill>
                <a:latin typeface="Arial"/>
                <a:cs typeface="Arial"/>
              </a:rPr>
              <a:t>доходов</a:t>
            </a:r>
            <a:r>
              <a:rPr sz="20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20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52112"/>
                </a:solidFill>
                <a:latin typeface="Arial"/>
                <a:cs typeface="Arial"/>
              </a:rPr>
              <a:t>осуществления</a:t>
            </a:r>
            <a:r>
              <a:rPr sz="20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52112"/>
                </a:solidFill>
                <a:latin typeface="Arial"/>
                <a:cs typeface="Arial"/>
              </a:rPr>
              <a:t>такой</a:t>
            </a:r>
            <a:r>
              <a:rPr sz="20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деятельности</a:t>
            </a:r>
            <a:r>
              <a:rPr sz="2000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52112"/>
                </a:solidFill>
                <a:latin typeface="Arial"/>
                <a:cs typeface="Arial"/>
              </a:rPr>
              <a:t>по 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итогам</a:t>
            </a:r>
            <a:r>
              <a:rPr sz="2000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предыдущего</a:t>
            </a:r>
            <a:r>
              <a:rPr sz="20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52112"/>
                </a:solidFill>
                <a:latin typeface="Arial"/>
                <a:cs typeface="Arial"/>
              </a:rPr>
              <a:t>календарного</a:t>
            </a:r>
            <a:r>
              <a:rPr sz="20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52112"/>
                </a:solidFill>
                <a:latin typeface="Arial"/>
                <a:cs typeface="Arial"/>
              </a:rPr>
              <a:t>года</a:t>
            </a:r>
            <a:r>
              <a:rPr sz="2000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2112"/>
                </a:solidFill>
                <a:latin typeface="Arial"/>
                <a:cs typeface="Arial"/>
              </a:rPr>
              <a:t>должна </a:t>
            </a:r>
            <a:r>
              <a:rPr sz="2000" spc="-85" dirty="0">
                <a:solidFill>
                  <a:srgbClr val="552112"/>
                </a:solidFill>
                <a:latin typeface="Arial"/>
                <a:cs typeface="Arial"/>
              </a:rPr>
              <a:t>составлять</a:t>
            </a:r>
            <a:r>
              <a:rPr sz="20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20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20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52112"/>
                </a:solidFill>
                <a:latin typeface="Arial"/>
                <a:cs typeface="Arial"/>
              </a:rPr>
              <a:t>50%, </a:t>
            </a:r>
            <a:r>
              <a:rPr sz="2000" spc="-210" dirty="0">
                <a:solidFill>
                  <a:srgbClr val="552112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52112"/>
                </a:solidFill>
                <a:latin typeface="Arial"/>
                <a:cs typeface="Arial"/>
              </a:rPr>
              <a:t>доля</a:t>
            </a:r>
            <a:r>
              <a:rPr sz="2000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52112"/>
                </a:solidFill>
                <a:latin typeface="Arial"/>
                <a:cs typeface="Arial"/>
              </a:rPr>
              <a:t>полученной</a:t>
            </a:r>
            <a:r>
              <a:rPr sz="20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2112"/>
                </a:solidFill>
                <a:latin typeface="Arial"/>
                <a:cs typeface="Arial"/>
              </a:rPr>
              <a:t>чистой </a:t>
            </a:r>
            <a:r>
              <a:rPr sz="2000" spc="-40" dirty="0">
                <a:solidFill>
                  <a:srgbClr val="552112"/>
                </a:solidFill>
                <a:latin typeface="Arial"/>
                <a:cs typeface="Arial"/>
              </a:rPr>
              <a:t>прибыли</a:t>
            </a:r>
            <a:r>
              <a:rPr sz="20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52112"/>
                </a:solidFill>
                <a:latin typeface="Arial"/>
                <a:cs typeface="Arial"/>
              </a:rPr>
              <a:t>за</a:t>
            </a:r>
            <a:r>
              <a:rPr sz="2000" spc="-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52112"/>
                </a:solidFill>
                <a:latin typeface="Arial"/>
                <a:cs typeface="Arial"/>
              </a:rPr>
              <a:t>предшествующий</a:t>
            </a:r>
            <a:r>
              <a:rPr sz="20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52112"/>
                </a:solidFill>
                <a:latin typeface="Arial"/>
                <a:cs typeface="Arial"/>
              </a:rPr>
              <a:t>календарный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2112"/>
                </a:solidFill>
                <a:latin typeface="Arial"/>
                <a:cs typeface="Arial"/>
              </a:rPr>
              <a:t>год, </a:t>
            </a:r>
            <a:r>
              <a:rPr sz="2000" spc="-60" dirty="0">
                <a:solidFill>
                  <a:srgbClr val="552112"/>
                </a:solidFill>
                <a:latin typeface="Arial"/>
                <a:cs typeface="Arial"/>
              </a:rPr>
              <a:t>направленной</a:t>
            </a:r>
            <a:r>
              <a:rPr sz="2000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52112"/>
                </a:solidFill>
                <a:latin typeface="Arial"/>
                <a:cs typeface="Arial"/>
              </a:rPr>
              <a:t>на</a:t>
            </a:r>
            <a:r>
              <a:rPr sz="2000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осуществление</a:t>
            </a:r>
            <a:r>
              <a:rPr sz="20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52112"/>
                </a:solidFill>
                <a:latin typeface="Arial"/>
                <a:cs typeface="Arial"/>
              </a:rPr>
              <a:t>такой</a:t>
            </a:r>
            <a:r>
              <a:rPr sz="20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52112"/>
                </a:solidFill>
                <a:latin typeface="Arial"/>
                <a:cs typeface="Arial"/>
              </a:rPr>
              <a:t>деятельности</a:t>
            </a:r>
            <a:r>
              <a:rPr sz="20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52112"/>
                </a:solidFill>
                <a:latin typeface="Arial"/>
                <a:cs typeface="Arial"/>
              </a:rPr>
              <a:t>в 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текущем</a:t>
            </a:r>
            <a:r>
              <a:rPr sz="20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календарном</a:t>
            </a:r>
            <a:r>
              <a:rPr sz="20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52112"/>
                </a:solidFill>
                <a:latin typeface="Arial"/>
                <a:cs typeface="Arial"/>
              </a:rPr>
              <a:t>году,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 должна</a:t>
            </a:r>
            <a:r>
              <a:rPr sz="20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52112"/>
                </a:solidFill>
                <a:latin typeface="Arial"/>
                <a:cs typeface="Arial"/>
              </a:rPr>
              <a:t>составлять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2000" spc="-6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52112"/>
                </a:solidFill>
                <a:latin typeface="Arial"/>
                <a:cs typeface="Arial"/>
              </a:rPr>
              <a:t>менее </a:t>
            </a:r>
            <a:r>
              <a:rPr sz="2000" spc="-50" dirty="0">
                <a:solidFill>
                  <a:srgbClr val="552112"/>
                </a:solidFill>
                <a:latin typeface="Arial"/>
                <a:cs typeface="Arial"/>
              </a:rPr>
              <a:t>50%</a:t>
            </a:r>
            <a:r>
              <a:rPr sz="20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20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52112"/>
                </a:solidFill>
                <a:latin typeface="Arial"/>
                <a:cs typeface="Arial"/>
              </a:rPr>
              <a:t>размера</a:t>
            </a:r>
            <a:r>
              <a:rPr sz="20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52112"/>
                </a:solidFill>
                <a:latin typeface="Arial"/>
                <a:cs typeface="Arial"/>
              </a:rPr>
              <a:t>указанной</a:t>
            </a:r>
            <a:r>
              <a:rPr sz="20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2112"/>
                </a:solidFill>
                <a:latin typeface="Arial"/>
                <a:cs typeface="Arial"/>
              </a:rPr>
              <a:t>прибыли.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 dirty="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80" dirty="0">
                <a:solidFill>
                  <a:srgbClr val="552112"/>
                </a:solidFill>
                <a:latin typeface="Arial"/>
                <a:cs typeface="Arial"/>
              </a:rPr>
              <a:t>202</a:t>
            </a:r>
            <a:r>
              <a:rPr lang="ru-RU" sz="1900" i="1" spc="-80" dirty="0">
                <a:solidFill>
                  <a:srgbClr val="552112"/>
                </a:solidFill>
                <a:latin typeface="Arial"/>
                <a:cs typeface="Arial"/>
              </a:rPr>
              <a:t>1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компания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получила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0" dirty="0">
                <a:solidFill>
                  <a:srgbClr val="552112"/>
                </a:solidFill>
                <a:latin typeface="Arial"/>
                <a:cs typeface="Arial"/>
              </a:rPr>
              <a:t>доход</a:t>
            </a:r>
            <a:r>
              <a:rPr lang="ru-RU" sz="1900" i="1" spc="-70" dirty="0">
                <a:solidFill>
                  <a:srgbClr val="552112"/>
                </a:solidFill>
                <a:latin typeface="Arial"/>
                <a:cs typeface="Arial"/>
              </a:rPr>
              <a:t> от</a:t>
            </a:r>
            <a:r>
              <a:rPr lang="ru-RU"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реализации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sz="1900" i="1" spc="-60" dirty="0">
                <a:solidFill>
                  <a:srgbClr val="552112"/>
                </a:solidFill>
                <a:latin typeface="Arial"/>
                <a:cs typeface="Arial"/>
              </a:rPr>
              <a:t>продукции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55" dirty="0">
                <a:solidFill>
                  <a:srgbClr val="552112"/>
                </a:solidFill>
                <a:latin typeface="Arial"/>
                <a:cs typeface="Arial"/>
              </a:rPr>
              <a:t>на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100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552112"/>
                </a:solidFill>
                <a:latin typeface="Arial"/>
                <a:cs typeface="Arial"/>
              </a:rPr>
              <a:t>000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рублей,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45" dirty="0">
                <a:solidFill>
                  <a:srgbClr val="552112"/>
                </a:solidFill>
                <a:latin typeface="Arial"/>
                <a:cs typeface="Arial"/>
              </a:rPr>
              <a:t>и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04" dirty="0">
                <a:solidFill>
                  <a:srgbClr val="552112"/>
                </a:solidFill>
                <a:latin typeface="Arial"/>
                <a:cs typeface="Arial"/>
              </a:rPr>
              <a:t>чистую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прибыль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размере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005"/>
              </a:lnSpc>
              <a:spcBef>
                <a:spcPts val="5"/>
              </a:spcBef>
            </a:pPr>
            <a:r>
              <a:rPr sz="1900" i="1" u="sng" spc="-100" dirty="0" err="1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Для</a:t>
            </a:r>
            <a:r>
              <a:rPr lang="ru-RU" sz="1900" i="1" u="sng" spc="-10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соответствия </a:t>
            </a:r>
            <a:r>
              <a:rPr sz="1900" i="1" u="sng" spc="-160" dirty="0" err="1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критерию</a:t>
            </a:r>
            <a:r>
              <a:rPr sz="1900" i="1" u="sng" spc="-9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3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2,</a:t>
            </a:r>
            <a:r>
              <a:rPr sz="1900" i="1" u="sng" spc="-8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0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компания</a:t>
            </a:r>
            <a:r>
              <a:rPr sz="1900" i="1" u="sng" spc="-95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должна:</a:t>
            </a:r>
            <a:endParaRPr sz="1900" dirty="0">
              <a:latin typeface="Arial"/>
              <a:cs typeface="Arial"/>
            </a:endParaRPr>
          </a:p>
          <a:p>
            <a:pPr marL="12700" marR="155575">
              <a:lnSpc>
                <a:spcPct val="75800"/>
              </a:lnSpc>
              <a:spcBef>
                <a:spcPts val="275"/>
              </a:spcBef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202</a:t>
            </a:r>
            <a:r>
              <a:rPr lang="ru-RU" sz="1900" i="1" spc="-90" dirty="0">
                <a:solidFill>
                  <a:srgbClr val="552112"/>
                </a:solidFill>
                <a:latin typeface="Arial"/>
                <a:cs typeface="Arial"/>
              </a:rPr>
              <a:t>1</a:t>
            </a:r>
            <a:r>
              <a:rPr sz="1900" i="1" spc="-1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b="1" i="1" spc="-130" dirty="0">
                <a:solidFill>
                  <a:srgbClr val="EF755E"/>
                </a:solidFill>
                <a:latin typeface="Calibri"/>
                <a:cs typeface="Calibri"/>
              </a:rPr>
              <a:t>получить</a:t>
            </a:r>
            <a:r>
              <a:rPr sz="1900" b="1" i="1" spc="-4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365" dirty="0">
                <a:solidFill>
                  <a:srgbClr val="EF755E"/>
                </a:solidFill>
                <a:latin typeface="Calibri"/>
                <a:cs typeface="Calibri"/>
              </a:rPr>
              <a:t>от</a:t>
            </a:r>
            <a:r>
              <a:rPr sz="1900" b="1" i="1" spc="-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dirty="0">
                <a:solidFill>
                  <a:srgbClr val="EF755E"/>
                </a:solidFill>
                <a:latin typeface="Calibri"/>
                <a:cs typeface="Calibri"/>
              </a:rPr>
              <a:t>доход</a:t>
            </a:r>
            <a:r>
              <a:rPr sz="1900" b="1" i="1" spc="-8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900" i="1" spc="2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50</a:t>
            </a:r>
            <a:r>
              <a:rPr sz="1900" i="1" spc="-14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001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рубля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(из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80" dirty="0">
                <a:solidFill>
                  <a:srgbClr val="552112"/>
                </a:solidFill>
                <a:latin typeface="Arial"/>
                <a:cs typeface="Arial"/>
              </a:rPr>
              <a:t>100 </a:t>
            </a:r>
            <a:r>
              <a:rPr sz="1900" i="1" spc="-265" dirty="0">
                <a:solidFill>
                  <a:srgbClr val="552112"/>
                </a:solidFill>
                <a:latin typeface="Arial"/>
                <a:cs typeface="Arial"/>
              </a:rPr>
              <a:t>т.р.)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ru-RU" sz="1900" i="1" spc="-110" dirty="0">
                <a:solidFill>
                  <a:srgbClr val="552112"/>
                </a:solidFill>
                <a:latin typeface="Arial"/>
                <a:cs typeface="Arial"/>
              </a:rPr>
              <a:t> от </a:t>
            </a:r>
            <a:r>
              <a:rPr sz="1900" b="1" i="1" spc="-35" dirty="0">
                <a:solidFill>
                  <a:srgbClr val="EF755E"/>
                </a:solidFill>
                <a:latin typeface="Calibri"/>
                <a:cs typeface="Calibri"/>
              </a:rPr>
              <a:t>реализации</a:t>
            </a:r>
            <a:r>
              <a:rPr sz="1900" b="1" i="1" spc="-2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0" dirty="0">
                <a:solidFill>
                  <a:srgbClr val="EF755E"/>
                </a:solidFill>
                <a:latin typeface="Calibri"/>
                <a:cs typeface="Calibri"/>
              </a:rPr>
              <a:t>продукции</a:t>
            </a:r>
            <a:r>
              <a:rPr sz="1900" b="1" i="1" spc="-2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произведенной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социально 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уязвимыми</a:t>
            </a:r>
            <a:r>
              <a:rPr sz="1900" i="1" spc="-5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85" dirty="0">
                <a:solidFill>
                  <a:srgbClr val="552112"/>
                </a:solidFill>
                <a:latin typeface="Arial"/>
                <a:cs typeface="Arial"/>
              </a:rPr>
              <a:t>категориями</a:t>
            </a:r>
            <a:r>
              <a:rPr sz="1900" i="1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5" dirty="0">
                <a:solidFill>
                  <a:srgbClr val="552112"/>
                </a:solidFill>
                <a:latin typeface="Arial"/>
                <a:cs typeface="Arial"/>
              </a:rPr>
              <a:t>граждан.</a:t>
            </a:r>
            <a:endParaRPr sz="1900" dirty="0">
              <a:latin typeface="Arial"/>
              <a:cs typeface="Arial"/>
            </a:endParaRPr>
          </a:p>
          <a:p>
            <a:pPr marL="12700" marR="138430">
              <a:lnSpc>
                <a:spcPct val="75800"/>
              </a:lnSpc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5" dirty="0">
                <a:solidFill>
                  <a:srgbClr val="552112"/>
                </a:solidFill>
                <a:latin typeface="Arial"/>
                <a:cs typeface="Arial"/>
              </a:rPr>
              <a:t>202</a:t>
            </a:r>
            <a:r>
              <a:rPr lang="ru-RU" sz="1900" i="1" spc="-165" dirty="0">
                <a:solidFill>
                  <a:srgbClr val="552112"/>
                </a:solidFill>
                <a:latin typeface="Arial"/>
                <a:cs typeface="Arial"/>
              </a:rPr>
              <a:t>2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b="1" i="1" spc="-155" dirty="0">
                <a:solidFill>
                  <a:srgbClr val="EF755E"/>
                </a:solidFill>
                <a:latin typeface="Calibri"/>
                <a:cs typeface="Calibri"/>
              </a:rPr>
              <a:t>направить</a:t>
            </a:r>
            <a:r>
              <a:rPr sz="1900" i="1" spc="-155" dirty="0">
                <a:solidFill>
                  <a:srgbClr val="552112"/>
                </a:solidFill>
                <a:latin typeface="Arial"/>
                <a:cs typeface="Arial"/>
              </a:rPr>
              <a:t>,</a:t>
            </a:r>
            <a:r>
              <a:rPr sz="1900" i="1" spc="-14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5" dirty="0">
                <a:solidFill>
                  <a:srgbClr val="552112"/>
                </a:solidFill>
                <a:latin typeface="Arial"/>
                <a:cs typeface="Arial"/>
              </a:rPr>
              <a:t>из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80" dirty="0">
                <a:solidFill>
                  <a:srgbClr val="552112"/>
                </a:solidFill>
                <a:latin typeface="Arial"/>
                <a:cs typeface="Arial"/>
              </a:rPr>
              <a:t>полученной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прошлом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ru-RU" sz="1900" b="1" i="1" spc="-35" dirty="0">
                <a:solidFill>
                  <a:srgbClr val="EF755E"/>
                </a:solidFill>
                <a:latin typeface="Calibri"/>
                <a:cs typeface="Calibri"/>
              </a:rPr>
              <a:t>чистой</a:t>
            </a:r>
            <a:r>
              <a:rPr sz="1900" b="1" i="1" spc="-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прибыли,</a:t>
            </a:r>
            <a:r>
              <a:rPr sz="1900" b="1" i="1" spc="-5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10" dirty="0">
                <a:solidFill>
                  <a:srgbClr val="EF755E"/>
                </a:solidFill>
                <a:latin typeface="Calibri"/>
                <a:cs typeface="Calibri"/>
              </a:rPr>
              <a:t>на</a:t>
            </a:r>
            <a:r>
              <a:rPr sz="1900" b="1" i="1" spc="-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реализацию </a:t>
            </a:r>
            <a:r>
              <a:rPr sz="1900" b="1" i="1" spc="-10" dirty="0">
                <a:solidFill>
                  <a:srgbClr val="EF755E"/>
                </a:solidFill>
                <a:latin typeface="Calibri"/>
                <a:cs typeface="Calibri"/>
              </a:rPr>
              <a:t>продукции</a:t>
            </a:r>
            <a:r>
              <a:rPr sz="1900" b="1" i="1" spc="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социально</a:t>
            </a:r>
            <a:r>
              <a:rPr sz="1900" i="1" spc="-1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уязвимых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граждан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15" dirty="0">
                <a:solidFill>
                  <a:srgbClr val="552112"/>
                </a:solidFill>
                <a:latin typeface="Arial"/>
                <a:cs typeface="Arial"/>
              </a:rPr>
              <a:t>10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5" dirty="0">
                <a:solidFill>
                  <a:srgbClr val="552112"/>
                </a:solidFill>
                <a:latin typeface="Arial"/>
                <a:cs typeface="Arial"/>
              </a:rPr>
              <a:t>001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рубля.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419600" cy="6858000"/>
            <a:chOff x="0" y="0"/>
            <a:chExt cx="44196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419600" cy="6858000"/>
            </a:xfrm>
            <a:custGeom>
              <a:avLst/>
              <a:gdLst/>
              <a:ahLst/>
              <a:cxnLst/>
              <a:rect l="l" t="t" r="r" b="b"/>
              <a:pathLst>
                <a:path w="4419600" h="6858000">
                  <a:moveTo>
                    <a:pt x="4419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419600" y="685800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F1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5" y="333756"/>
              <a:ext cx="2752344" cy="5486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4091" y="2527249"/>
            <a:ext cx="3761104" cy="18059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45"/>
              </a:lnSpc>
              <a:spcBef>
                <a:spcPts val="105"/>
              </a:spcBef>
            </a:pPr>
            <a:r>
              <a:rPr sz="2600" b="1" spc="50" dirty="0">
                <a:solidFill>
                  <a:srgbClr val="EC5439"/>
                </a:solidFill>
                <a:latin typeface="Calibri"/>
                <a:cs typeface="Calibri"/>
              </a:rPr>
              <a:t>Категория</a:t>
            </a:r>
            <a:r>
              <a:rPr sz="2600" b="1" spc="-40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EC5439"/>
                </a:solidFill>
                <a:latin typeface="Calibri"/>
                <a:cs typeface="Calibri"/>
              </a:rPr>
              <a:t>3.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65"/>
              </a:spcBef>
            </a:pP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Организации</a:t>
            </a:r>
            <a:r>
              <a:rPr sz="2000" b="1" spc="254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осуществляющие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производство</a:t>
            </a:r>
            <a:r>
              <a:rPr sz="2000" b="1" spc="26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товаров</a:t>
            </a:r>
            <a:r>
              <a:rPr sz="2000" b="1" spc="30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(работ,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услуг)</a:t>
            </a:r>
            <a:r>
              <a:rPr sz="20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C5439"/>
                </a:solidFill>
                <a:latin typeface="Calibri"/>
                <a:cs typeface="Calibri"/>
              </a:rPr>
              <a:t>предназначенных</a:t>
            </a:r>
            <a:r>
              <a:rPr sz="2000" b="1" spc="1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EC5439"/>
                </a:solidFill>
                <a:latin typeface="Calibri"/>
                <a:cs typeface="Calibri"/>
              </a:rPr>
              <a:t>для</a:t>
            </a:r>
            <a:r>
              <a:rPr sz="2000" b="1" spc="-5" dirty="0">
                <a:solidFill>
                  <a:srgbClr val="EC543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EC5439"/>
                </a:solidFill>
                <a:latin typeface="Calibri"/>
                <a:cs typeface="Calibri"/>
              </a:rPr>
              <a:t>лиц,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отнесенных</a:t>
            </a:r>
            <a:r>
              <a:rPr sz="2000" b="1" spc="12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2000" b="1" spc="18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категориям </a:t>
            </a:r>
            <a:r>
              <a:rPr sz="2000" b="1" dirty="0">
                <a:solidFill>
                  <a:srgbClr val="552112"/>
                </a:solidFill>
                <a:latin typeface="Calibri"/>
                <a:cs typeface="Calibri"/>
              </a:rPr>
              <a:t>социально</a:t>
            </a:r>
            <a:r>
              <a:rPr sz="2000" b="1" spc="10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52112"/>
                </a:solidFill>
                <a:latin typeface="Calibri"/>
                <a:cs typeface="Calibri"/>
              </a:rPr>
              <a:t>уязвимых.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94250" y="1150365"/>
            <a:ext cx="684085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F755E"/>
                </a:solidFill>
                <a:latin typeface="Calibri"/>
                <a:cs typeface="Calibri"/>
              </a:rPr>
              <a:t>Ограничение: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5"/>
              </a:spcBef>
            </a:pP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доля </a:t>
            </a:r>
            <a:r>
              <a:rPr sz="1800" spc="-35" dirty="0">
                <a:solidFill>
                  <a:srgbClr val="552112"/>
                </a:solidFill>
                <a:latin typeface="Arial"/>
                <a:cs typeface="Arial"/>
              </a:rPr>
              <a:t>доходов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осуществления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52112"/>
                </a:solidFill>
                <a:latin typeface="Arial"/>
                <a:cs typeface="Arial"/>
              </a:rPr>
              <a:t>такой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деятельности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2112"/>
                </a:solidFill>
                <a:latin typeface="Arial"/>
                <a:cs typeface="Arial"/>
              </a:rPr>
              <a:t>по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итогам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предыдущего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52112"/>
                </a:solidFill>
                <a:latin typeface="Arial"/>
                <a:cs typeface="Arial"/>
              </a:rPr>
              <a:t>календарного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года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должна</a:t>
            </a:r>
            <a:r>
              <a:rPr sz="18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составлять</a:t>
            </a:r>
            <a:r>
              <a:rPr sz="1800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52112"/>
                </a:solidFill>
                <a:latin typeface="Arial"/>
                <a:cs typeface="Arial"/>
              </a:rPr>
              <a:t>50%, </a:t>
            </a:r>
            <a:r>
              <a:rPr sz="1800" spc="-190" dirty="0">
                <a:solidFill>
                  <a:srgbClr val="552112"/>
                </a:solidFill>
                <a:latin typeface="Arial"/>
                <a:cs typeface="Arial"/>
              </a:rPr>
              <a:t>а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доля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полученной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чистой</a:t>
            </a:r>
            <a:r>
              <a:rPr sz="1800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прибыли</a:t>
            </a:r>
            <a:r>
              <a:rPr sz="1800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за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предшествующий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календарный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52112"/>
                </a:solidFill>
                <a:latin typeface="Arial"/>
                <a:cs typeface="Arial"/>
              </a:rPr>
              <a:t>год,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направленной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на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52112"/>
                </a:solidFill>
                <a:latin typeface="Arial"/>
                <a:cs typeface="Arial"/>
              </a:rPr>
              <a:t>осуществление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такой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деятельности</a:t>
            </a:r>
            <a:r>
              <a:rPr sz="1800" spc="-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текущем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календарном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52112"/>
                </a:solidFill>
                <a:latin typeface="Arial"/>
                <a:cs typeface="Arial"/>
              </a:rPr>
              <a:t>году,</a:t>
            </a:r>
            <a:r>
              <a:rPr sz="1800" spc="-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должна </a:t>
            </a:r>
            <a:r>
              <a:rPr sz="1800" spc="-75" dirty="0">
                <a:solidFill>
                  <a:srgbClr val="552112"/>
                </a:solidFill>
                <a:latin typeface="Arial"/>
                <a:cs typeface="Arial"/>
              </a:rPr>
              <a:t>составлять</a:t>
            </a:r>
            <a:r>
              <a:rPr sz="1800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552112"/>
                </a:solidFill>
                <a:latin typeface="Arial"/>
                <a:cs typeface="Arial"/>
              </a:rPr>
              <a:t>не </a:t>
            </a:r>
            <a:r>
              <a:rPr sz="1800" spc="-65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52112"/>
                </a:solidFill>
                <a:latin typeface="Arial"/>
                <a:cs typeface="Arial"/>
              </a:rPr>
              <a:t>50%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1800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размера </a:t>
            </a:r>
            <a:r>
              <a:rPr sz="1800" spc="-30" dirty="0">
                <a:solidFill>
                  <a:srgbClr val="552112"/>
                </a:solidFill>
                <a:latin typeface="Arial"/>
                <a:cs typeface="Arial"/>
              </a:rPr>
              <a:t>указанной</a:t>
            </a:r>
            <a:r>
              <a:rPr sz="1800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2112"/>
                </a:solidFill>
                <a:latin typeface="Arial"/>
                <a:cs typeface="Arial"/>
              </a:rPr>
              <a:t>прибыли.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4250" y="3372992"/>
            <a:ext cx="922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F755E"/>
                </a:solidFill>
                <a:latin typeface="Calibri"/>
                <a:cs typeface="Calibri"/>
              </a:rPr>
              <a:t>Пример: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4250" y="3607517"/>
            <a:ext cx="663575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2020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компания 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получила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552112"/>
                </a:solidFill>
                <a:latin typeface="Arial"/>
                <a:cs typeface="Arial"/>
              </a:rPr>
              <a:t>доход</a:t>
            </a:r>
            <a:r>
              <a:rPr lang="ru-RU" sz="1900" i="1" spc="-100" dirty="0">
                <a:solidFill>
                  <a:srgbClr val="552112"/>
                </a:solidFill>
                <a:latin typeface="Arial"/>
                <a:cs typeface="Arial"/>
              </a:rPr>
              <a:t>  от </a:t>
            </a:r>
            <a:r>
              <a:rPr sz="1900" b="1" i="1" spc="-10" dirty="0" err="1">
                <a:solidFill>
                  <a:srgbClr val="EF755E"/>
                </a:solidFill>
                <a:latin typeface="Calibri"/>
                <a:cs typeface="Calibri"/>
              </a:rPr>
              <a:t>произведенной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4250" y="3854405"/>
            <a:ext cx="686498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60" dirty="0">
                <a:solidFill>
                  <a:srgbClr val="552112"/>
                </a:solidFill>
                <a:latin typeface="Arial"/>
                <a:cs typeface="Arial"/>
              </a:rPr>
              <a:t>продукции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55" dirty="0">
                <a:solidFill>
                  <a:srgbClr val="552112"/>
                </a:solidFill>
                <a:latin typeface="Arial"/>
                <a:cs typeface="Arial"/>
              </a:rPr>
              <a:t>на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100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552112"/>
                </a:solidFill>
                <a:latin typeface="Arial"/>
                <a:cs typeface="Arial"/>
              </a:rPr>
              <a:t>000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рублей,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552112"/>
                </a:solidFill>
                <a:latin typeface="Arial"/>
                <a:cs typeface="Arial"/>
              </a:rPr>
              <a:t>и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04" dirty="0">
                <a:solidFill>
                  <a:srgbClr val="552112"/>
                </a:solidFill>
                <a:latin typeface="Arial"/>
                <a:cs typeface="Arial"/>
              </a:rPr>
              <a:t>чистую</a:t>
            </a:r>
            <a:r>
              <a:rPr sz="1900" i="1" spc="-1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прибыли</a:t>
            </a:r>
            <a:r>
              <a:rPr sz="1900" i="1" spc="-1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размере</a:t>
            </a:r>
            <a:r>
              <a:rPr sz="1900" i="1" spc="28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20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5" dirty="0">
                <a:solidFill>
                  <a:srgbClr val="552112"/>
                </a:solidFill>
                <a:latin typeface="Arial"/>
                <a:cs typeface="Arial"/>
              </a:rPr>
              <a:t>000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94250" y="4101293"/>
            <a:ext cx="8096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рублей.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4250" y="4595450"/>
            <a:ext cx="6894830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95"/>
              </a:spcBef>
            </a:pPr>
            <a:r>
              <a:rPr sz="1900" i="1" u="sng" spc="-10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Для</a:t>
            </a:r>
            <a:r>
              <a:rPr sz="1900" i="1" u="sng" spc="-8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lang="ru-RU" sz="1900" i="1" u="sng" spc="-8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соответствия </a:t>
            </a:r>
            <a:r>
              <a:rPr sz="1900" i="1" u="sng" spc="-160" dirty="0" err="1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критерию</a:t>
            </a:r>
            <a:r>
              <a:rPr sz="1900" i="1" u="sng" spc="-9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2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3,</a:t>
            </a:r>
            <a:r>
              <a:rPr sz="1900" i="1" u="sng" spc="-75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05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компания</a:t>
            </a:r>
            <a:r>
              <a:rPr sz="1900" i="1" u="sng" spc="-95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 </a:t>
            </a:r>
            <a:r>
              <a:rPr sz="1900" i="1" u="sng" spc="-10" dirty="0">
                <a:solidFill>
                  <a:srgbClr val="552112"/>
                </a:solidFill>
                <a:uFill>
                  <a:solidFill>
                    <a:srgbClr val="552112"/>
                  </a:solidFill>
                </a:uFill>
                <a:latin typeface="Arial"/>
                <a:cs typeface="Arial"/>
              </a:rPr>
              <a:t>должна:</a:t>
            </a: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180"/>
              </a:spcBef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2020</a:t>
            </a:r>
            <a:r>
              <a:rPr sz="1900" i="1" spc="-1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90" dirty="0">
                <a:solidFill>
                  <a:srgbClr val="552112"/>
                </a:solidFill>
                <a:latin typeface="Arial"/>
                <a:cs typeface="Arial"/>
              </a:rPr>
              <a:t>получить</a:t>
            </a:r>
            <a:r>
              <a:rPr sz="1900" i="1" spc="-1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552112"/>
                </a:solidFill>
                <a:latin typeface="Arial"/>
                <a:cs typeface="Arial"/>
              </a:rPr>
              <a:t>доход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900" i="1" spc="27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50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001</a:t>
            </a:r>
            <a:r>
              <a:rPr sz="1900" i="1" spc="-1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рубля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(из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55" dirty="0">
                <a:solidFill>
                  <a:srgbClr val="552112"/>
                </a:solidFill>
                <a:latin typeface="Arial"/>
                <a:cs typeface="Arial"/>
              </a:rPr>
              <a:t>100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65" dirty="0">
                <a:solidFill>
                  <a:srgbClr val="552112"/>
                </a:solidFill>
                <a:latin typeface="Arial"/>
                <a:cs typeface="Arial"/>
              </a:rPr>
              <a:t>т.р.)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450" dirty="0">
                <a:solidFill>
                  <a:srgbClr val="552112"/>
                </a:solidFill>
                <a:latin typeface="Arial"/>
                <a:cs typeface="Arial"/>
              </a:rPr>
              <a:t>от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EF755E"/>
                </a:solidFill>
                <a:latin typeface="Calibri"/>
                <a:cs typeface="Calibri"/>
              </a:rPr>
              <a:t>произведенной</a:t>
            </a:r>
            <a:r>
              <a:rPr sz="1900" b="1" i="1" spc="-2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0" dirty="0">
                <a:solidFill>
                  <a:srgbClr val="EF755E"/>
                </a:solidFill>
                <a:latin typeface="Calibri"/>
                <a:cs typeface="Calibri"/>
              </a:rPr>
              <a:t>продукции</a:t>
            </a:r>
            <a:r>
              <a:rPr sz="1900" b="1" i="1" spc="-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предназначенной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для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лиц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45" dirty="0">
                <a:solidFill>
                  <a:srgbClr val="552112"/>
                </a:solidFill>
                <a:latin typeface="Arial"/>
                <a:cs typeface="Arial"/>
              </a:rPr>
              <a:t>относящихся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к</a:t>
            </a:r>
            <a:r>
              <a:rPr sz="1900" i="1" spc="-7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социально</a:t>
            </a:r>
            <a:r>
              <a:rPr sz="1900" i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уязвимыми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85" dirty="0">
                <a:solidFill>
                  <a:srgbClr val="552112"/>
                </a:solidFill>
                <a:latin typeface="Arial"/>
                <a:cs typeface="Arial"/>
              </a:rPr>
              <a:t>категориями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граждан.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1775"/>
              </a:lnSpc>
            </a:pPr>
            <a:r>
              <a:rPr sz="1900" i="1" spc="-17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5" dirty="0">
                <a:solidFill>
                  <a:srgbClr val="552112"/>
                </a:solidFill>
                <a:latin typeface="Arial"/>
                <a:cs typeface="Arial"/>
              </a:rPr>
              <a:t>2021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b="1" i="1" spc="-155" dirty="0">
                <a:solidFill>
                  <a:srgbClr val="EF755E"/>
                </a:solidFill>
                <a:latin typeface="Calibri"/>
                <a:cs typeface="Calibri"/>
              </a:rPr>
              <a:t>направить</a:t>
            </a:r>
            <a:r>
              <a:rPr sz="1900" i="1" spc="-155" dirty="0">
                <a:solidFill>
                  <a:srgbClr val="552112"/>
                </a:solidFill>
                <a:latin typeface="Arial"/>
                <a:cs typeface="Arial"/>
              </a:rPr>
              <a:t>,</a:t>
            </a:r>
            <a:r>
              <a:rPr sz="1900" i="1" spc="-14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55" dirty="0">
                <a:solidFill>
                  <a:srgbClr val="552112"/>
                </a:solidFill>
                <a:latin typeface="Arial"/>
                <a:cs typeface="Arial"/>
              </a:rPr>
              <a:t>из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80" dirty="0">
                <a:solidFill>
                  <a:srgbClr val="552112"/>
                </a:solidFill>
                <a:latin typeface="Arial"/>
                <a:cs typeface="Arial"/>
              </a:rPr>
              <a:t>полученной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в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0" dirty="0">
                <a:solidFill>
                  <a:srgbClr val="552112"/>
                </a:solidFill>
                <a:latin typeface="Arial"/>
                <a:cs typeface="Arial"/>
              </a:rPr>
              <a:t>прошлом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552112"/>
                </a:solidFill>
                <a:latin typeface="Arial"/>
                <a:cs typeface="Arial"/>
              </a:rPr>
              <a:t>году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ru-RU"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чистой </a:t>
            </a:r>
            <a:r>
              <a:rPr sz="1900" b="1" i="1" spc="-45" dirty="0" err="1">
                <a:solidFill>
                  <a:srgbClr val="EF755E"/>
                </a:solidFill>
                <a:latin typeface="Calibri"/>
                <a:cs typeface="Calibri"/>
              </a:rPr>
              <a:t>прибыли</a:t>
            </a:r>
            <a:r>
              <a:rPr sz="1900" b="1" i="1" spc="-45" dirty="0">
                <a:solidFill>
                  <a:srgbClr val="EF755E"/>
                </a:solidFill>
                <a:latin typeface="Calibri"/>
                <a:cs typeface="Calibri"/>
              </a:rPr>
              <a:t>,</a:t>
            </a:r>
            <a:r>
              <a:rPr sz="1900" b="1" i="1" spc="-4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110" dirty="0">
                <a:solidFill>
                  <a:srgbClr val="EF755E"/>
                </a:solidFill>
                <a:latin typeface="Calibri"/>
                <a:cs typeface="Calibri"/>
              </a:rPr>
              <a:t>на</a:t>
            </a:r>
            <a:r>
              <a:rPr sz="1900" b="1" i="1" spc="-1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65" dirty="0">
                <a:solidFill>
                  <a:srgbClr val="EF755E"/>
                </a:solidFill>
                <a:latin typeface="Calibri"/>
                <a:cs typeface="Calibri"/>
              </a:rPr>
              <a:t>производство</a:t>
            </a:r>
            <a:r>
              <a:rPr sz="1900" b="1" i="1" spc="-3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20" dirty="0">
                <a:solidFill>
                  <a:srgbClr val="EF755E"/>
                </a:solidFill>
                <a:latin typeface="Calibri"/>
                <a:cs typeface="Calibri"/>
              </a:rPr>
              <a:t>продукции</a:t>
            </a:r>
            <a:r>
              <a:rPr sz="1900" b="1" i="1" spc="-30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b="1" i="1" spc="-35" dirty="0">
                <a:solidFill>
                  <a:srgbClr val="EF755E"/>
                </a:solidFill>
                <a:latin typeface="Calibri"/>
                <a:cs typeface="Calibri"/>
              </a:rPr>
              <a:t>для</a:t>
            </a:r>
            <a:r>
              <a:rPr sz="1900" b="1" i="1" spc="25" dirty="0">
                <a:solidFill>
                  <a:srgbClr val="EF755E"/>
                </a:solidFill>
                <a:latin typeface="Calibri"/>
                <a:cs typeface="Calibri"/>
              </a:rPr>
              <a:t> </a:t>
            </a:r>
            <a:r>
              <a:rPr sz="1900" i="1" spc="-110" dirty="0">
                <a:solidFill>
                  <a:srgbClr val="552112"/>
                </a:solidFill>
                <a:latin typeface="Arial"/>
                <a:cs typeface="Arial"/>
              </a:rPr>
              <a:t>социально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80" dirty="0">
                <a:solidFill>
                  <a:srgbClr val="552112"/>
                </a:solidFill>
                <a:latin typeface="Arial"/>
                <a:cs typeface="Arial"/>
              </a:rPr>
              <a:t>уязвимых </a:t>
            </a:r>
            <a:r>
              <a:rPr sz="1900" i="1" spc="-160" dirty="0">
                <a:solidFill>
                  <a:srgbClr val="552112"/>
                </a:solidFill>
                <a:latin typeface="Arial"/>
                <a:cs typeface="Arial"/>
              </a:rPr>
              <a:t>граждан</a:t>
            </a:r>
            <a:r>
              <a:rPr sz="1900" i="1" spc="-10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90" dirty="0">
                <a:solidFill>
                  <a:srgbClr val="552112"/>
                </a:solidFill>
                <a:latin typeface="Arial"/>
                <a:cs typeface="Arial"/>
              </a:rPr>
              <a:t>не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30" dirty="0">
                <a:solidFill>
                  <a:srgbClr val="552112"/>
                </a:solidFill>
                <a:latin typeface="Arial"/>
                <a:cs typeface="Arial"/>
              </a:rPr>
              <a:t>менее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215" dirty="0">
                <a:solidFill>
                  <a:srgbClr val="552112"/>
                </a:solidFill>
                <a:latin typeface="Arial"/>
                <a:cs typeface="Arial"/>
              </a:rPr>
              <a:t>10</a:t>
            </a:r>
            <a:r>
              <a:rPr sz="1900" i="1" spc="-10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65" dirty="0">
                <a:solidFill>
                  <a:srgbClr val="552112"/>
                </a:solidFill>
                <a:latin typeface="Arial"/>
                <a:cs typeface="Arial"/>
              </a:rPr>
              <a:t>001</a:t>
            </a:r>
            <a:r>
              <a:rPr sz="1900" i="1" spc="-11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552112"/>
                </a:solidFill>
                <a:latin typeface="Arial"/>
                <a:cs typeface="Arial"/>
              </a:rPr>
              <a:t>рубля.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347" y="919352"/>
            <a:ext cx="823277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43610" marR="5080" indent="-931544">
              <a:lnSpc>
                <a:spcPts val="2160"/>
              </a:lnSpc>
              <a:spcBef>
                <a:spcPts val="375"/>
              </a:spcBef>
            </a:pPr>
            <a:r>
              <a:rPr dirty="0">
                <a:solidFill>
                  <a:srgbClr val="EC5439"/>
                </a:solidFill>
              </a:rPr>
              <a:t>Категория</a:t>
            </a:r>
            <a:r>
              <a:rPr spc="100" dirty="0">
                <a:solidFill>
                  <a:srgbClr val="EC5439"/>
                </a:solidFill>
              </a:rPr>
              <a:t> </a:t>
            </a:r>
            <a:r>
              <a:rPr dirty="0">
                <a:solidFill>
                  <a:srgbClr val="EC5439"/>
                </a:solidFill>
              </a:rPr>
              <a:t>3.</a:t>
            </a:r>
            <a:r>
              <a:rPr spc="175" dirty="0">
                <a:solidFill>
                  <a:srgbClr val="EC5439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Виды</a:t>
            </a:r>
            <a:r>
              <a:rPr spc="114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производств</a:t>
            </a:r>
            <a:r>
              <a:rPr spc="12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товаров</a:t>
            </a:r>
            <a:r>
              <a:rPr spc="11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(работ,</a:t>
            </a:r>
            <a:r>
              <a:rPr spc="12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услуг)</a:t>
            </a:r>
            <a:r>
              <a:rPr spc="114" dirty="0">
                <a:solidFill>
                  <a:srgbClr val="552112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предназначенных </a:t>
            </a:r>
            <a:r>
              <a:rPr spc="-20" dirty="0">
                <a:solidFill>
                  <a:srgbClr val="552112"/>
                </a:solidFill>
              </a:rPr>
              <a:t>для</a:t>
            </a:r>
            <a:r>
              <a:rPr spc="2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лиц,</a:t>
            </a:r>
            <a:r>
              <a:rPr spc="30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отнесенных</a:t>
            </a:r>
            <a:r>
              <a:rPr spc="2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к</a:t>
            </a:r>
            <a:r>
              <a:rPr spc="7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категориям</a:t>
            </a:r>
            <a:r>
              <a:rPr spc="5" dirty="0">
                <a:solidFill>
                  <a:srgbClr val="552112"/>
                </a:solidFill>
              </a:rPr>
              <a:t> </a:t>
            </a:r>
            <a:r>
              <a:rPr dirty="0">
                <a:solidFill>
                  <a:srgbClr val="552112"/>
                </a:solidFill>
              </a:rPr>
              <a:t>социально</a:t>
            </a:r>
            <a:r>
              <a:rPr spc="40" dirty="0">
                <a:solidFill>
                  <a:srgbClr val="552112"/>
                </a:solidFill>
              </a:rPr>
              <a:t> </a:t>
            </a:r>
            <a:r>
              <a:rPr spc="-10" dirty="0">
                <a:solidFill>
                  <a:srgbClr val="552112"/>
                </a:solidFill>
              </a:rPr>
              <a:t>уязвимых.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0623" y="1818893"/>
            <a:ext cx="5119370" cy="477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58240">
              <a:lnSpc>
                <a:spcPct val="100000"/>
              </a:lnSpc>
              <a:spcBef>
                <a:spcPts val="95"/>
              </a:spcBef>
            </a:pPr>
            <a:r>
              <a:rPr sz="1600" spc="-135" dirty="0">
                <a:latin typeface="Lucida Sans Unicode"/>
                <a:cs typeface="Lucida Sans Unicode"/>
              </a:rPr>
              <a:t>социально-</a:t>
            </a:r>
            <a:r>
              <a:rPr sz="1600" spc="-140" dirty="0">
                <a:latin typeface="Lucida Sans Unicode"/>
                <a:cs typeface="Lucida Sans Unicode"/>
              </a:rPr>
              <a:t>бытовых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услуг,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направленных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на </a:t>
            </a:r>
            <a:r>
              <a:rPr sz="1600" spc="-140" dirty="0">
                <a:latin typeface="Lucida Sans Unicode"/>
                <a:cs typeface="Lucida Sans Unicode"/>
              </a:rPr>
              <a:t>поддержание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жизнедеятельности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быту</a:t>
            </a:r>
            <a:endParaRPr sz="1600" dirty="0">
              <a:latin typeface="Lucida Sans Unicode"/>
              <a:cs typeface="Lucida Sans Unicode"/>
            </a:endParaRPr>
          </a:p>
          <a:p>
            <a:pPr marL="18415" marR="104775">
              <a:lnSpc>
                <a:spcPct val="100000"/>
              </a:lnSpc>
              <a:spcBef>
                <a:spcPts val="1650"/>
              </a:spcBef>
            </a:pPr>
            <a:r>
              <a:rPr sz="1600" spc="-135" dirty="0">
                <a:latin typeface="Lucida Sans Unicode"/>
                <a:cs typeface="Lucida Sans Unicode"/>
              </a:rPr>
              <a:t>социально-</a:t>
            </a:r>
            <a:r>
              <a:rPr sz="1600" spc="-140" dirty="0">
                <a:latin typeface="Lucida Sans Unicode"/>
                <a:cs typeface="Lucida Sans Unicode"/>
              </a:rPr>
              <a:t>медицинских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услуг,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направленных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на </a:t>
            </a:r>
            <a:r>
              <a:rPr sz="1600" spc="-140" dirty="0">
                <a:latin typeface="Lucida Sans Unicode"/>
                <a:cs typeface="Lucida Sans Unicode"/>
              </a:rPr>
              <a:t>поддержание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сохранение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здоровья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путем </a:t>
            </a:r>
            <a:r>
              <a:rPr sz="1600" spc="-135" dirty="0">
                <a:latin typeface="Lucida Sans Unicode"/>
                <a:cs typeface="Lucida Sans Unicode"/>
              </a:rPr>
              <a:t>организации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70" dirty="0">
                <a:latin typeface="Lucida Sans Unicode"/>
                <a:cs typeface="Lucida Sans Unicode"/>
              </a:rPr>
              <a:t>ухода,</a:t>
            </a:r>
            <a:r>
              <a:rPr sz="1600" spc="-110" dirty="0">
                <a:latin typeface="Lucida Sans Unicode"/>
                <a:cs typeface="Lucida Sans Unicode"/>
              </a:rPr>
              <a:t> оказания</a:t>
            </a:r>
            <a:r>
              <a:rPr sz="1600" spc="-100" dirty="0">
                <a:latin typeface="Lucida Sans Unicode"/>
                <a:cs typeface="Lucida Sans Unicode"/>
              </a:rPr>
              <a:t> содействия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проведении </a:t>
            </a:r>
            <a:r>
              <a:rPr sz="1600" spc="-125" dirty="0">
                <a:latin typeface="Lucida Sans Unicode"/>
                <a:cs typeface="Lucida Sans Unicode"/>
              </a:rPr>
              <a:t>оздоровительных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мероприятий,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систематического </a:t>
            </a:r>
            <a:r>
              <a:rPr sz="1600" spc="-125" dirty="0">
                <a:latin typeface="Lucida Sans Unicode"/>
                <a:cs typeface="Lucida Sans Unicode"/>
              </a:rPr>
              <a:t>наблюдения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для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выявления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отклонений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состоянии здоровья</a:t>
            </a:r>
            <a:endParaRPr sz="1600" dirty="0">
              <a:latin typeface="Lucida Sans Unicode"/>
              <a:cs typeface="Lucida Sans Unicode"/>
            </a:endParaRPr>
          </a:p>
          <a:p>
            <a:pPr marL="33020" marR="5080">
              <a:lnSpc>
                <a:spcPct val="100000"/>
              </a:lnSpc>
              <a:spcBef>
                <a:spcPts val="1725"/>
              </a:spcBef>
            </a:pPr>
            <a:r>
              <a:rPr sz="1600" spc="-135" dirty="0">
                <a:latin typeface="Lucida Sans Unicode"/>
                <a:cs typeface="Lucida Sans Unicode"/>
              </a:rPr>
              <a:t>социально-</a:t>
            </a:r>
            <a:r>
              <a:rPr sz="1600" spc="-120" dirty="0">
                <a:latin typeface="Lucida Sans Unicode"/>
                <a:cs typeface="Lucida Sans Unicode"/>
              </a:rPr>
              <a:t>психологических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услуг,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предусматривающих </a:t>
            </a:r>
            <a:r>
              <a:rPr sz="1600" spc="-110" dirty="0">
                <a:latin typeface="Lucida Sans Unicode"/>
                <a:cs typeface="Lucida Sans Unicode"/>
              </a:rPr>
              <a:t>оказание </a:t>
            </a:r>
            <a:r>
              <a:rPr sz="1600" spc="-150" dirty="0">
                <a:latin typeface="Lucida Sans Unicode"/>
                <a:cs typeface="Lucida Sans Unicode"/>
              </a:rPr>
              <a:t>помощи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коррекции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45" dirty="0">
                <a:latin typeface="Lucida Sans Unicode"/>
                <a:cs typeface="Lucida Sans Unicode"/>
              </a:rPr>
              <a:t>психологического </a:t>
            </a:r>
            <a:r>
              <a:rPr sz="1600" spc="-80" dirty="0">
                <a:latin typeface="Lucida Sans Unicode"/>
                <a:cs typeface="Lucida Sans Unicode"/>
              </a:rPr>
              <a:t>состояния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для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55" dirty="0">
                <a:latin typeface="Lucida Sans Unicode"/>
                <a:cs typeface="Lucida Sans Unicode"/>
              </a:rPr>
              <a:t>адаптации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социальной </a:t>
            </a:r>
            <a:r>
              <a:rPr sz="1600" spc="-10" dirty="0">
                <a:latin typeface="Lucida Sans Unicode"/>
                <a:cs typeface="Lucida Sans Unicode"/>
              </a:rPr>
              <a:t>среде</a:t>
            </a:r>
            <a:endParaRPr sz="1600" dirty="0">
              <a:latin typeface="Lucida Sans Unicode"/>
              <a:cs typeface="Lucida Sans Unicode"/>
            </a:endParaRPr>
          </a:p>
          <a:p>
            <a:pPr marL="18415" marR="509905">
              <a:lnSpc>
                <a:spcPct val="100000"/>
              </a:lnSpc>
              <a:spcBef>
                <a:spcPts val="1670"/>
              </a:spcBef>
            </a:pPr>
            <a:r>
              <a:rPr sz="1600" spc="-135" dirty="0">
                <a:latin typeface="Lucida Sans Unicode"/>
                <a:cs typeface="Lucida Sans Unicode"/>
              </a:rPr>
              <a:t>социально-</a:t>
            </a:r>
            <a:r>
              <a:rPr sz="1600" spc="-140" dirty="0">
                <a:latin typeface="Lucida Sans Unicode"/>
                <a:cs typeface="Lucida Sans Unicode"/>
              </a:rPr>
              <a:t>педагогических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услуг,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направленных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на </a:t>
            </a:r>
            <a:r>
              <a:rPr sz="1600" spc="-125" dirty="0">
                <a:latin typeface="Lucida Sans Unicode"/>
                <a:cs typeface="Lucida Sans Unicode"/>
              </a:rPr>
              <a:t>профилактику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отклонений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поведении</a:t>
            </a:r>
            <a:endParaRPr sz="1600" dirty="0">
              <a:latin typeface="Lucida Sans Unicode"/>
              <a:cs typeface="Lucida Sans Unicode"/>
            </a:endParaRPr>
          </a:p>
          <a:p>
            <a:pPr marL="33020" marR="67310">
              <a:lnSpc>
                <a:spcPct val="100000"/>
              </a:lnSpc>
              <a:spcBef>
                <a:spcPts val="1650"/>
              </a:spcBef>
            </a:pPr>
            <a:r>
              <a:rPr sz="1600" spc="-135" dirty="0">
                <a:latin typeface="Lucida Sans Unicode"/>
                <a:cs typeface="Lucida Sans Unicode"/>
              </a:rPr>
              <a:t>социально-</a:t>
            </a:r>
            <a:r>
              <a:rPr sz="1600" spc="-150" dirty="0">
                <a:latin typeface="Lucida Sans Unicode"/>
                <a:cs typeface="Lucida Sans Unicode"/>
              </a:rPr>
              <a:t>трудовых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услуг,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направленных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40" dirty="0">
                <a:latin typeface="Lucida Sans Unicode"/>
                <a:cs typeface="Lucida Sans Unicode"/>
              </a:rPr>
              <a:t>на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оказание </a:t>
            </a:r>
            <a:r>
              <a:rPr sz="1600" spc="-150" dirty="0">
                <a:latin typeface="Lucida Sans Unicode"/>
                <a:cs typeface="Lucida Sans Unicode"/>
              </a:rPr>
              <a:t>помощи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в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трудоустройстве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80" dirty="0">
                <a:latin typeface="Lucida Sans Unicode"/>
                <a:cs typeface="Lucida Sans Unicode"/>
              </a:rPr>
              <a:t> в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решении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60" dirty="0">
                <a:latin typeface="Lucida Sans Unicode"/>
                <a:cs typeface="Lucida Sans Unicode"/>
              </a:rPr>
              <a:t>иных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проблем, </a:t>
            </a:r>
            <a:r>
              <a:rPr sz="1600" spc="-120" dirty="0">
                <a:latin typeface="Lucida Sans Unicode"/>
                <a:cs typeface="Lucida Sans Unicode"/>
              </a:rPr>
              <a:t>связанных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с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трудовой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адаптацией</a:t>
            </a:r>
            <a:endParaRPr sz="16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7980" y="277368"/>
            <a:ext cx="1312164" cy="6050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5091" y="2179320"/>
            <a:ext cx="294640" cy="294640"/>
            <a:chOff x="355091" y="2179320"/>
            <a:chExt cx="294640" cy="294640"/>
          </a:xfrm>
        </p:grpSpPr>
        <p:sp>
          <p:nvSpPr>
            <p:cNvPr id="6" name="object 6"/>
            <p:cNvSpPr/>
            <p:nvPr/>
          </p:nvSpPr>
          <p:spPr>
            <a:xfrm>
              <a:off x="372617" y="219684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129539" y="0"/>
                  </a:moveTo>
                  <a:lnTo>
                    <a:pt x="79118" y="10185"/>
                  </a:lnTo>
                  <a:lnTo>
                    <a:pt x="37942" y="37957"/>
                  </a:lnTo>
                  <a:lnTo>
                    <a:pt x="10180" y="79134"/>
                  </a:lnTo>
                  <a:lnTo>
                    <a:pt x="0" y="129539"/>
                  </a:lnTo>
                  <a:lnTo>
                    <a:pt x="10180" y="179945"/>
                  </a:lnTo>
                  <a:lnTo>
                    <a:pt x="37942" y="221122"/>
                  </a:lnTo>
                  <a:lnTo>
                    <a:pt x="79118" y="248894"/>
                  </a:lnTo>
                  <a:lnTo>
                    <a:pt x="129539" y="259079"/>
                  </a:lnTo>
                  <a:lnTo>
                    <a:pt x="179961" y="248894"/>
                  </a:lnTo>
                  <a:lnTo>
                    <a:pt x="221137" y="221122"/>
                  </a:lnTo>
                  <a:lnTo>
                    <a:pt x="248899" y="179945"/>
                  </a:lnTo>
                  <a:lnTo>
                    <a:pt x="259080" y="129539"/>
                  </a:lnTo>
                  <a:lnTo>
                    <a:pt x="248899" y="79134"/>
                  </a:lnTo>
                  <a:lnTo>
                    <a:pt x="221137" y="37957"/>
                  </a:lnTo>
                  <a:lnTo>
                    <a:pt x="179961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617" y="219684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0" y="129539"/>
                  </a:moveTo>
                  <a:lnTo>
                    <a:pt x="10180" y="79134"/>
                  </a:lnTo>
                  <a:lnTo>
                    <a:pt x="37942" y="37957"/>
                  </a:lnTo>
                  <a:lnTo>
                    <a:pt x="79118" y="10185"/>
                  </a:lnTo>
                  <a:lnTo>
                    <a:pt x="129539" y="0"/>
                  </a:lnTo>
                  <a:lnTo>
                    <a:pt x="179961" y="10185"/>
                  </a:lnTo>
                  <a:lnTo>
                    <a:pt x="221137" y="37957"/>
                  </a:lnTo>
                  <a:lnTo>
                    <a:pt x="248899" y="79134"/>
                  </a:lnTo>
                  <a:lnTo>
                    <a:pt x="259080" y="129539"/>
                  </a:lnTo>
                  <a:lnTo>
                    <a:pt x="248899" y="179945"/>
                  </a:lnTo>
                  <a:lnTo>
                    <a:pt x="221137" y="221122"/>
                  </a:lnTo>
                  <a:lnTo>
                    <a:pt x="179961" y="248894"/>
                  </a:lnTo>
                  <a:lnTo>
                    <a:pt x="129539" y="259079"/>
                  </a:lnTo>
                  <a:lnTo>
                    <a:pt x="79118" y="248894"/>
                  </a:lnTo>
                  <a:lnTo>
                    <a:pt x="37942" y="221122"/>
                  </a:lnTo>
                  <a:lnTo>
                    <a:pt x="10180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55091" y="3602735"/>
            <a:ext cx="294640" cy="295910"/>
            <a:chOff x="355091" y="3602735"/>
            <a:chExt cx="294640" cy="295910"/>
          </a:xfrm>
        </p:grpSpPr>
        <p:sp>
          <p:nvSpPr>
            <p:cNvPr id="9" name="object 9"/>
            <p:cNvSpPr/>
            <p:nvPr/>
          </p:nvSpPr>
          <p:spPr>
            <a:xfrm>
              <a:off x="372617" y="3620261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129539" y="0"/>
                  </a:moveTo>
                  <a:lnTo>
                    <a:pt x="79118" y="10233"/>
                  </a:lnTo>
                  <a:lnTo>
                    <a:pt x="37942" y="38147"/>
                  </a:lnTo>
                  <a:lnTo>
                    <a:pt x="10180" y="79563"/>
                  </a:lnTo>
                  <a:lnTo>
                    <a:pt x="0" y="130301"/>
                  </a:lnTo>
                  <a:lnTo>
                    <a:pt x="10180" y="181040"/>
                  </a:lnTo>
                  <a:lnTo>
                    <a:pt x="37942" y="222456"/>
                  </a:lnTo>
                  <a:lnTo>
                    <a:pt x="79118" y="250370"/>
                  </a:lnTo>
                  <a:lnTo>
                    <a:pt x="129539" y="260604"/>
                  </a:lnTo>
                  <a:lnTo>
                    <a:pt x="179961" y="250370"/>
                  </a:lnTo>
                  <a:lnTo>
                    <a:pt x="221137" y="222456"/>
                  </a:lnTo>
                  <a:lnTo>
                    <a:pt x="248899" y="181040"/>
                  </a:lnTo>
                  <a:lnTo>
                    <a:pt x="259080" y="130301"/>
                  </a:lnTo>
                  <a:lnTo>
                    <a:pt x="248899" y="79563"/>
                  </a:lnTo>
                  <a:lnTo>
                    <a:pt x="221137" y="38147"/>
                  </a:lnTo>
                  <a:lnTo>
                    <a:pt x="179961" y="10233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617" y="3620261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0" y="130301"/>
                  </a:moveTo>
                  <a:lnTo>
                    <a:pt x="10180" y="79563"/>
                  </a:lnTo>
                  <a:lnTo>
                    <a:pt x="37942" y="38147"/>
                  </a:lnTo>
                  <a:lnTo>
                    <a:pt x="79118" y="10233"/>
                  </a:lnTo>
                  <a:lnTo>
                    <a:pt x="129539" y="0"/>
                  </a:lnTo>
                  <a:lnTo>
                    <a:pt x="179961" y="10233"/>
                  </a:lnTo>
                  <a:lnTo>
                    <a:pt x="221137" y="38147"/>
                  </a:lnTo>
                  <a:lnTo>
                    <a:pt x="248899" y="79563"/>
                  </a:lnTo>
                  <a:lnTo>
                    <a:pt x="259080" y="130301"/>
                  </a:lnTo>
                  <a:lnTo>
                    <a:pt x="248899" y="181040"/>
                  </a:lnTo>
                  <a:lnTo>
                    <a:pt x="221137" y="222456"/>
                  </a:lnTo>
                  <a:lnTo>
                    <a:pt x="179961" y="250370"/>
                  </a:lnTo>
                  <a:lnTo>
                    <a:pt x="129539" y="260604"/>
                  </a:lnTo>
                  <a:lnTo>
                    <a:pt x="79118" y="250370"/>
                  </a:lnTo>
                  <a:lnTo>
                    <a:pt x="37942" y="222456"/>
                  </a:lnTo>
                  <a:lnTo>
                    <a:pt x="10180" y="181040"/>
                  </a:lnTo>
                  <a:lnTo>
                    <a:pt x="0" y="130301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5091" y="4657344"/>
            <a:ext cx="294640" cy="295910"/>
            <a:chOff x="355091" y="4657344"/>
            <a:chExt cx="294640" cy="295910"/>
          </a:xfrm>
        </p:grpSpPr>
        <p:sp>
          <p:nvSpPr>
            <p:cNvPr id="12" name="object 12"/>
            <p:cNvSpPr/>
            <p:nvPr/>
          </p:nvSpPr>
          <p:spPr>
            <a:xfrm>
              <a:off x="372617" y="4674870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129539" y="0"/>
                  </a:moveTo>
                  <a:lnTo>
                    <a:pt x="79118" y="10233"/>
                  </a:lnTo>
                  <a:lnTo>
                    <a:pt x="37942" y="38147"/>
                  </a:lnTo>
                  <a:lnTo>
                    <a:pt x="10180" y="79563"/>
                  </a:lnTo>
                  <a:lnTo>
                    <a:pt x="0" y="130301"/>
                  </a:lnTo>
                  <a:lnTo>
                    <a:pt x="10180" y="181040"/>
                  </a:lnTo>
                  <a:lnTo>
                    <a:pt x="37942" y="222456"/>
                  </a:lnTo>
                  <a:lnTo>
                    <a:pt x="79118" y="250370"/>
                  </a:lnTo>
                  <a:lnTo>
                    <a:pt x="129539" y="260603"/>
                  </a:lnTo>
                  <a:lnTo>
                    <a:pt x="179961" y="250370"/>
                  </a:lnTo>
                  <a:lnTo>
                    <a:pt x="221137" y="222456"/>
                  </a:lnTo>
                  <a:lnTo>
                    <a:pt x="248899" y="181040"/>
                  </a:lnTo>
                  <a:lnTo>
                    <a:pt x="259080" y="130301"/>
                  </a:lnTo>
                  <a:lnTo>
                    <a:pt x="248899" y="79563"/>
                  </a:lnTo>
                  <a:lnTo>
                    <a:pt x="221137" y="38147"/>
                  </a:lnTo>
                  <a:lnTo>
                    <a:pt x="179961" y="10233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617" y="4674870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0" y="130301"/>
                  </a:moveTo>
                  <a:lnTo>
                    <a:pt x="10180" y="79563"/>
                  </a:lnTo>
                  <a:lnTo>
                    <a:pt x="37942" y="38147"/>
                  </a:lnTo>
                  <a:lnTo>
                    <a:pt x="79118" y="10233"/>
                  </a:lnTo>
                  <a:lnTo>
                    <a:pt x="129539" y="0"/>
                  </a:lnTo>
                  <a:lnTo>
                    <a:pt x="179961" y="10233"/>
                  </a:lnTo>
                  <a:lnTo>
                    <a:pt x="221137" y="38147"/>
                  </a:lnTo>
                  <a:lnTo>
                    <a:pt x="248899" y="79563"/>
                  </a:lnTo>
                  <a:lnTo>
                    <a:pt x="259080" y="130301"/>
                  </a:lnTo>
                  <a:lnTo>
                    <a:pt x="248899" y="181040"/>
                  </a:lnTo>
                  <a:lnTo>
                    <a:pt x="221137" y="222456"/>
                  </a:lnTo>
                  <a:lnTo>
                    <a:pt x="179961" y="250370"/>
                  </a:lnTo>
                  <a:lnTo>
                    <a:pt x="129539" y="260603"/>
                  </a:lnTo>
                  <a:lnTo>
                    <a:pt x="79118" y="250370"/>
                  </a:lnTo>
                  <a:lnTo>
                    <a:pt x="37942" y="222456"/>
                  </a:lnTo>
                  <a:lnTo>
                    <a:pt x="10180" y="181040"/>
                  </a:lnTo>
                  <a:lnTo>
                    <a:pt x="0" y="130301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5091" y="5097779"/>
            <a:ext cx="294640" cy="294640"/>
            <a:chOff x="355091" y="5097779"/>
            <a:chExt cx="294640" cy="294640"/>
          </a:xfrm>
        </p:grpSpPr>
        <p:sp>
          <p:nvSpPr>
            <p:cNvPr id="15" name="object 15"/>
            <p:cNvSpPr/>
            <p:nvPr/>
          </p:nvSpPr>
          <p:spPr>
            <a:xfrm>
              <a:off x="372617" y="5115305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18" y="10185"/>
                  </a:lnTo>
                  <a:lnTo>
                    <a:pt x="37942" y="37957"/>
                  </a:lnTo>
                  <a:lnTo>
                    <a:pt x="10180" y="79134"/>
                  </a:lnTo>
                  <a:lnTo>
                    <a:pt x="0" y="129540"/>
                  </a:lnTo>
                  <a:lnTo>
                    <a:pt x="10180" y="179945"/>
                  </a:lnTo>
                  <a:lnTo>
                    <a:pt x="37942" y="221122"/>
                  </a:lnTo>
                  <a:lnTo>
                    <a:pt x="79118" y="248894"/>
                  </a:lnTo>
                  <a:lnTo>
                    <a:pt x="129539" y="259080"/>
                  </a:lnTo>
                  <a:lnTo>
                    <a:pt x="179961" y="248894"/>
                  </a:lnTo>
                  <a:lnTo>
                    <a:pt x="221137" y="221122"/>
                  </a:lnTo>
                  <a:lnTo>
                    <a:pt x="248899" y="179945"/>
                  </a:lnTo>
                  <a:lnTo>
                    <a:pt x="259080" y="129540"/>
                  </a:lnTo>
                  <a:lnTo>
                    <a:pt x="248899" y="79134"/>
                  </a:lnTo>
                  <a:lnTo>
                    <a:pt x="221137" y="37957"/>
                  </a:lnTo>
                  <a:lnTo>
                    <a:pt x="179961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2617" y="5115305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0" y="79134"/>
                  </a:lnTo>
                  <a:lnTo>
                    <a:pt x="37942" y="37957"/>
                  </a:lnTo>
                  <a:lnTo>
                    <a:pt x="79118" y="10185"/>
                  </a:lnTo>
                  <a:lnTo>
                    <a:pt x="129539" y="0"/>
                  </a:lnTo>
                  <a:lnTo>
                    <a:pt x="179961" y="10185"/>
                  </a:lnTo>
                  <a:lnTo>
                    <a:pt x="221137" y="37957"/>
                  </a:lnTo>
                  <a:lnTo>
                    <a:pt x="248899" y="79134"/>
                  </a:lnTo>
                  <a:lnTo>
                    <a:pt x="259080" y="129540"/>
                  </a:lnTo>
                  <a:lnTo>
                    <a:pt x="248899" y="179945"/>
                  </a:lnTo>
                  <a:lnTo>
                    <a:pt x="221137" y="221122"/>
                  </a:lnTo>
                  <a:lnTo>
                    <a:pt x="179961" y="248894"/>
                  </a:lnTo>
                  <a:lnTo>
                    <a:pt x="129539" y="259080"/>
                  </a:lnTo>
                  <a:lnTo>
                    <a:pt x="79118" y="248894"/>
                  </a:lnTo>
                  <a:lnTo>
                    <a:pt x="37942" y="221122"/>
                  </a:lnTo>
                  <a:lnTo>
                    <a:pt x="10180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90091" y="1786889"/>
            <a:ext cx="4704080" cy="4972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" marR="280670">
              <a:lnSpc>
                <a:spcPct val="100000"/>
              </a:lnSpc>
              <a:spcBef>
                <a:spcPts val="95"/>
              </a:spcBef>
            </a:pPr>
            <a:r>
              <a:rPr sz="1600" spc="-135" dirty="0">
                <a:latin typeface="Lucida Sans Unicode"/>
                <a:cs typeface="Lucida Sans Unicode"/>
              </a:rPr>
              <a:t>услуг,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предусматривающих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повышение </a:t>
            </a:r>
            <a:r>
              <a:rPr sz="1600" spc="-130" dirty="0">
                <a:latin typeface="Lucida Sans Unicode"/>
                <a:cs typeface="Lucida Sans Unicode"/>
              </a:rPr>
              <a:t>коммуникативного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потенциала,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реабилитацию</a:t>
            </a:r>
            <a:r>
              <a:rPr sz="1600" spc="-50" dirty="0">
                <a:latin typeface="Lucida Sans Unicode"/>
                <a:cs typeface="Lucida Sans Unicode"/>
              </a:rPr>
              <a:t> и </a:t>
            </a:r>
            <a:r>
              <a:rPr sz="1600" spc="-120" dirty="0">
                <a:latin typeface="Lucida Sans Unicode"/>
                <a:cs typeface="Lucida Sans Unicode"/>
              </a:rPr>
              <a:t>социальную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65" dirty="0">
                <a:latin typeface="Lucida Sans Unicode"/>
                <a:cs typeface="Lucida Sans Unicode"/>
              </a:rPr>
              <a:t>адаптацию,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услуг</a:t>
            </a:r>
            <a:r>
              <a:rPr sz="1600" spc="-105" dirty="0">
                <a:latin typeface="Lucida Sans Unicode"/>
                <a:cs typeface="Lucida Sans Unicode"/>
              </a:rPr>
              <a:t> по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социальному </a:t>
            </a:r>
            <a:r>
              <a:rPr sz="1600" spc="-40" dirty="0">
                <a:latin typeface="Lucida Sans Unicode"/>
                <a:cs typeface="Lucida Sans Unicode"/>
              </a:rPr>
              <a:t>сопровождению</a:t>
            </a:r>
            <a:endParaRPr sz="1600" dirty="0">
              <a:latin typeface="Lucida Sans Unicode"/>
              <a:cs typeface="Lucida Sans Unicode"/>
            </a:endParaRPr>
          </a:p>
          <a:p>
            <a:pPr marL="12700" marR="238760">
              <a:lnSpc>
                <a:spcPct val="100000"/>
              </a:lnSpc>
              <a:spcBef>
                <a:spcPts val="1595"/>
              </a:spcBef>
            </a:pPr>
            <a:r>
              <a:rPr sz="1600" spc="-105" dirty="0">
                <a:latin typeface="Lucida Sans Unicode"/>
                <a:cs typeface="Lucida Sans Unicode"/>
              </a:rPr>
              <a:t>производство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(или)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реализация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медицинской </a:t>
            </a:r>
            <a:r>
              <a:rPr sz="1600" spc="-130" dirty="0">
                <a:latin typeface="Lucida Sans Unicode"/>
                <a:cs typeface="Lucida Sans Unicode"/>
              </a:rPr>
              <a:t>техники,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протезно-ортопедических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изделий, </a:t>
            </a:r>
            <a:r>
              <a:rPr sz="1600" spc="-150" dirty="0">
                <a:latin typeface="Lucida Sans Unicode"/>
                <a:cs typeface="Lucida Sans Unicode"/>
              </a:rPr>
              <a:t>программного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обеспечения,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65" dirty="0">
                <a:latin typeface="Lucida Sans Unicode"/>
                <a:cs typeface="Lucida Sans Unicode"/>
              </a:rPr>
              <a:t>а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также</a:t>
            </a:r>
            <a:r>
              <a:rPr sz="1600" spc="-90" dirty="0">
                <a:latin typeface="Lucida Sans Unicode"/>
                <a:cs typeface="Lucida Sans Unicode"/>
              </a:rPr>
              <a:t> технических </a:t>
            </a:r>
            <a:r>
              <a:rPr sz="1600" spc="-114" dirty="0">
                <a:latin typeface="Lucida Sans Unicode"/>
                <a:cs typeface="Lucida Sans Unicode"/>
              </a:rPr>
              <a:t>средств,</a:t>
            </a:r>
            <a:r>
              <a:rPr sz="1600" spc="-13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которые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135" dirty="0">
                <a:latin typeface="Lucida Sans Unicode"/>
                <a:cs typeface="Lucida Sans Unicode"/>
              </a:rPr>
              <a:t>могут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быть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использованы </a:t>
            </a:r>
            <a:r>
              <a:rPr sz="1600" spc="-100" dirty="0">
                <a:latin typeface="Lucida Sans Unicode"/>
                <a:cs typeface="Lucida Sans Unicode"/>
              </a:rPr>
              <a:t>исключительно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45" dirty="0">
                <a:latin typeface="Lucida Sans Unicode"/>
                <a:cs typeface="Lucida Sans Unicode"/>
              </a:rPr>
              <a:t>для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профилактики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90" dirty="0">
                <a:latin typeface="Lucida Sans Unicode"/>
                <a:cs typeface="Lucida Sans Unicode"/>
              </a:rPr>
              <a:t>инвалидности </a:t>
            </a:r>
            <a:r>
              <a:rPr sz="1600" spc="-110" dirty="0">
                <a:latin typeface="Lucida Sans Unicode"/>
                <a:cs typeface="Lucida Sans Unicode"/>
              </a:rPr>
              <a:t>или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реабилитации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(абилитации)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инвалидов</a:t>
            </a:r>
            <a:endParaRPr sz="16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1600" spc="-170" dirty="0">
                <a:latin typeface="Lucida Sans Unicode"/>
                <a:cs typeface="Lucida Sans Unicode"/>
              </a:rPr>
              <a:t>отдыха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оздоровления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инвалидов</a:t>
            </a:r>
            <a:r>
              <a:rPr sz="1600" spc="-120" dirty="0">
                <a:latin typeface="Lucida Sans Unicode"/>
                <a:cs typeface="Lucida Sans Unicode"/>
              </a:rPr>
              <a:t> и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пенсионеров</a:t>
            </a:r>
            <a:endParaRPr sz="16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600" spc="-120" dirty="0">
                <a:latin typeface="Lucida Sans Unicode"/>
                <a:cs typeface="Lucida Sans Unicode"/>
              </a:rPr>
              <a:t>услуг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в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10" dirty="0">
                <a:latin typeface="Lucida Sans Unicode"/>
                <a:cs typeface="Lucida Sans Unicode"/>
              </a:rPr>
              <a:t>сфере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дополнительного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образования</a:t>
            </a:r>
            <a:endParaRPr sz="16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sz="1600" spc="-105" dirty="0">
                <a:latin typeface="Lucida Sans Unicode"/>
                <a:cs typeface="Lucida Sans Unicode"/>
              </a:rPr>
              <a:t>деятельность по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созданию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95" dirty="0">
                <a:latin typeface="Lucida Sans Unicode"/>
                <a:cs typeface="Lucida Sans Unicode"/>
              </a:rPr>
              <a:t>условий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для </a:t>
            </a:r>
            <a:r>
              <a:rPr sz="1600" spc="-100" dirty="0">
                <a:latin typeface="Lucida Sans Unicode"/>
                <a:cs typeface="Lucida Sans Unicode"/>
              </a:rPr>
              <a:t>беспрепятственного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25" dirty="0">
                <a:latin typeface="Lucida Sans Unicode"/>
                <a:cs typeface="Lucida Sans Unicode"/>
              </a:rPr>
              <a:t>доступа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инвалидов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к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75" dirty="0">
                <a:latin typeface="Lucida Sans Unicode"/>
                <a:cs typeface="Lucida Sans Unicode"/>
              </a:rPr>
              <a:t>объектам </a:t>
            </a:r>
            <a:r>
              <a:rPr sz="1600" spc="-125" dirty="0">
                <a:latin typeface="Lucida Sans Unicode"/>
                <a:cs typeface="Lucida Sans Unicode"/>
              </a:rPr>
              <a:t>социальной,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инженерной,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транспортной </a:t>
            </a:r>
            <a:r>
              <a:rPr sz="1600" spc="-125" dirty="0">
                <a:latin typeface="Lucida Sans Unicode"/>
                <a:cs typeface="Lucida Sans Unicode"/>
              </a:rPr>
              <a:t>инфраструктур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5" dirty="0">
                <a:latin typeface="Lucida Sans Unicode"/>
                <a:cs typeface="Lucida Sans Unicode"/>
              </a:rPr>
              <a:t>пользования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средствами </a:t>
            </a:r>
            <a:r>
              <a:rPr sz="1600" spc="-125" dirty="0">
                <a:latin typeface="Lucida Sans Unicode"/>
                <a:cs typeface="Lucida Sans Unicode"/>
              </a:rPr>
              <a:t>транспорта,</a:t>
            </a:r>
            <a:r>
              <a:rPr sz="1600" spc="-13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связи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120" dirty="0">
                <a:latin typeface="Lucida Sans Unicode"/>
                <a:cs typeface="Lucida Sans Unicode"/>
              </a:rPr>
              <a:t>и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информации</a:t>
            </a:r>
            <a:endParaRPr sz="1600" dirty="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5091" y="6028944"/>
            <a:ext cx="294640" cy="294640"/>
            <a:chOff x="355091" y="6028944"/>
            <a:chExt cx="294640" cy="294640"/>
          </a:xfrm>
        </p:grpSpPr>
        <p:sp>
          <p:nvSpPr>
            <p:cNvPr id="19" name="object 19"/>
            <p:cNvSpPr/>
            <p:nvPr/>
          </p:nvSpPr>
          <p:spPr>
            <a:xfrm>
              <a:off x="372617" y="604647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18" y="10180"/>
                  </a:lnTo>
                  <a:lnTo>
                    <a:pt x="37942" y="37942"/>
                  </a:lnTo>
                  <a:lnTo>
                    <a:pt x="10180" y="79118"/>
                  </a:lnTo>
                  <a:lnTo>
                    <a:pt x="0" y="129539"/>
                  </a:lnTo>
                  <a:lnTo>
                    <a:pt x="10180" y="179961"/>
                  </a:lnTo>
                  <a:lnTo>
                    <a:pt x="37942" y="221137"/>
                  </a:lnTo>
                  <a:lnTo>
                    <a:pt x="79118" y="248899"/>
                  </a:lnTo>
                  <a:lnTo>
                    <a:pt x="129539" y="259079"/>
                  </a:lnTo>
                  <a:lnTo>
                    <a:pt x="179961" y="248899"/>
                  </a:lnTo>
                  <a:lnTo>
                    <a:pt x="221137" y="221137"/>
                  </a:lnTo>
                  <a:lnTo>
                    <a:pt x="248899" y="179961"/>
                  </a:lnTo>
                  <a:lnTo>
                    <a:pt x="259080" y="129539"/>
                  </a:lnTo>
                  <a:lnTo>
                    <a:pt x="248899" y="79118"/>
                  </a:lnTo>
                  <a:lnTo>
                    <a:pt x="221137" y="37942"/>
                  </a:lnTo>
                  <a:lnTo>
                    <a:pt x="179961" y="1018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617" y="604647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0" y="79118"/>
                  </a:lnTo>
                  <a:lnTo>
                    <a:pt x="37942" y="37942"/>
                  </a:lnTo>
                  <a:lnTo>
                    <a:pt x="79118" y="10180"/>
                  </a:lnTo>
                  <a:lnTo>
                    <a:pt x="129539" y="0"/>
                  </a:lnTo>
                  <a:lnTo>
                    <a:pt x="179961" y="10180"/>
                  </a:lnTo>
                  <a:lnTo>
                    <a:pt x="221137" y="37942"/>
                  </a:lnTo>
                  <a:lnTo>
                    <a:pt x="248899" y="79118"/>
                  </a:lnTo>
                  <a:lnTo>
                    <a:pt x="259080" y="129539"/>
                  </a:lnTo>
                  <a:lnTo>
                    <a:pt x="248899" y="179961"/>
                  </a:lnTo>
                  <a:lnTo>
                    <a:pt x="221137" y="221137"/>
                  </a:lnTo>
                  <a:lnTo>
                    <a:pt x="179961" y="248899"/>
                  </a:lnTo>
                  <a:lnTo>
                    <a:pt x="129539" y="259079"/>
                  </a:lnTo>
                  <a:lnTo>
                    <a:pt x="79118" y="248899"/>
                  </a:lnTo>
                  <a:lnTo>
                    <a:pt x="37942" y="221137"/>
                  </a:lnTo>
                  <a:lnTo>
                    <a:pt x="10180" y="179961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40196" y="1836420"/>
            <a:ext cx="294640" cy="295910"/>
            <a:chOff x="6140196" y="1836420"/>
            <a:chExt cx="294640" cy="295910"/>
          </a:xfrm>
        </p:grpSpPr>
        <p:sp>
          <p:nvSpPr>
            <p:cNvPr id="22" name="object 22"/>
            <p:cNvSpPr/>
            <p:nvPr/>
          </p:nvSpPr>
          <p:spPr>
            <a:xfrm>
              <a:off x="6157722" y="1853946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129539" y="0"/>
                  </a:moveTo>
                  <a:lnTo>
                    <a:pt x="79134" y="10233"/>
                  </a:lnTo>
                  <a:lnTo>
                    <a:pt x="37957" y="38147"/>
                  </a:lnTo>
                  <a:lnTo>
                    <a:pt x="10185" y="79563"/>
                  </a:lnTo>
                  <a:lnTo>
                    <a:pt x="0" y="130301"/>
                  </a:lnTo>
                  <a:lnTo>
                    <a:pt x="10185" y="181040"/>
                  </a:lnTo>
                  <a:lnTo>
                    <a:pt x="37957" y="222456"/>
                  </a:lnTo>
                  <a:lnTo>
                    <a:pt x="79134" y="250370"/>
                  </a:lnTo>
                  <a:lnTo>
                    <a:pt x="129539" y="260603"/>
                  </a:lnTo>
                  <a:lnTo>
                    <a:pt x="179945" y="250370"/>
                  </a:lnTo>
                  <a:lnTo>
                    <a:pt x="221122" y="222456"/>
                  </a:lnTo>
                  <a:lnTo>
                    <a:pt x="248894" y="181040"/>
                  </a:lnTo>
                  <a:lnTo>
                    <a:pt x="259079" y="130301"/>
                  </a:lnTo>
                  <a:lnTo>
                    <a:pt x="248894" y="79563"/>
                  </a:lnTo>
                  <a:lnTo>
                    <a:pt x="221122" y="38147"/>
                  </a:lnTo>
                  <a:lnTo>
                    <a:pt x="179945" y="10233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57722" y="1853946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0" y="130301"/>
                  </a:moveTo>
                  <a:lnTo>
                    <a:pt x="10185" y="79563"/>
                  </a:lnTo>
                  <a:lnTo>
                    <a:pt x="37957" y="38147"/>
                  </a:lnTo>
                  <a:lnTo>
                    <a:pt x="79134" y="10233"/>
                  </a:lnTo>
                  <a:lnTo>
                    <a:pt x="129539" y="0"/>
                  </a:lnTo>
                  <a:lnTo>
                    <a:pt x="179945" y="10233"/>
                  </a:lnTo>
                  <a:lnTo>
                    <a:pt x="221122" y="38147"/>
                  </a:lnTo>
                  <a:lnTo>
                    <a:pt x="248894" y="79563"/>
                  </a:lnTo>
                  <a:lnTo>
                    <a:pt x="259079" y="130301"/>
                  </a:lnTo>
                  <a:lnTo>
                    <a:pt x="248894" y="181040"/>
                  </a:lnTo>
                  <a:lnTo>
                    <a:pt x="221122" y="222456"/>
                  </a:lnTo>
                  <a:lnTo>
                    <a:pt x="179945" y="250370"/>
                  </a:lnTo>
                  <a:lnTo>
                    <a:pt x="129539" y="260603"/>
                  </a:lnTo>
                  <a:lnTo>
                    <a:pt x="79134" y="250370"/>
                  </a:lnTo>
                  <a:lnTo>
                    <a:pt x="37957" y="222456"/>
                  </a:lnTo>
                  <a:lnTo>
                    <a:pt x="10185" y="181040"/>
                  </a:lnTo>
                  <a:lnTo>
                    <a:pt x="0" y="130301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140196" y="3339084"/>
            <a:ext cx="294640" cy="294640"/>
            <a:chOff x="6140196" y="3339084"/>
            <a:chExt cx="294640" cy="294640"/>
          </a:xfrm>
        </p:grpSpPr>
        <p:sp>
          <p:nvSpPr>
            <p:cNvPr id="25" name="object 25"/>
            <p:cNvSpPr/>
            <p:nvPr/>
          </p:nvSpPr>
          <p:spPr>
            <a:xfrm>
              <a:off x="6157722" y="33566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79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39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57722" y="33566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39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79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150864" y="4492752"/>
            <a:ext cx="294640" cy="294640"/>
            <a:chOff x="6150864" y="4492752"/>
            <a:chExt cx="294640" cy="294640"/>
          </a:xfrm>
        </p:grpSpPr>
        <p:sp>
          <p:nvSpPr>
            <p:cNvPr id="28" name="object 28"/>
            <p:cNvSpPr/>
            <p:nvPr/>
          </p:nvSpPr>
          <p:spPr>
            <a:xfrm>
              <a:off x="6168390" y="4510278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80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68390" y="4510278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80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150864" y="5367528"/>
            <a:ext cx="294640" cy="294640"/>
            <a:chOff x="6150864" y="5367528"/>
            <a:chExt cx="294640" cy="294640"/>
          </a:xfrm>
        </p:grpSpPr>
        <p:sp>
          <p:nvSpPr>
            <p:cNvPr id="31" name="object 31"/>
            <p:cNvSpPr/>
            <p:nvPr/>
          </p:nvSpPr>
          <p:spPr>
            <a:xfrm>
              <a:off x="6168390" y="538505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80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68390" y="5385054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80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150864" y="6158484"/>
            <a:ext cx="294640" cy="294640"/>
            <a:chOff x="6150864" y="6158484"/>
            <a:chExt cx="294640" cy="294640"/>
          </a:xfrm>
        </p:grpSpPr>
        <p:sp>
          <p:nvSpPr>
            <p:cNvPr id="34" name="object 34"/>
            <p:cNvSpPr/>
            <p:nvPr/>
          </p:nvSpPr>
          <p:spPr>
            <a:xfrm>
              <a:off x="6168390" y="61760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9" y="0"/>
                  </a:moveTo>
                  <a:lnTo>
                    <a:pt x="79134" y="10180"/>
                  </a:lnTo>
                  <a:lnTo>
                    <a:pt x="37957" y="37942"/>
                  </a:lnTo>
                  <a:lnTo>
                    <a:pt x="10185" y="79118"/>
                  </a:lnTo>
                  <a:lnTo>
                    <a:pt x="0" y="129539"/>
                  </a:lnTo>
                  <a:lnTo>
                    <a:pt x="10185" y="179961"/>
                  </a:lnTo>
                  <a:lnTo>
                    <a:pt x="37957" y="221137"/>
                  </a:lnTo>
                  <a:lnTo>
                    <a:pt x="79134" y="248899"/>
                  </a:lnTo>
                  <a:lnTo>
                    <a:pt x="129539" y="259079"/>
                  </a:lnTo>
                  <a:lnTo>
                    <a:pt x="179945" y="248899"/>
                  </a:lnTo>
                  <a:lnTo>
                    <a:pt x="221122" y="221137"/>
                  </a:lnTo>
                  <a:lnTo>
                    <a:pt x="248894" y="179961"/>
                  </a:lnTo>
                  <a:lnTo>
                    <a:pt x="259080" y="129539"/>
                  </a:lnTo>
                  <a:lnTo>
                    <a:pt x="248894" y="79118"/>
                  </a:lnTo>
                  <a:lnTo>
                    <a:pt x="221122" y="37942"/>
                  </a:lnTo>
                  <a:lnTo>
                    <a:pt x="179945" y="1018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EC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68390" y="617601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129539"/>
                  </a:moveTo>
                  <a:lnTo>
                    <a:pt x="10185" y="79118"/>
                  </a:lnTo>
                  <a:lnTo>
                    <a:pt x="37957" y="37942"/>
                  </a:lnTo>
                  <a:lnTo>
                    <a:pt x="79134" y="10180"/>
                  </a:lnTo>
                  <a:lnTo>
                    <a:pt x="129539" y="0"/>
                  </a:lnTo>
                  <a:lnTo>
                    <a:pt x="179945" y="10180"/>
                  </a:lnTo>
                  <a:lnTo>
                    <a:pt x="221122" y="37942"/>
                  </a:lnTo>
                  <a:lnTo>
                    <a:pt x="248894" y="79118"/>
                  </a:lnTo>
                  <a:lnTo>
                    <a:pt x="259080" y="129539"/>
                  </a:lnTo>
                  <a:lnTo>
                    <a:pt x="248894" y="179961"/>
                  </a:lnTo>
                  <a:lnTo>
                    <a:pt x="221122" y="221137"/>
                  </a:lnTo>
                  <a:lnTo>
                    <a:pt x="179945" y="248899"/>
                  </a:lnTo>
                  <a:lnTo>
                    <a:pt x="129539" y="259079"/>
                  </a:lnTo>
                  <a:lnTo>
                    <a:pt x="79134" y="248899"/>
                  </a:lnTo>
                  <a:lnTo>
                    <a:pt x="37957" y="221137"/>
                  </a:lnTo>
                  <a:lnTo>
                    <a:pt x="10185" y="179961"/>
                  </a:lnTo>
                  <a:lnTo>
                    <a:pt x="0" y="129539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2064</Words>
  <Application>Microsoft Office PowerPoint</Application>
  <PresentationFormat>Широкоэкранный</PresentationFormat>
  <Paragraphs>182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Lucida Sans Unicode</vt:lpstr>
      <vt:lpstr>Calibri</vt:lpstr>
      <vt:lpstr>Arial Nova Cond</vt:lpstr>
      <vt:lpstr>Arial</vt:lpstr>
      <vt:lpstr>Office Theme</vt:lpstr>
      <vt:lpstr>МЕРЫ ПОДДЕРЖКИ СОЦИАЛЬНОГО ПРЕДПРИНИМАТЕЛЬСТВА</vt:lpstr>
      <vt:lpstr>КОМУ ПРЕДНАЗНАЧЕНЫ?</vt:lpstr>
      <vt:lpstr>Презентация PowerPoint</vt:lpstr>
      <vt:lpstr>Кто является субъектам малого или среднего предпринимательства?</vt:lpstr>
      <vt:lpstr>Презентация PowerPoint</vt:lpstr>
      <vt:lpstr>Презентация PowerPoint</vt:lpstr>
      <vt:lpstr>Ограничение:</vt:lpstr>
      <vt:lpstr>Презентация PowerPoint</vt:lpstr>
      <vt:lpstr>Категория 3. Виды производств товаров (работ, услуг) предназначенных для лиц, отнесенных к категориям социально уязвимых.</vt:lpstr>
      <vt:lpstr>Ограничение:</vt:lpstr>
      <vt:lpstr>Категория 4. Организации осуществляющие деятельность, направленную на достижение общественно полезных целей и способствующую решению социальных проблем общества</vt:lpstr>
      <vt:lpstr>ЧТО ДАЮТ?</vt:lpstr>
      <vt:lpstr>Презентация PowerPoint</vt:lpstr>
      <vt:lpstr>Условия предоставления финансовой поддержки в виде гранта</vt:lpstr>
      <vt:lpstr>Возможные направления расходования средств гранта</vt:lpstr>
      <vt:lpstr>КАК ПОЛУЧИТЬ?</vt:lpstr>
      <vt:lpstr>Необходимый перечень документов для присвоения статуса социального предприятия</vt:lpstr>
      <vt:lpstr>Необходимый перечень документов для присвоения статуса социального предприятия</vt:lpstr>
      <vt:lpstr>https://irkobl.ru/sites/economy/index.php</vt:lpstr>
      <vt:lpstr>Контактные данные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Михайловна Кузнецова</dc:creator>
  <cp:lastModifiedBy>Анна Николаевна Пинекер</cp:lastModifiedBy>
  <cp:revision>1</cp:revision>
  <dcterms:created xsi:type="dcterms:W3CDTF">2022-05-08T08:08:24Z</dcterms:created>
  <dcterms:modified xsi:type="dcterms:W3CDTF">2022-06-22T02:09:15Z</dcterms:modified>
</cp:coreProperties>
</file>