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640BF-0C57-44B0-9D59-290D96F9A17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5000" dirty="0" smtClean="0"/>
              <a:t>архивный отдел </a:t>
            </a:r>
          </a:p>
          <a:p>
            <a:pPr>
              <a:spcBef>
                <a:spcPts val="0"/>
              </a:spcBef>
            </a:pPr>
            <a:r>
              <a:rPr lang="ru-RU" sz="5000" dirty="0" err="1" smtClean="0"/>
              <a:t>г.Саянск</a:t>
            </a:r>
            <a:r>
              <a:rPr lang="ru-RU" sz="5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5000" dirty="0" smtClean="0"/>
              <a:t>2024 год</a:t>
            </a:r>
            <a:endParaRPr lang="ru-RU" sz="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872 дня из жизни непокоренного Ленинграда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8" y="980728"/>
            <a:ext cx="5760641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22 декабря 1942 года была учреждена медаль «За оборону Ленинграда», которой награждено около 1,5 миллиона человек. 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5769" r="59302" b="6356"/>
          <a:stretch/>
        </p:blipFill>
        <p:spPr>
          <a:xfrm>
            <a:off x="539552" y="260648"/>
            <a:ext cx="1213446" cy="2160240"/>
          </a:xfrm>
        </p:spPr>
      </p:pic>
      <p:pic>
        <p:nvPicPr>
          <p:cNvPr id="14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13610" r="5894" b="8920"/>
          <a:stretch/>
        </p:blipFill>
        <p:spPr>
          <a:xfrm>
            <a:off x="1907704" y="1808820"/>
            <a:ext cx="1444460" cy="1512168"/>
          </a:xfrm>
        </p:spPr>
      </p:pic>
      <p:pic>
        <p:nvPicPr>
          <p:cNvPr id="1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5"/>
          <a:stretch/>
        </p:blipFill>
        <p:spPr>
          <a:xfrm>
            <a:off x="4716016" y="4509119"/>
            <a:ext cx="1224136" cy="1942815"/>
          </a:xfr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420467" y="2279731"/>
            <a:ext cx="453650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26 января 1945 года сам город Ленинград был награжден орденом Ленина.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148064" y="3284984"/>
            <a:ext cx="3672408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С 1 мая 1945 года Ленинград — город-герой 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40152" y="5013176"/>
            <a:ext cx="3096344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8 мая 1965 года городу была вручена медаль «Золотая звезда».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23378" r="49978" b="11669"/>
          <a:stretch/>
        </p:blipFill>
        <p:spPr>
          <a:xfrm>
            <a:off x="3879871" y="2996952"/>
            <a:ext cx="1247580" cy="1314020"/>
          </a:xfrm>
        </p:spPr>
      </p:pic>
      <p:pic>
        <p:nvPicPr>
          <p:cNvPr id="21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3630963" cy="2423666"/>
          </a:xfrm>
        </p:spPr>
      </p:pic>
    </p:spTree>
    <p:extLst>
      <p:ext uri="{BB962C8B-B14F-4D97-AF65-F5344CB8AC3E}">
        <p14:creationId xmlns:p14="http://schemas.microsoft.com/office/powerpoint/2010/main" val="2874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60527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Память о блокадном Ленинграде и его героических защитниках увековечена в монументальных скульптурах и музеях. 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037312" cy="202487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717032"/>
            <a:ext cx="3384376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100" b="0" dirty="0" smtClean="0">
                <a:effectLst/>
                <a:latin typeface="Bahnschrift Condensed" pitchFamily="34" charset="0"/>
              </a:rPr>
              <a:t>Мемориальный комплекс «Разорванное кольцо» на Дороге жизни</a:t>
            </a:r>
            <a:br>
              <a:rPr lang="ru-RU" sz="1100" b="0" dirty="0" smtClean="0">
                <a:effectLst/>
                <a:latin typeface="Bahnschrift Condensed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32" y="1340768"/>
            <a:ext cx="3580060" cy="2376264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4048" y="3825044"/>
            <a:ext cx="3384376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100" b="0" dirty="0" smtClean="0">
                <a:effectLst/>
                <a:latin typeface="Bahnschrift Condensed" pitchFamily="34" charset="0"/>
              </a:rPr>
              <a:t>Монумент Героическим защитникам Ленинграда</a:t>
            </a:r>
            <a:br>
              <a:rPr lang="ru-RU" sz="1100" b="0" dirty="0" smtClean="0">
                <a:effectLst/>
                <a:latin typeface="Bahnschrift Condensed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36748"/>
            <a:ext cx="3765864" cy="2114620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6364590"/>
            <a:ext cx="2016224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100" b="0" dirty="0" smtClean="0">
                <a:effectLst/>
                <a:latin typeface="Bahnschrift Condensed" pitchFamily="34" charset="0"/>
              </a:rPr>
              <a:t>Музей обороны и блокады Ленинграда</a:t>
            </a:r>
            <a:br>
              <a:rPr lang="ru-RU" sz="1100" b="0" dirty="0" smtClean="0">
                <a:effectLst/>
                <a:latin typeface="Bahnschrift Condensed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85084"/>
            <a:ext cx="2952328" cy="1967450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436096" y="6328380"/>
            <a:ext cx="2664296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100" b="0" dirty="0" smtClean="0">
                <a:effectLst/>
                <a:latin typeface="Bahnschrift Condensed" pitchFamily="34" charset="0"/>
              </a:rPr>
              <a:t>Обелиск «Городу-герою Ленинграду»</a:t>
            </a:r>
            <a:br>
              <a:rPr lang="ru-RU" sz="1100" b="0" dirty="0" smtClean="0">
                <a:effectLst/>
                <a:latin typeface="Bahnschrift Condensed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60527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В архивном отделе хранятся фотоальбомы, подготовленные в Совете ветеранов города, в которых отражена жизнь Совета, а также материалы, подготовленные к датам, посвященным дню снятия блокады Ленинграда: встречи с ветеранами Великой Отечественной Войны, принимавшими участие в битвах за Ленинград, с жителями блокадного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b="0" dirty="0" smtClean="0">
                <a:effectLst/>
              </a:rPr>
              <a:t> </a:t>
            </a: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456384" cy="1944216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1"/>
          <a:stretch/>
        </p:blipFill>
        <p:spPr>
          <a:xfrm>
            <a:off x="4745532" y="1345320"/>
            <a:ext cx="3498875" cy="2190471"/>
          </a:xfrm>
        </p:spPr>
      </p:pic>
      <p:pic>
        <p:nvPicPr>
          <p:cNvPr id="12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5657" r="13325" b="-706"/>
          <a:stretch/>
        </p:blipFill>
        <p:spPr>
          <a:xfrm>
            <a:off x="467544" y="3717032"/>
            <a:ext cx="3528392" cy="2529584"/>
          </a:xfrm>
        </p:spPr>
      </p:pic>
      <p:pic>
        <p:nvPicPr>
          <p:cNvPr id="10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2"/>
          <a:stretch/>
        </p:blipFill>
        <p:spPr>
          <a:xfrm>
            <a:off x="4572000" y="3717032"/>
            <a:ext cx="3816424" cy="2649711"/>
          </a:xfrm>
        </p:spPr>
      </p:pic>
    </p:spTree>
    <p:extLst>
      <p:ext uri="{BB962C8B-B14F-4D97-AF65-F5344CB8AC3E}">
        <p14:creationId xmlns:p14="http://schemas.microsoft.com/office/powerpoint/2010/main" val="2678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60527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На сегодняшний день в Саянске проживают два блокадника: Зинаида Егоровна Знаменская и Антонина Сергеевна Борисова. Зинаида Егоровна прожила весь период блокады в Ленинграде, от самого начала и до самого конца. Когда началась блокада Ленинграда, девочке было шесть лет. В ее детской памяти на всю жизнь запечатлелись страшные картины жизни блокадного города и ее семьи.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Антонина Сергеевна в годы блокады была двухлетним ребенком, но страшные события тех лет оставили глубокий след в ее судьбе. До сих пор она трепетно относится к хлебу, бережет каждую его крошку.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Антонина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Сергеевна и Зинаида Егоровна имеют памятные знаки «В честь 75-летия полного освобождения Ленинграда от фашистской блокады</a:t>
            </a:r>
            <a:r>
              <a:rPr lang="ru-RU" sz="1200" b="0">
                <a:effectLst/>
                <a:latin typeface="Arial" pitchFamily="34" charset="0"/>
                <a:cs typeface="Arial" pitchFamily="34" charset="0"/>
              </a:rPr>
              <a:t>», </a:t>
            </a:r>
            <a:r>
              <a:rPr lang="ru-RU" sz="1200" b="0">
                <a:effectLst/>
                <a:latin typeface="Arial" pitchFamily="34" charset="0"/>
                <a:cs typeface="Arial" pitchFamily="34" charset="0"/>
              </a:rPr>
              <a:t>«В </a:t>
            </a:r>
            <a:r>
              <a:rPr lang="ru-RU" sz="1200" b="0">
                <a:effectLst/>
                <a:latin typeface="Arial" pitchFamily="34" charset="0"/>
                <a:cs typeface="Arial" pitchFamily="34" charset="0"/>
              </a:rPr>
              <a:t>честь </a:t>
            </a:r>
            <a:r>
              <a:rPr lang="ru-RU" sz="1200" b="0" smtClean="0">
                <a:effectLst/>
                <a:latin typeface="Arial" pitchFamily="34" charset="0"/>
                <a:cs typeface="Arial" pitchFamily="34" charset="0"/>
              </a:rPr>
              <a:t>80-летия </a:t>
            </a:r>
            <a:r>
              <a:rPr lang="ru-RU" sz="1200" b="0">
                <a:effectLst/>
                <a:latin typeface="Arial" pitchFamily="34" charset="0"/>
                <a:cs typeface="Arial" pitchFamily="34" charset="0"/>
              </a:rPr>
              <a:t>полного освобождения Ленинграда от фашистской блокады», подготовленные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Правительством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Санкт-Петербурга. 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49" y="2636912"/>
            <a:ext cx="2192146" cy="3288219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777723" cy="252028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92080" y="5805264"/>
            <a:ext cx="2808312" cy="4320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Знаменская Зинаида Егоровна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1187624" y="6021288"/>
            <a:ext cx="2880320" cy="4320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Борисова Антонина Сергеевна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:\РАБОТА  2018\паспорта памятников\IMG_0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97152"/>
            <a:ext cx="4721081" cy="19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65" y="332656"/>
            <a:ext cx="7360527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На Стене памяти участников Великой Отечественной войны 1941-1945 годов,  проживавших в городе Саянске, установленной в городе в 2018 году, увековечены имена участников тех страшных событий: 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</a:rPr>
              <a:t> </a:t>
            </a: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1088740"/>
            <a:ext cx="8280920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Александров Дмитрий </a:t>
            </a:r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Арсентьевич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– участвовал в обороне Ленинграда;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Барсуков Семён Александрович – участвовал в  освобождении Ленинграда;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Гаврилов Борис Федорович – служил в 30 гвардейской отдельной танковой бригаде Ленинградского фронта; во время боёв с 26 по 27 января 1944 года лично из своего оружия уничтожил две пулемётные точки с прислугой и расчёт противотанкового оружия;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Гришак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Пётр Иванович – служил в звании гвардии сержанта 134-й гвардейского стрелкового полка 45-й гвардейской стрелковой дивизии Ленинградского фронта;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Грошев Михаил Николаевич – служил в звании рядового 87 стрелкового полка 128 стрелковой дивизии Ленинградского фронта;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Емеленко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Павел Георгиевич - участвовал в обороне Ленинграда;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Желевич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Николай </a:t>
            </a:r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Макарович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- участвовал в обороне Ленинграда;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Зубехин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Виктор Васильевич – служил на Ленинградском фронте;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Иванов Александр Матвеевич – служил в стрелковом полку Ленинградской дивизии;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Кривцова Наталья Ефимовна – служила рядовой на Ленинградском фронте;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Левченко Алексей Прокопьевич – служил в 763 стрелковом полку Ленинградского фронта;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Лисичкин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Иван Григорьевич – участвовал в прорыве блокады Ленинграда;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Перов Дмитрий Михайлович – воевал на Ленинградском фронте;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Приходько Алексей Алексеевич - участвовал в обороне Ленинграда;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Рукавец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(Шибаева) Наталья Прохоровна - участвовала в обороне Ленинграда;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Савчук Иван Иванович - служил в 37-м стрелковом полку 56-ой стрелковой дивизии Ленинградского фронта;</a:t>
            </a:r>
          </a:p>
          <a:p>
            <a:pPr marL="0" indent="0" algn="l">
              <a:buNone/>
            </a:pP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</a:rPr>
              <a:t> </a:t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1560" y="4797152"/>
            <a:ext cx="3416800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Синицина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Мария Дмитриевна – участвовала в обороне Ленинграда;</a:t>
            </a:r>
          </a:p>
          <a:p>
            <a:pPr algn="l"/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Терехов Александр Нефедович -  служил сержантом в 124-м стрелковом полку 64-й дивизии Ленинградского фронта;</a:t>
            </a:r>
          </a:p>
          <a:p>
            <a:pPr algn="l"/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Федотков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Александр Михайлович - участвовал в прорыве блокады Ленинграда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9" y="1026389"/>
            <a:ext cx="4695356" cy="26411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269" y="1852106"/>
            <a:ext cx="5613066" cy="3157350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548680"/>
            <a:ext cx="4146863" cy="42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i="1" dirty="0" smtClean="0">
                <a:effectLst/>
                <a:latin typeface="Times New Roman" pitchFamily="18" charset="0"/>
                <a:cs typeface="Times New Roman" pitchFamily="18" charset="0"/>
              </a:rPr>
              <a:t>В архивном отделе действует тематическая выставка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4742195" cy="26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89846" y="1268760"/>
            <a:ext cx="4054154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Опять война,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Опять блокада…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 может, нам о них забыть?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Я слышу иногда: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«Не надо,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Не надо раны бередить.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Ведь это правда, что устали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Мы от рассказов о войне.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 о блокаде пролистали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Стихов достаточно вполне».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 может показаться: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Правы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 убедительны слова.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Но даже если это правда,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Такая правда 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Не права!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Чтоб снова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 земной планете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Не повторилось той зимы,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Нам нужно,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Чтобы наши дети,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 этом помнили,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Как мы!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Я не напрасно беспокоюсь,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Чтоб не забылась та война: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Ведь эта память — наша совесть.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Она, как сила, нам нужна…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                                       Ю. Воронов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860639" cy="3235362"/>
          </a:xfrm>
        </p:spPr>
      </p:pic>
    </p:spTree>
    <p:extLst>
      <p:ext uri="{BB962C8B-B14F-4D97-AF65-F5344CB8AC3E}">
        <p14:creationId xmlns:p14="http://schemas.microsoft.com/office/powerpoint/2010/main" val="40712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8 сентября 1941 года,  на 79-й день Великой Отечественной войны, началось самое тяжелое испытание в жизни Ленинграда – фашистская блокада.</a:t>
            </a:r>
            <a:br>
              <a:rPr lang="ru-RU" sz="1200" dirty="0">
                <a:effectLst/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741298" cy="280831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589240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5733256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393431" cy="2719496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869160"/>
            <a:ext cx="6912768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Гитлеровские планы не оставляли Ленинграду никакого будущего: германское руководство и лично Гитлер высказывали намерения сровнять город с землей. Такие же заявления звучали от руководства Финляндии — союзника Германии в военных действиях по блокаде Ленинграда.</a:t>
            </a:r>
          </a:p>
          <a:p>
            <a:pPr marL="0" indent="0" algn="just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Удивительный, прекрасный, величественный город выстоял, его спасли тысячи людей ценой невероятных усилий, собственных жизней и безусловной верой в то, что город и страна в целом будут спасены в этой страшнейшей войне.</a:t>
            </a:r>
          </a:p>
        </p:txBody>
      </p:sp>
    </p:spTree>
    <p:extLst>
      <p:ext uri="{BB962C8B-B14F-4D97-AF65-F5344CB8AC3E}">
        <p14:creationId xmlns:p14="http://schemas.microsoft.com/office/powerpoint/2010/main" val="11782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768" cy="504056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Сухой язык цифр скажет о том, что пришлось пережить блокадникам: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3568" r="7286" b="5918"/>
          <a:stretch/>
        </p:blipFill>
        <p:spPr>
          <a:xfrm>
            <a:off x="5814204" y="4097547"/>
            <a:ext cx="2898475" cy="234638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268760"/>
            <a:ext cx="6624736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3888" y="620688"/>
            <a:ext cx="5112568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872 дня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– именно столько длилась фашистская блокада Ленинграда, причем 611 дней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 город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находился под артобстрелами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99892" y="1268760"/>
            <a:ext cx="504056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13 часов 14 минут обстрела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– продолжительность самого длительного артобстрела со стороны фашистов </a:t>
            </a:r>
            <a:r>
              <a:rPr lang="ru-RU" sz="1200" b="0" dirty="0" err="1" smtClean="0">
                <a:effectLst/>
                <a:latin typeface="Arial" pitchFamily="34" charset="0"/>
                <a:cs typeface="Arial" pitchFamily="34" charset="0"/>
              </a:rPr>
              <a:t>фашистов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 17 августа 1943 года. За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годы блокады гитлеровцы сбросили на Ленинград 150 тысяч артиллерийских снарядов и 107 тысяч зажигательных бомб. Первые месяцы артобстрелы были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ежедневными. В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общей сложности почти за три года блокады было разрушено и повреждено 15 миллионов квадратных метров жилья, 840 заводов, 526 школ и детсадов и 187 памятников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архитектуры</a:t>
            </a:r>
            <a:endParaRPr lang="ru-RU" sz="12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752" y="3394720"/>
            <a:ext cx="820891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97% погибших от голода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- до войны население Ленинграда составляло 3 миллиона человек, а к концу всего чуть больше 557 тысяч.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разным оценкам, блокада Ленинграда унесла жизни от 600 тысяч до 1,5 миллиона жителей города. Во время бомбежек погибло лишь 3% населения, 97% умерших скончались от страшного голода.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3640" y="4293096"/>
            <a:ext cx="5038479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–32 мороза и 53 см снега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- первая блокадная зима выдалась суровой – температура воздуха опускалась до -32 °С, а город буквально заносило снегом. К апрелю 1942 года высота сугробов достигала 53 см. Снег расчищали своими силами. Ленинградцы как могли пытались согреться – сжигали все, что попадалось под руку, в том числе мебель, книги и любые старые вещи. Сильный холод и отсутствие полноценного питания унесли много жизней. Умирали ленинградцы не только дома, но и по дороге на работу или в очереди за хлебом. Лежащие на снегу тела были привычной картиной.</a:t>
            </a:r>
          </a:p>
        </p:txBody>
      </p:sp>
      <p:pic>
        <p:nvPicPr>
          <p:cNvPr id="1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6" y="614694"/>
            <a:ext cx="2604276" cy="2604276"/>
          </a:xfrm>
        </p:spPr>
      </p:pic>
    </p:spTree>
    <p:extLst>
      <p:ext uri="{BB962C8B-B14F-4D97-AF65-F5344CB8AC3E}">
        <p14:creationId xmlns:p14="http://schemas.microsoft.com/office/powerpoint/2010/main" val="15698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223224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4 коробки спичек и 400 граммов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соли - во время блокады хлеб жителям Ленинграда выдавали каждый день, и эти нормы постепенно менялись. В трагических ноябре и декабре 1941 года служащие, иждивенцы и дети получали по 125 граммов пайка, рабочие – 250 граммов хлеба, а состав военизированной охраны, пожарные команды и истребительные отряды – по 300 граммов. Однако помимо хлеба раз в десять дней жителям полагался и другой паек, в который входили 400 граммов соли, 200 граммов мыла, 4 коробки спичек и 2,5 литра керосина. Эти товары были необходимы для обогрева – водоснабжение и отопление в городе не работали, горожане грелись с помощью керосиновых ламп и печек-буржуек. На них же разогревали воду, чтобы пить кипяток и не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замерзнуть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23249" r="49464" b="33906"/>
          <a:stretch/>
        </p:blipFill>
        <p:spPr>
          <a:xfrm>
            <a:off x="3347864" y="4581128"/>
            <a:ext cx="2479330" cy="1863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68960"/>
            <a:ext cx="2916662" cy="218749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5661248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4" y="2852936"/>
            <a:ext cx="3096344" cy="22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12" y="332656"/>
            <a:ext cx="7360527" cy="1296144"/>
          </a:xfrm>
        </p:spPr>
        <p:txBody>
          <a:bodyPr/>
          <a:lstStyle/>
          <a:p>
            <a:pPr marL="0" indent="0" algn="l" fontAlgn="t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95 тысяч младенцев 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бóльшая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часть малышей, рожденных в блокаду, появилась на свет осенью и зимой 1941 года – 68 тысяч новорожденных.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Однако роддом на Фурштатской не закрывался на протяжении всей войны, ведь вопреки обстоятельствам </a:t>
            </a:r>
            <a:r>
              <a:rPr lang="ru-RU" sz="1200" b="0" dirty="0" err="1">
                <a:effectLst/>
                <a:latin typeface="Arial" pitchFamily="34" charset="0"/>
                <a:cs typeface="Arial" pitchFamily="34" charset="0"/>
              </a:rPr>
              <a:t>ленинградки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 не только создавали семьи, но и рожали детей. В 1942 году родились 12,5 тысячи младенцев, а в 1943 году – 7,5 тысячи. Причем акушерки за весь период блокады приняли и 21 двойню!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860328" cy="22271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628800"/>
            <a:ext cx="6912768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t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14 853 свадьбы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- именно столько браков официально заключили в осажденном городе.   С 8 сентября по 31 декабря 1941 года 2223 пары заключили брак, за 1942-й – 3395, за 1943-й – 8201. А в первый месяц 1944 года зарегистрировали 1059 брачных союзов.</a:t>
            </a:r>
          </a:p>
          <a:p>
            <a:pPr marL="0" indent="0" algn="l" fontAlgn="t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В петербургском музее свадьбы есть уникальный экспонат – свадебное платье, прошедшее через всю войну. Его владелица собиралась выйти замуж 22 июня 1941 года и сама сшила скромный убор. Когда прозвучало то страшное объявление, жених сразу же ушел добровольцем на фронт. Свадьбу сыграли после победы.</a:t>
            </a:r>
          </a:p>
          <a:p>
            <a:pPr marL="0" indent="0" algn="l" fontAlgn="t">
              <a:buFont typeface="Georgia" pitchFamily="18" charset="0"/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4 вагона кошек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- в 1942 году Ленинград посетила еще одна напасть – нашествие крыс. Из-за отсутствия котов в городе грызуны почувствовали себя свободно и сжирали не только остатки провианта, но и атаковали шедевры, которые хранились в музеях. Крысы могли вызвать эпидемию, поэтому властями города было принято решение привезти в Ленинград кошек. Четвероногих спасителей собирали по всей стране, и в 1943 году в город прибыл поезд с полчищем хвостатых. Очевидцы вспоминают, как на вокзале работники открыли вагон с пушистыми гостями из Ярославля и Сибири, а те, испуганные, бросились врассыпную. Ленинградцы хватали кошек и забирали их домой. Но часть котов осталась жить на улице. Усатые быстро справились с грызунами и стали символом города на Неве.</a:t>
            </a:r>
          </a:p>
          <a:p>
            <a:pPr marL="0" indent="0" algn="l" fontAlgn="t">
              <a:buFont typeface="Georgia" pitchFamily="18" charset="0"/>
              <a:buNone/>
            </a:pP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60527" cy="1296144"/>
          </a:xfrm>
        </p:spPr>
        <p:txBody>
          <a:bodyPr/>
          <a:lstStyle/>
          <a:p>
            <a:pPr marL="0" indent="0" algn="l" fontAlgn="t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Несмотря на осаду в городе продолжали работать свыше 200 предприятий, в том числе семь судостроительных заводов, выпустивших 13 подводных лодок. Промышленность осажденного Ленинграда производила 150 образцов военной продукции. Всего в годы блокады ленинградские предприятия произвели около 10 млн. снарядов и мин, 12 тыс. минометов, 1,5 тыс. самолетов, были изготовлены и отремонтированы 2 тыс. танков. Несмотря на бомбежки, даже зимой 1941-1942 годов в городе шли спектакли и музыкальные представления. В марте 1942 года по городу вновь начали ходить трамваи, а 6 мая на стадионе «Динамо» на Крестовском острове прошел первый футбольный матч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8" y="2204864"/>
            <a:ext cx="7248898" cy="439248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60527" cy="1296144"/>
          </a:xfrm>
        </p:spPr>
        <p:txBody>
          <a:bodyPr/>
          <a:lstStyle/>
          <a:p>
            <a:pPr marL="0" indent="0" algn="just" fontAlgn="t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Снабжение осажденного города с сентября 1941 года по март 1943 года осуществлялось по единственной военно-стратегической транспортной магистрали, проходившей через Ладожское озеро. В навигационные периоды перевозки проводились по водной трассе, в период ледостава - по ледовой дороге на автотранспорте. Ледовая трасса, названная ленинградцами </a:t>
            </a: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«Дорогой жизни»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, вступила в действие 22 ноября 1941 года. По ней подвозили боеприпасы, вооружение, продовольствие, топливо, эвакуировали больных, раненых и детей, а также оборудование заводов и фабрик. Всего за время функционирования магистрали по ней были эвакуированы около 1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миллиона 376 тысяч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человек, перевезено 1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миллион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615 </a:t>
            </a:r>
            <a:r>
              <a:rPr lang="ru-RU" sz="1200" b="0" dirty="0" smtClean="0">
                <a:effectLst/>
                <a:latin typeface="Arial" pitchFamily="34" charset="0"/>
                <a:cs typeface="Arial" pitchFamily="34" charset="0"/>
              </a:rPr>
              <a:t>тысяч тонн </a:t>
            </a: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грузов.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056683" cy="244827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5"/>
          <a:stretch/>
        </p:blipFill>
        <p:spPr>
          <a:xfrm>
            <a:off x="4932040" y="2346190"/>
            <a:ext cx="3744416" cy="2162930"/>
          </a:xfrm>
        </p:spPr>
      </p:pic>
      <p:pic>
        <p:nvPicPr>
          <p:cNvPr id="7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6"/>
          <a:stretch/>
        </p:blipFill>
        <p:spPr>
          <a:xfrm>
            <a:off x="5004048" y="4544040"/>
            <a:ext cx="3240360" cy="2161760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8" r="2815"/>
          <a:stretch/>
        </p:blipFill>
        <p:spPr>
          <a:xfrm>
            <a:off x="899592" y="5013176"/>
            <a:ext cx="3456384" cy="1671096"/>
          </a:xfrm>
        </p:spPr>
      </p:pic>
    </p:spTree>
    <p:extLst>
      <p:ext uri="{BB962C8B-B14F-4D97-AF65-F5344CB8AC3E}">
        <p14:creationId xmlns:p14="http://schemas.microsoft.com/office/powerpoint/2010/main" val="8356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60527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Советские войска неоднократно пытались прорвать кольцо блокады, но добились этого лишь в январе 1943 года. В результате успеха операции «Искра» южнее Ладожского озера образовался коридор шириной 8‑11 километров.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  <a:latin typeface="Arial" pitchFamily="34" charset="0"/>
                <a:cs typeface="Arial" pitchFamily="34" charset="0"/>
              </a:rPr>
              <a:t>По южному берегу Ладоги за 18 дней была построена железная дорога протяженностью 33 километра и возведена переправа через Неву. В феврале 1943 года по ней в Ленинград пошли поезда с продовольствием, сырьем, боеприпасами.</a:t>
            </a:r>
            <a:br>
              <a:rPr lang="ru-RU" sz="1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b="0" dirty="0">
                <a:effectLst/>
              </a:rPr>
              <a:t/>
            </a:r>
            <a:br>
              <a:rPr lang="ru-RU" sz="1200" b="0" dirty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1740" y="3140968"/>
            <a:ext cx="369030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 fontAlgn="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6462288" cy="3032987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5615" y="2348880"/>
            <a:ext cx="7360527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effectLst/>
              </a:rPr>
              <a:t>27 января 1944 года, в ознаменование Великой Победы и в честь полного освобождения Ленинграда от вражеской блокады, в городе прогремел салют в 24 артиллерийских залпа из 324 орудий. Это был единственный за все годы Великой Отечественной войны салют 1-й степени, проведенный не в Москве.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1384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872 дня из жизни непокоренного Ленинграда</vt:lpstr>
      <vt:lpstr>Презентация PowerPoint</vt:lpstr>
      <vt:lpstr>8 сентября 1941 года,  на 79-й день Великой Отечественной войны, началось самое тяжелое испытание в жизни Ленинграда – фашистская блокада. </vt:lpstr>
      <vt:lpstr>Сухой язык цифр скажет о том, что пришлось пережить блокадникам:   </vt:lpstr>
      <vt:lpstr>4 коробки спичек и 400 граммов соли - во время блокады хлеб жителям Ленинграда выдавали каждый день, и эти нормы постепенно менялись. В трагических ноябре и декабре 1941 года служащие, иждивенцы и дети получали по 125 граммов пайка, рабочие – 250 граммов хлеба, а состав военизированной охраны, пожарные команды и истребительные отряды – по 300 граммов. Однако помимо хлеба раз в десять дней жителям полагался и другой паек, в который входили 400 граммов соли, 200 граммов мыла, 4 коробки спичек и 2,5 литра керосина. Эти товары были необходимы для обогрева – водоснабжение и отопление в городе не работали, горожане грелись с помощью керосиновых ламп и печек-буржуек. На них же разогревали воду, чтобы пить кипяток и не замерзнуть      </vt:lpstr>
      <vt:lpstr>95 тысяч младенцев  - бóльшая часть малышей, рожденных в блокаду, появилась на свет осенью и зимой 1941 года – 68 тысяч новорожденных. Однако роддом на Фурштатской не закрывался на протяжении всей войны, ведь вопреки обстоятельствам ленинградки не только создавали семьи, но и рожали детей. В 1942 году родились 12,5 тысячи младенцев, а в 1943 году – 7,5 тысячи. Причем акушерки за весь период блокады приняли и 21 двойню!   </vt:lpstr>
      <vt:lpstr>Несмотря на осаду в городе продолжали работать свыше 200 предприятий, в том числе семь судостроительных заводов, выпустивших 13 подводных лодок. Промышленность осажденного Ленинграда производила 150 образцов военной продукции. Всего в годы блокады ленинградские предприятия произвели около 10 млн. снарядов и мин, 12 тыс. минометов, 1,5 тыс. самолетов, были изготовлены и отремонтированы 2 тыс. танков. Несмотря на бомбежки, даже зимой 1941-1942 годов в городе шли спектакли и музыкальные представления. В марте 1942 года по городу вновь начали ходить трамваи, а 6 мая на стадионе «Динамо» на Крестовском острове прошел первый футбольный матч.     </vt:lpstr>
      <vt:lpstr>Снабжение осажденного города с сентября 1941 года по март 1943 года осуществлялось по единственной военно-стратегической транспортной магистрали, проходившей через Ладожское озеро. В навигационные периоды перевозки проводились по водной трассе, в период ледостава - по ледовой дороге на автотранспорте. Ледовая трасса, названная ленинградцами «Дорогой жизни», вступила в действие 22 ноября 1941 года. По ней подвозили боеприпасы, вооружение, продовольствие, топливо, эвакуировали больных, раненых и детей, а также оборудование заводов и фабрик. Всего за время функционирования магистрали по ней были эвакуированы около 1 миллиона 376 тысяч человек, перевезено 1 миллион 615 тысяч тонн грузов.     </vt:lpstr>
      <vt:lpstr>Советские войска неоднократно пытались прорвать кольцо блокады, но добились этого лишь в январе 1943 года. В результате успеха операции «Искра» южнее Ладожского озера образовался коридор шириной 8‑11 километров. По южному берегу Ладоги за 18 дней была построена железная дорога протяженностью 33 километра и возведена переправа через Неву. В феврале 1943 года по ней в Ленинград пошли поезда с продовольствием, сырьем, боеприпасами.     </vt:lpstr>
      <vt:lpstr>22 декабря 1942 года была учреждена медаль «За оборону Ленинграда», которой награждено около 1,5 миллиона человек.    </vt:lpstr>
      <vt:lpstr>Память о блокадном Ленинграде и его героических защитниках увековечена в монументальных скульптурах и музеях.     </vt:lpstr>
      <vt:lpstr>В архивном отделе хранятся фотоальбомы, подготовленные в Совете ветеранов города, в которых отражена жизнь Совета, а также материалы, подготовленные к датам, посвященным дню снятия блокады Ленинграда: встречи с ветеранами Великой Отечественной Войны, принимавшими участие в битвах за Ленинград, с жителями блокадного города       </vt:lpstr>
      <vt:lpstr>На сегодняшний день в Саянске проживают два блокадника: Зинаида Егоровна Знаменская и Антонина Сергеевна Борисова. Зинаида Егоровна прожила весь период блокады в Ленинграде, от самого начала и до самого конца. Когда началась блокада Ленинграда, девочке было шесть лет. В ее детской памяти на всю жизнь запечатлелись страшные картины жизни блокадного города и ее семьи. Антонина Сергеевна в годы блокады была двухлетним ребенком, но страшные события тех лет оставили глубокий след в ее судьбе. До сих пор она трепетно относится к хлебу, бережет каждую его крошку.  Антонина Сергеевна и Зинаида Егоровна имеют памятные знаки «В честь 75-летия полного освобождения Ленинграда от фашистской блокады», «В честь 80-летия полного освобождения Ленинграда от фашистской блокады», подготовленные Правительством Санкт-Петербурга.      </vt:lpstr>
      <vt:lpstr>На Стене памяти участников Великой Отечественной войны 1941-1945 годов,  проживавших в городе Саянске, установленной в городе в 2018 году, увековечены имена участников тех страшных событий:         </vt:lpstr>
      <vt:lpstr>В архивном отделе действует тематическая выставка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одного камня</dc:title>
  <dc:creator>Пользователь Windows</dc:creator>
  <cp:lastModifiedBy>Пользователь Windows</cp:lastModifiedBy>
  <cp:revision>35</cp:revision>
  <dcterms:created xsi:type="dcterms:W3CDTF">2023-04-17T01:52:27Z</dcterms:created>
  <dcterms:modified xsi:type="dcterms:W3CDTF">2024-01-25T08:23:37Z</dcterms:modified>
</cp:coreProperties>
</file>