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72" r:id="rId6"/>
    <p:sldId id="267" r:id="rId7"/>
    <p:sldId id="268" r:id="rId8"/>
    <p:sldId id="269" r:id="rId9"/>
    <p:sldId id="270" r:id="rId10"/>
    <p:sldId id="271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2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B7EC8-7906-4B4B-96ED-D3D8A4428E4E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06BAD64-651A-47D9-9D94-9E6DB27B74BD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7 </a:t>
          </a: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свободных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объектов для СМСП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самозанятых</a:t>
          </a: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граждан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34F5BB3-8948-4F38-9DEC-CF47208D068A}" type="parTrans" cxnId="{30C5844E-60D1-4D0F-9E9E-B6A86722295E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F3B2C818-CDD6-42C5-91E1-99F0897D37FE}" type="sibTrans" cxnId="{30C5844E-60D1-4D0F-9E9E-B6A86722295E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731774CB-3028-40D1-A4AC-624E2B84D7C9}">
      <dgm:prSet phldrT="[Текст]" custT="1"/>
      <dgm:spPr/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Фиксированная цена договора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FD5C9ADE-EBC6-44EA-99DC-1AB5CB80A301}" type="parTrans" cxnId="{E10B679C-FFCE-4BF9-8381-DB972155644C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7BD13919-7625-450D-AF72-1B8880D0D1BA}" type="sibTrans" cxnId="{E10B679C-FFCE-4BF9-8381-DB972155644C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09522A29-DBC7-4431-B671-D527E3FBDDEA}">
      <dgm:prSet phldrT="[Текст]" custT="1"/>
      <dgm:spPr/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Торги только среди субъектов МСП и </a:t>
          </a:r>
          <a:r>
            <a:rPr lang="ru-RU" sz="1200" b="0" dirty="0" err="1" smtClean="0">
              <a:latin typeface="Times New Roman" pitchFamily="18" charset="0"/>
              <a:cs typeface="Times New Roman" pitchFamily="18" charset="0"/>
            </a:rPr>
            <a:t>самозанятых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CA25C4D6-470F-4BD9-A238-CF4CE1E8FF9A}" type="parTrans" cxnId="{2F292562-422E-4C2D-B9A5-ABCCD5A1612B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057CB889-87A6-4A20-82B5-DB099FE6DFCA}" type="sibTrans" cxnId="{2F292562-422E-4C2D-B9A5-ABCCD5A1612B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6855029C-D886-4E40-85FF-7D0CBED354D8}">
      <dgm:prSet phldrT="[Текст]" custT="1"/>
      <dgm:spPr/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Возможность выкупа имущества в случаях, установленным законом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F292DA45-EF4B-4001-935D-0DD64586EFDE}" type="parTrans" cxnId="{602E5AF8-F4AF-4B69-A0F0-CC93F9C4F6A3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20822967-C76F-4104-9677-3B0FD000E227}" type="sibTrans" cxnId="{602E5AF8-F4AF-4B69-A0F0-CC93F9C4F6A3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EE757B43-CB59-4AAE-8283-44E15455A14B}">
      <dgm:prSet phldrT="[Текст]" custT="1"/>
      <dgm:spPr/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Аренда на длительный срок (от 5 лет)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FB43CAAC-0C43-453A-9BAE-D9DCF1CBED0F}" type="parTrans" cxnId="{0CAABC10-D53F-4C3D-83C8-570841E3FF71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918C318E-521C-4762-A328-B76FD1F9506A}" type="sibTrans" cxnId="{0CAABC10-D53F-4C3D-83C8-570841E3FF71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876BCF9C-EEB0-4228-A625-3EA2532A5768}">
      <dgm:prSet phldrT="[Текст]" custT="1"/>
      <dgm:spPr/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Льготы по арендной плате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67F95326-E849-4260-8B27-2D497B1E7FBD}" type="parTrans" cxnId="{AE9BBE1D-5518-478C-8D52-623ADB4EA7A0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01C75EF6-761B-4E42-881C-DA90CF6E5489}" type="sibTrans" cxnId="{AE9BBE1D-5518-478C-8D52-623ADB4EA7A0}">
      <dgm:prSet/>
      <dgm:spPr/>
      <dgm:t>
        <a:bodyPr/>
        <a:lstStyle/>
        <a:p>
          <a:endParaRPr lang="ru-RU" sz="1200" b="0">
            <a:latin typeface="Times New Roman" pitchFamily="18" charset="0"/>
            <a:cs typeface="Times New Roman" pitchFamily="18" charset="0"/>
          </a:endParaRPr>
        </a:p>
      </dgm:t>
    </dgm:pt>
    <dgm:pt modelId="{FADD77FC-2B0A-4679-B61D-E06D81D4A426}" type="pres">
      <dgm:prSet presAssocID="{FC1B7EC8-7906-4B4B-96ED-D3D8A4428E4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387298-9845-4A5F-8DE0-C20E7601BF80}" type="pres">
      <dgm:prSet presAssocID="{306BAD64-651A-47D9-9D94-9E6DB27B74BD}" presName="centerShape" presStyleLbl="node0" presStyleIdx="0" presStyleCnt="1" custScaleX="117341"/>
      <dgm:spPr/>
      <dgm:t>
        <a:bodyPr/>
        <a:lstStyle/>
        <a:p>
          <a:endParaRPr lang="ru-RU"/>
        </a:p>
      </dgm:t>
    </dgm:pt>
    <dgm:pt modelId="{1C03E372-1730-47CB-AA9A-EE94505B9FC8}" type="pres">
      <dgm:prSet presAssocID="{731774CB-3028-40D1-A4AC-624E2B84D7C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48639-EB95-420A-B881-34F2B71DD938}" type="pres">
      <dgm:prSet presAssocID="{731774CB-3028-40D1-A4AC-624E2B84D7C9}" presName="dummy" presStyleCnt="0"/>
      <dgm:spPr/>
    </dgm:pt>
    <dgm:pt modelId="{A4DA7D74-2253-4B73-86E6-00AB0E49171E}" type="pres">
      <dgm:prSet presAssocID="{7BD13919-7625-450D-AF72-1B8880D0D1B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EA02CBF-5E32-4BF9-A350-81A687BF89D5}" type="pres">
      <dgm:prSet presAssocID="{09522A29-DBC7-4431-B671-D527E3FBDD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5269E-0A0A-48A4-AFF4-00C1949B0E9F}" type="pres">
      <dgm:prSet presAssocID="{09522A29-DBC7-4431-B671-D527E3FBDDEA}" presName="dummy" presStyleCnt="0"/>
      <dgm:spPr/>
    </dgm:pt>
    <dgm:pt modelId="{5AEB7ACF-1334-4F57-B9B7-3EB7AAB18C88}" type="pres">
      <dgm:prSet presAssocID="{057CB889-87A6-4A20-82B5-DB099FE6DFCA}" presName="sibTrans" presStyleLbl="sibTrans2D1" presStyleIdx="1" presStyleCnt="5"/>
      <dgm:spPr/>
      <dgm:t>
        <a:bodyPr/>
        <a:lstStyle/>
        <a:p>
          <a:endParaRPr lang="ru-RU"/>
        </a:p>
      </dgm:t>
    </dgm:pt>
    <dgm:pt modelId="{01E6B67A-3D2D-4200-A47D-C1D45F8B7B68}" type="pres">
      <dgm:prSet presAssocID="{6855029C-D886-4E40-85FF-7D0CBED354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52524-AD2D-4196-A651-6F22A78116BA}" type="pres">
      <dgm:prSet presAssocID="{6855029C-D886-4E40-85FF-7D0CBED354D8}" presName="dummy" presStyleCnt="0"/>
      <dgm:spPr/>
    </dgm:pt>
    <dgm:pt modelId="{1D38D7AC-EC6F-4D7E-8570-764A358D226D}" type="pres">
      <dgm:prSet presAssocID="{20822967-C76F-4104-9677-3B0FD000E227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9081E29-20DB-497C-9609-394E14B87F94}" type="pres">
      <dgm:prSet presAssocID="{EE757B43-CB59-4AAE-8283-44E15455A1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7D9C6-FA7B-4BE4-ABF5-B208196FD625}" type="pres">
      <dgm:prSet presAssocID="{EE757B43-CB59-4AAE-8283-44E15455A14B}" presName="dummy" presStyleCnt="0"/>
      <dgm:spPr/>
    </dgm:pt>
    <dgm:pt modelId="{C3D77729-274E-4C8D-8DBF-A5A490000003}" type="pres">
      <dgm:prSet presAssocID="{918C318E-521C-4762-A328-B76FD1F9506A}" presName="sibTrans" presStyleLbl="sibTrans2D1" presStyleIdx="3" presStyleCnt="5"/>
      <dgm:spPr/>
      <dgm:t>
        <a:bodyPr/>
        <a:lstStyle/>
        <a:p>
          <a:endParaRPr lang="ru-RU"/>
        </a:p>
      </dgm:t>
    </dgm:pt>
    <dgm:pt modelId="{DFB87F78-C8B6-40A9-BAFD-BE0A9EA1492D}" type="pres">
      <dgm:prSet presAssocID="{876BCF9C-EEB0-4228-A625-3EA2532A57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F9D9D-988D-490F-9727-F8F63330F9BE}" type="pres">
      <dgm:prSet presAssocID="{876BCF9C-EEB0-4228-A625-3EA2532A5768}" presName="dummy" presStyleCnt="0"/>
      <dgm:spPr/>
    </dgm:pt>
    <dgm:pt modelId="{16695526-860D-4C5E-9C0D-D5B4524809A2}" type="pres">
      <dgm:prSet presAssocID="{01C75EF6-761B-4E42-881C-DA90CF6E5489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E10B679C-FFCE-4BF9-8381-DB972155644C}" srcId="{306BAD64-651A-47D9-9D94-9E6DB27B74BD}" destId="{731774CB-3028-40D1-A4AC-624E2B84D7C9}" srcOrd="0" destOrd="0" parTransId="{FD5C9ADE-EBC6-44EA-99DC-1AB5CB80A301}" sibTransId="{7BD13919-7625-450D-AF72-1B8880D0D1BA}"/>
    <dgm:cxn modelId="{602E5AF8-F4AF-4B69-A0F0-CC93F9C4F6A3}" srcId="{306BAD64-651A-47D9-9D94-9E6DB27B74BD}" destId="{6855029C-D886-4E40-85FF-7D0CBED354D8}" srcOrd="2" destOrd="0" parTransId="{F292DA45-EF4B-4001-935D-0DD64586EFDE}" sibTransId="{20822967-C76F-4104-9677-3B0FD000E227}"/>
    <dgm:cxn modelId="{752C2F27-B4C2-4D02-9655-DC5131900A24}" type="presOf" srcId="{7BD13919-7625-450D-AF72-1B8880D0D1BA}" destId="{A4DA7D74-2253-4B73-86E6-00AB0E49171E}" srcOrd="0" destOrd="0" presId="urn:microsoft.com/office/officeart/2005/8/layout/radial6"/>
    <dgm:cxn modelId="{200F6CF3-E363-40E3-AF1F-1F1A199C8C51}" type="presOf" srcId="{057CB889-87A6-4A20-82B5-DB099FE6DFCA}" destId="{5AEB7ACF-1334-4F57-B9B7-3EB7AAB18C88}" srcOrd="0" destOrd="0" presId="urn:microsoft.com/office/officeart/2005/8/layout/radial6"/>
    <dgm:cxn modelId="{30C5844E-60D1-4D0F-9E9E-B6A86722295E}" srcId="{FC1B7EC8-7906-4B4B-96ED-D3D8A4428E4E}" destId="{306BAD64-651A-47D9-9D94-9E6DB27B74BD}" srcOrd="0" destOrd="0" parTransId="{E34F5BB3-8948-4F38-9DEC-CF47208D068A}" sibTransId="{F3B2C818-CDD6-42C5-91E1-99F0897D37FE}"/>
    <dgm:cxn modelId="{B447E5F3-60F9-4A58-BC79-2F75F4239FF1}" type="presOf" srcId="{731774CB-3028-40D1-A4AC-624E2B84D7C9}" destId="{1C03E372-1730-47CB-AA9A-EE94505B9FC8}" srcOrd="0" destOrd="0" presId="urn:microsoft.com/office/officeart/2005/8/layout/radial6"/>
    <dgm:cxn modelId="{A956AA3F-BA8F-482A-9B26-07ED905DEFF0}" type="presOf" srcId="{09522A29-DBC7-4431-B671-D527E3FBDDEA}" destId="{EEA02CBF-5E32-4BF9-A350-81A687BF89D5}" srcOrd="0" destOrd="0" presId="urn:microsoft.com/office/officeart/2005/8/layout/radial6"/>
    <dgm:cxn modelId="{0CAABC10-D53F-4C3D-83C8-570841E3FF71}" srcId="{306BAD64-651A-47D9-9D94-9E6DB27B74BD}" destId="{EE757B43-CB59-4AAE-8283-44E15455A14B}" srcOrd="3" destOrd="0" parTransId="{FB43CAAC-0C43-453A-9BAE-D9DCF1CBED0F}" sibTransId="{918C318E-521C-4762-A328-B76FD1F9506A}"/>
    <dgm:cxn modelId="{389A290B-8BE5-47E5-8757-ECE1B5164A67}" type="presOf" srcId="{306BAD64-651A-47D9-9D94-9E6DB27B74BD}" destId="{8C387298-9845-4A5F-8DE0-C20E7601BF80}" srcOrd="0" destOrd="0" presId="urn:microsoft.com/office/officeart/2005/8/layout/radial6"/>
    <dgm:cxn modelId="{9B532A90-AD41-4DC2-9546-B539C7365FAF}" type="presOf" srcId="{918C318E-521C-4762-A328-B76FD1F9506A}" destId="{C3D77729-274E-4C8D-8DBF-A5A490000003}" srcOrd="0" destOrd="0" presId="urn:microsoft.com/office/officeart/2005/8/layout/radial6"/>
    <dgm:cxn modelId="{DED0B777-78B2-40E1-9F7E-7583801684A2}" type="presOf" srcId="{20822967-C76F-4104-9677-3B0FD000E227}" destId="{1D38D7AC-EC6F-4D7E-8570-764A358D226D}" srcOrd="0" destOrd="0" presId="urn:microsoft.com/office/officeart/2005/8/layout/radial6"/>
    <dgm:cxn modelId="{B4919515-A3F0-4501-AD41-D0C8F27ACE7E}" type="presOf" srcId="{FC1B7EC8-7906-4B4B-96ED-D3D8A4428E4E}" destId="{FADD77FC-2B0A-4679-B61D-E06D81D4A426}" srcOrd="0" destOrd="0" presId="urn:microsoft.com/office/officeart/2005/8/layout/radial6"/>
    <dgm:cxn modelId="{2F292562-422E-4C2D-B9A5-ABCCD5A1612B}" srcId="{306BAD64-651A-47D9-9D94-9E6DB27B74BD}" destId="{09522A29-DBC7-4431-B671-D527E3FBDDEA}" srcOrd="1" destOrd="0" parTransId="{CA25C4D6-470F-4BD9-A238-CF4CE1E8FF9A}" sibTransId="{057CB889-87A6-4A20-82B5-DB099FE6DFCA}"/>
    <dgm:cxn modelId="{C1EF0F87-7713-4973-97D7-EB9C6C6E552C}" type="presOf" srcId="{01C75EF6-761B-4E42-881C-DA90CF6E5489}" destId="{16695526-860D-4C5E-9C0D-D5B4524809A2}" srcOrd="0" destOrd="0" presId="urn:microsoft.com/office/officeart/2005/8/layout/radial6"/>
    <dgm:cxn modelId="{D28D75B5-A078-45C9-8A9E-4EAA81A952A1}" type="presOf" srcId="{EE757B43-CB59-4AAE-8283-44E15455A14B}" destId="{59081E29-20DB-497C-9609-394E14B87F94}" srcOrd="0" destOrd="0" presId="urn:microsoft.com/office/officeart/2005/8/layout/radial6"/>
    <dgm:cxn modelId="{372E50EE-6288-4CA1-9FF9-E5052C5A8F5C}" type="presOf" srcId="{876BCF9C-EEB0-4228-A625-3EA2532A5768}" destId="{DFB87F78-C8B6-40A9-BAFD-BE0A9EA1492D}" srcOrd="0" destOrd="0" presId="urn:microsoft.com/office/officeart/2005/8/layout/radial6"/>
    <dgm:cxn modelId="{AE9BBE1D-5518-478C-8D52-623ADB4EA7A0}" srcId="{306BAD64-651A-47D9-9D94-9E6DB27B74BD}" destId="{876BCF9C-EEB0-4228-A625-3EA2532A5768}" srcOrd="4" destOrd="0" parTransId="{67F95326-E849-4260-8B27-2D497B1E7FBD}" sibTransId="{01C75EF6-761B-4E42-881C-DA90CF6E5489}"/>
    <dgm:cxn modelId="{2F2CE35D-6DDD-4C1B-9126-8AEA5B3407A3}" type="presOf" srcId="{6855029C-D886-4E40-85FF-7D0CBED354D8}" destId="{01E6B67A-3D2D-4200-A47D-C1D45F8B7B68}" srcOrd="0" destOrd="0" presId="urn:microsoft.com/office/officeart/2005/8/layout/radial6"/>
    <dgm:cxn modelId="{6DBFBA85-5DF6-4FC4-8F03-4F2EF314F59C}" type="presParOf" srcId="{FADD77FC-2B0A-4679-B61D-E06D81D4A426}" destId="{8C387298-9845-4A5F-8DE0-C20E7601BF80}" srcOrd="0" destOrd="0" presId="urn:microsoft.com/office/officeart/2005/8/layout/radial6"/>
    <dgm:cxn modelId="{486DE946-CD8E-4FCB-8D17-69F81B010CBA}" type="presParOf" srcId="{FADD77FC-2B0A-4679-B61D-E06D81D4A426}" destId="{1C03E372-1730-47CB-AA9A-EE94505B9FC8}" srcOrd="1" destOrd="0" presId="urn:microsoft.com/office/officeart/2005/8/layout/radial6"/>
    <dgm:cxn modelId="{FFE788C1-AB55-40EB-8A6C-0EB005316CF8}" type="presParOf" srcId="{FADD77FC-2B0A-4679-B61D-E06D81D4A426}" destId="{88748639-EB95-420A-B881-34F2B71DD938}" srcOrd="2" destOrd="0" presId="urn:microsoft.com/office/officeart/2005/8/layout/radial6"/>
    <dgm:cxn modelId="{9CC4A39F-5A56-45E7-88DC-DFDF7207DBF6}" type="presParOf" srcId="{FADD77FC-2B0A-4679-B61D-E06D81D4A426}" destId="{A4DA7D74-2253-4B73-86E6-00AB0E49171E}" srcOrd="3" destOrd="0" presId="urn:microsoft.com/office/officeart/2005/8/layout/radial6"/>
    <dgm:cxn modelId="{4668BF50-7EAE-4909-8182-3BB453980046}" type="presParOf" srcId="{FADD77FC-2B0A-4679-B61D-E06D81D4A426}" destId="{EEA02CBF-5E32-4BF9-A350-81A687BF89D5}" srcOrd="4" destOrd="0" presId="urn:microsoft.com/office/officeart/2005/8/layout/radial6"/>
    <dgm:cxn modelId="{BC6838B6-1CE8-4B75-91CC-CBF4BC20F158}" type="presParOf" srcId="{FADD77FC-2B0A-4679-B61D-E06D81D4A426}" destId="{E475269E-0A0A-48A4-AFF4-00C1949B0E9F}" srcOrd="5" destOrd="0" presId="urn:microsoft.com/office/officeart/2005/8/layout/radial6"/>
    <dgm:cxn modelId="{3CFF9859-496C-4A3D-8B98-096CA0BBBE16}" type="presParOf" srcId="{FADD77FC-2B0A-4679-B61D-E06D81D4A426}" destId="{5AEB7ACF-1334-4F57-B9B7-3EB7AAB18C88}" srcOrd="6" destOrd="0" presId="urn:microsoft.com/office/officeart/2005/8/layout/radial6"/>
    <dgm:cxn modelId="{C2809B8C-EF6F-404B-BCD7-CBD67E947500}" type="presParOf" srcId="{FADD77FC-2B0A-4679-B61D-E06D81D4A426}" destId="{01E6B67A-3D2D-4200-A47D-C1D45F8B7B68}" srcOrd="7" destOrd="0" presId="urn:microsoft.com/office/officeart/2005/8/layout/radial6"/>
    <dgm:cxn modelId="{EB636A39-66C2-4FC3-BEEE-D0BC128AE3E6}" type="presParOf" srcId="{FADD77FC-2B0A-4679-B61D-E06D81D4A426}" destId="{B2552524-AD2D-4196-A651-6F22A78116BA}" srcOrd="8" destOrd="0" presId="urn:microsoft.com/office/officeart/2005/8/layout/radial6"/>
    <dgm:cxn modelId="{816C264E-D8FC-4AA4-8345-A3E19A341934}" type="presParOf" srcId="{FADD77FC-2B0A-4679-B61D-E06D81D4A426}" destId="{1D38D7AC-EC6F-4D7E-8570-764A358D226D}" srcOrd="9" destOrd="0" presId="urn:microsoft.com/office/officeart/2005/8/layout/radial6"/>
    <dgm:cxn modelId="{0BDF203F-DE1C-4715-92B0-6408553F1CFE}" type="presParOf" srcId="{FADD77FC-2B0A-4679-B61D-E06D81D4A426}" destId="{59081E29-20DB-497C-9609-394E14B87F94}" srcOrd="10" destOrd="0" presId="urn:microsoft.com/office/officeart/2005/8/layout/radial6"/>
    <dgm:cxn modelId="{6790C612-B2E8-4092-B154-CA2D6203FFAB}" type="presParOf" srcId="{FADD77FC-2B0A-4679-B61D-E06D81D4A426}" destId="{B657D9C6-FA7B-4BE4-ABF5-B208196FD625}" srcOrd="11" destOrd="0" presId="urn:microsoft.com/office/officeart/2005/8/layout/radial6"/>
    <dgm:cxn modelId="{A5734A53-63E1-4A3E-91B0-FC161CB6460F}" type="presParOf" srcId="{FADD77FC-2B0A-4679-B61D-E06D81D4A426}" destId="{C3D77729-274E-4C8D-8DBF-A5A490000003}" srcOrd="12" destOrd="0" presId="urn:microsoft.com/office/officeart/2005/8/layout/radial6"/>
    <dgm:cxn modelId="{7A36F505-7698-42C8-BCA8-70C11F380AAD}" type="presParOf" srcId="{FADD77FC-2B0A-4679-B61D-E06D81D4A426}" destId="{DFB87F78-C8B6-40A9-BAFD-BE0A9EA1492D}" srcOrd="13" destOrd="0" presId="urn:microsoft.com/office/officeart/2005/8/layout/radial6"/>
    <dgm:cxn modelId="{C2FAD448-332D-417D-81AC-63EFD485AF81}" type="presParOf" srcId="{FADD77FC-2B0A-4679-B61D-E06D81D4A426}" destId="{6BAF9D9D-988D-490F-9727-F8F63330F9BE}" srcOrd="14" destOrd="0" presId="urn:microsoft.com/office/officeart/2005/8/layout/radial6"/>
    <dgm:cxn modelId="{9FBC60DF-9328-4EA1-8D1A-BC4A778BA30D}" type="presParOf" srcId="{FADD77FC-2B0A-4679-B61D-E06D81D4A426}" destId="{16695526-860D-4C5E-9C0D-D5B4524809A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259B9D-4EF6-4D00-89AE-31FB1932A56B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8FF213C-330A-4DEA-9F50-081D8E00F91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Требования к предпринимателям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75043D-6EDF-4D8E-BBA8-97F2C90A3225}" type="parTrans" cxnId="{610649DA-37E3-40F0-9E6E-23C6E9DD2955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584819-3D37-4F58-AEF3-6FAE5C944229}" type="sibTrans" cxnId="{610649DA-37E3-40F0-9E6E-23C6E9DD2955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7D9233-3E03-4AE2-A9D3-A671E36F61C1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Отнесение к субъектам МСП (Единый реестр субъектов МСП) или регистрация в качестве </a:t>
          </a:r>
          <a:r>
            <a:rPr lang="ru-RU" sz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самозанятого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гражданина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C13647-F3BF-4F66-BCBB-FA93FECF568A}" type="parTrans" cxnId="{20965C83-797C-4043-A21E-D61D558EBAE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F427E9-DF8A-4612-A5D7-68C3E4E89952}" type="sibTrans" cxnId="{20965C83-797C-4043-A21E-D61D558EBAE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43466F-7646-43A9-BC65-9533E8298581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Заявление и пакет документов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9ECFB8-72BA-49D5-BF62-49C960910C4A}" type="parTrans" cxnId="{30EA8BBA-EBD8-46D6-ADB9-B4A582BF673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D38AE8-9AFD-4F2D-A965-61036308C5AF}" type="sibTrans" cxnId="{30EA8BBA-EBD8-46D6-ADB9-B4A582BF673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042297-F638-45B6-BEF7-19E4965EC74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предоставления имущества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59C804-104C-4E32-9AF4-3D00E7A53959}" type="parTrans" cxnId="{05BB9BB5-9F21-40F9-BB96-73552FB07EBA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248581-F219-4460-BEBF-F4FF7EA9DEF9}" type="sibTrans" cxnId="{05BB9BB5-9F21-40F9-BB96-73552FB07EBA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405F63-BE1D-4599-80D8-2C9A8CCA19B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45 дней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6B1265-D53C-41BE-964A-3B9E823A9BC7}" type="parTrans" cxnId="{16FE2ADD-7473-4AB4-8100-359F9FD136B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F12A7B-D82B-42AF-8F58-30A53557FA3A}" type="sibTrans" cxnId="{16FE2ADD-7473-4AB4-8100-359F9FD136B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AC48E0-DDD1-466A-BB84-6FE5C0845C9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Условия договора аренды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295871-DDB2-40D9-A391-E0DFFAD28605}" type="parTrans" cxnId="{C0BC6E92-5EE1-4662-819D-5BD582C21C72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1B8D55-B6D5-4903-86C8-C0C991D04101}" type="sibTrans" cxnId="{C0BC6E92-5EE1-4662-819D-5BD582C21C72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AC3A76-7B73-4001-8F06-8D4E7DCA9D54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Арендная плата за муниципальное имущество (за исключением земельных участков):                                                                                                                           - 1 год аренды - 40 % размера арендной платы;                                                             - 2 год аренды - 60 % размера арендной платы;                                                             - 3 год аренды - 80 % размера арендной платы;                                                             - 4 год аренды и далее - 100 % размера арендной платы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4A605F-22A7-4C1B-94D3-FFB2F8BDDA02}" type="parTrans" cxnId="{E87AFA19-A2A2-4334-9687-3A4542A4FB0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37F421-2D39-4CF1-AB54-4A193B01D5A3}" type="sibTrans" cxnId="{E87AFA19-A2A2-4334-9687-3A4542A4FB0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1C8EC4-A398-4A44-B862-2C4137946A7D}">
      <dgm:prSet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5B96DC-A391-4B30-8178-0F8ADD75031E}" type="parTrans" cxnId="{DF1A2179-2BAE-4098-B7F4-139B54A896FB}">
      <dgm:prSet/>
      <dgm:spPr/>
      <dgm:t>
        <a:bodyPr/>
        <a:lstStyle/>
        <a:p>
          <a:endParaRPr lang="ru-RU"/>
        </a:p>
      </dgm:t>
    </dgm:pt>
    <dgm:pt modelId="{6FA4F88F-EEB2-41F7-8F6C-B3F36874E7F6}" type="sibTrans" cxnId="{DF1A2179-2BAE-4098-B7F4-139B54A896FB}">
      <dgm:prSet/>
      <dgm:spPr/>
      <dgm:t>
        <a:bodyPr/>
        <a:lstStyle/>
        <a:p>
          <a:endParaRPr lang="ru-RU"/>
        </a:p>
      </dgm:t>
    </dgm:pt>
    <dgm:pt modelId="{23FBB8CA-ECE3-42E5-9905-08467F0A2C0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Субъект МСП не должен:</a:t>
          </a:r>
        </a:p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находиться в стадии реорганизации, ликвидации или банкротства;</a:t>
          </a:r>
        </a:p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иметь просроченную задолженность по налоговым и неналоговым платежам;</a:t>
          </a:r>
        </a:p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иметь уровень заработной платы ниже текущей величины прожиточного минимума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2983D0-B23A-4ED4-AA89-884510BF12FB}" type="parTrans" cxnId="{116E5FCC-74F8-4808-AB5D-CA0EB616D611}">
      <dgm:prSet/>
      <dgm:spPr/>
      <dgm:t>
        <a:bodyPr/>
        <a:lstStyle/>
        <a:p>
          <a:endParaRPr lang="ru-RU"/>
        </a:p>
      </dgm:t>
    </dgm:pt>
    <dgm:pt modelId="{C46A7539-E79E-4B42-AD8E-6A055D0B3A5E}" type="sibTrans" cxnId="{116E5FCC-74F8-4808-AB5D-CA0EB616D611}">
      <dgm:prSet/>
      <dgm:spPr/>
      <dgm:t>
        <a:bodyPr/>
        <a:lstStyle/>
        <a:p>
          <a:endParaRPr lang="ru-RU"/>
        </a:p>
      </dgm:t>
    </dgm:pt>
    <dgm:pt modelId="{7DCD4B98-9159-45F7-A98F-17E5A1C7F91E}">
      <dgm:prSet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693AA3-8C5F-43F0-B70E-E6460E81E681}" type="parTrans" cxnId="{F3C31CE1-D4F5-49EE-9C69-8FE898CCFF7C}">
      <dgm:prSet/>
      <dgm:spPr/>
      <dgm:t>
        <a:bodyPr/>
        <a:lstStyle/>
        <a:p>
          <a:endParaRPr lang="ru-RU"/>
        </a:p>
      </dgm:t>
    </dgm:pt>
    <dgm:pt modelId="{E950FED6-1DE6-42F7-8EF3-38272BB598DD}" type="sibTrans" cxnId="{F3C31CE1-D4F5-49EE-9C69-8FE898CCFF7C}">
      <dgm:prSet/>
      <dgm:spPr/>
      <dgm:t>
        <a:bodyPr/>
        <a:lstStyle/>
        <a:p>
          <a:endParaRPr lang="ru-RU"/>
        </a:p>
      </dgm:t>
    </dgm:pt>
    <dgm:pt modelId="{CCD1F2AB-E4E5-4935-A1B0-7B8C34FF9847}">
      <dgm:prSet phldrT="[Текст]"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8320B4-2460-46D2-A8C9-A8298435313A}" type="parTrans" cxnId="{2FD5F58E-9B46-445C-9CEB-FC5093967A26}">
      <dgm:prSet/>
      <dgm:spPr/>
      <dgm:t>
        <a:bodyPr/>
        <a:lstStyle/>
        <a:p>
          <a:endParaRPr lang="ru-RU"/>
        </a:p>
      </dgm:t>
    </dgm:pt>
    <dgm:pt modelId="{738E096A-8976-4FAE-96D8-C9DC83ABB571}" type="sibTrans" cxnId="{2FD5F58E-9B46-445C-9CEB-FC5093967A26}">
      <dgm:prSet/>
      <dgm:spPr/>
      <dgm:t>
        <a:bodyPr/>
        <a:lstStyle/>
        <a:p>
          <a:endParaRPr lang="ru-RU"/>
        </a:p>
      </dgm:t>
    </dgm:pt>
    <dgm:pt modelId="{EA1E6B5E-F945-41B8-81AA-36BEFFAF165A}">
      <dgm:prSet phldrT="[Текст]"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E7F9DB-CBF7-4B60-9034-72B8A8038347}" type="parTrans" cxnId="{4C67B544-EF69-4735-BB97-F9F3AA743004}">
      <dgm:prSet/>
      <dgm:spPr/>
      <dgm:t>
        <a:bodyPr/>
        <a:lstStyle/>
        <a:p>
          <a:endParaRPr lang="ru-RU"/>
        </a:p>
      </dgm:t>
    </dgm:pt>
    <dgm:pt modelId="{C711B62E-4305-4DEC-B5EC-430AF02078BF}" type="sibTrans" cxnId="{4C67B544-EF69-4735-BB97-F9F3AA743004}">
      <dgm:prSet/>
      <dgm:spPr/>
      <dgm:t>
        <a:bodyPr/>
        <a:lstStyle/>
        <a:p>
          <a:endParaRPr lang="ru-RU"/>
        </a:p>
      </dgm:t>
    </dgm:pt>
    <dgm:pt modelId="{F33920FD-A08B-4B75-B05B-49630602794A}">
      <dgm:prSet phldrT="[Текст]"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B934C8-00E9-4586-82F8-F912E6E7813D}" type="parTrans" cxnId="{CD876FFE-3D01-43AE-9528-093DD4562A50}">
      <dgm:prSet/>
      <dgm:spPr/>
      <dgm:t>
        <a:bodyPr/>
        <a:lstStyle/>
        <a:p>
          <a:endParaRPr lang="ru-RU"/>
        </a:p>
      </dgm:t>
    </dgm:pt>
    <dgm:pt modelId="{1BE01075-0507-40EF-9C6F-CB4E9759DAA1}" type="sibTrans" cxnId="{CD876FFE-3D01-43AE-9528-093DD4562A50}">
      <dgm:prSet/>
      <dgm:spPr/>
      <dgm:t>
        <a:bodyPr/>
        <a:lstStyle/>
        <a:p>
          <a:endParaRPr lang="ru-RU"/>
        </a:p>
      </dgm:t>
    </dgm:pt>
    <dgm:pt modelId="{D99C81F2-D998-4C3F-915E-0DC0BC38B1FF}">
      <dgm:prSet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30CCF1-C089-4E45-9094-E35FE4D928D7}" type="parTrans" cxnId="{D8DE128F-9176-440A-99B6-F31496764A8F}">
      <dgm:prSet/>
      <dgm:spPr/>
      <dgm:t>
        <a:bodyPr/>
        <a:lstStyle/>
        <a:p>
          <a:endParaRPr lang="ru-RU"/>
        </a:p>
      </dgm:t>
    </dgm:pt>
    <dgm:pt modelId="{0EBF2A59-A0C5-46A0-881E-250012B56C2D}" type="sibTrans" cxnId="{D8DE128F-9176-440A-99B6-F31496764A8F}">
      <dgm:prSet/>
      <dgm:spPr/>
      <dgm:t>
        <a:bodyPr/>
        <a:lstStyle/>
        <a:p>
          <a:endParaRPr lang="ru-RU"/>
        </a:p>
      </dgm:t>
    </dgm:pt>
    <dgm:pt modelId="{74944552-207D-46B5-AB03-6708B513EFC3}">
      <dgm:prSet phldrT="[Текст]"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285E52-4F28-480B-9F26-B3FB85266D52}" type="parTrans" cxnId="{B855C1E3-4F2B-48E6-82BB-5DEC38612A77}">
      <dgm:prSet/>
      <dgm:spPr/>
      <dgm:t>
        <a:bodyPr/>
        <a:lstStyle/>
        <a:p>
          <a:endParaRPr lang="ru-RU"/>
        </a:p>
      </dgm:t>
    </dgm:pt>
    <dgm:pt modelId="{49C4C38A-8389-44FA-B806-CCC120F900BC}" type="sibTrans" cxnId="{B855C1E3-4F2B-48E6-82BB-5DEC38612A77}">
      <dgm:prSet/>
      <dgm:spPr/>
      <dgm:t>
        <a:bodyPr/>
        <a:lstStyle/>
        <a:p>
          <a:endParaRPr lang="ru-RU"/>
        </a:p>
      </dgm:t>
    </dgm:pt>
    <dgm:pt modelId="{2AA0AB87-47DA-4904-990C-94204FD133D7}">
      <dgm:prSet phldrT="[Текст]"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08EBC6-7A5A-4504-BD9F-BDDA0B607E54}" type="parTrans" cxnId="{B05DE80A-EFCB-4D6C-8D34-8738A07A21DB}">
      <dgm:prSet/>
      <dgm:spPr/>
      <dgm:t>
        <a:bodyPr/>
        <a:lstStyle/>
        <a:p>
          <a:endParaRPr lang="ru-RU"/>
        </a:p>
      </dgm:t>
    </dgm:pt>
    <dgm:pt modelId="{A0B8A22F-1915-4DCC-B0D6-1026510F53B5}" type="sibTrans" cxnId="{B05DE80A-EFCB-4D6C-8D34-8738A07A21DB}">
      <dgm:prSet/>
      <dgm:spPr/>
      <dgm:t>
        <a:bodyPr/>
        <a:lstStyle/>
        <a:p>
          <a:endParaRPr lang="ru-RU"/>
        </a:p>
      </dgm:t>
    </dgm:pt>
    <dgm:pt modelId="{4F426019-42B8-4DD0-800A-768C4462AB5F}">
      <dgm:prSet phldrT="[Текст]"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0AFD04-425E-4E2C-84E8-B5B28E8E1AC5}" type="parTrans" cxnId="{1530A9CB-7DF5-489B-8C23-7DAE6358DA2F}">
      <dgm:prSet/>
      <dgm:spPr/>
      <dgm:t>
        <a:bodyPr/>
        <a:lstStyle/>
        <a:p>
          <a:endParaRPr lang="ru-RU"/>
        </a:p>
      </dgm:t>
    </dgm:pt>
    <dgm:pt modelId="{85A7CD52-D4A4-44A2-941E-318AD8D94BC5}" type="sibTrans" cxnId="{1530A9CB-7DF5-489B-8C23-7DAE6358DA2F}">
      <dgm:prSet/>
      <dgm:spPr/>
      <dgm:t>
        <a:bodyPr/>
        <a:lstStyle/>
        <a:p>
          <a:endParaRPr lang="ru-RU"/>
        </a:p>
      </dgm:t>
    </dgm:pt>
    <dgm:pt modelId="{3A2CD762-2627-4CCF-8705-671325B90A89}" type="pres">
      <dgm:prSet presAssocID="{93259B9D-4EF6-4D00-89AE-31FB1932A5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EF80D7-6A27-41D4-91F5-32419E56B906}" type="pres">
      <dgm:prSet presAssocID="{78FF213C-330A-4DEA-9F50-081D8E00F91C}" presName="linNode" presStyleCnt="0"/>
      <dgm:spPr/>
    </dgm:pt>
    <dgm:pt modelId="{C0DE06C1-E65F-4758-8109-7C0D9E37CEE9}" type="pres">
      <dgm:prSet presAssocID="{78FF213C-330A-4DEA-9F50-081D8E00F91C}" presName="parentText" presStyleLbl="node1" presStyleIdx="0" presStyleCnt="3" custScaleX="643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84822-DEA1-4C2E-A1B4-EB459876FC57}" type="pres">
      <dgm:prSet presAssocID="{78FF213C-330A-4DEA-9F50-081D8E00F91C}" presName="descendantText" presStyleLbl="alignAccFollowNode1" presStyleIdx="0" presStyleCnt="3" custScaleX="120370" custScaleY="116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AC76E-A50E-4075-96E5-BFD9AF9468AF}" type="pres">
      <dgm:prSet presAssocID="{0E584819-3D37-4F58-AEF3-6FAE5C944229}" presName="sp" presStyleCnt="0"/>
      <dgm:spPr/>
    </dgm:pt>
    <dgm:pt modelId="{148B31A5-8AC9-4BEA-BAA2-ACDFBC9F4BE9}" type="pres">
      <dgm:prSet presAssocID="{7D042297-F638-45B6-BEF7-19E4965EC74D}" presName="linNode" presStyleCnt="0"/>
      <dgm:spPr/>
    </dgm:pt>
    <dgm:pt modelId="{AD647B49-84CF-4CCE-AD37-161DE7B9C7EB}" type="pres">
      <dgm:prSet presAssocID="{7D042297-F638-45B6-BEF7-19E4965EC74D}" presName="parentText" presStyleLbl="node1" presStyleIdx="1" presStyleCnt="3" custScaleX="630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663B9-AA7F-4873-8C8E-A75FAB5E0C2B}" type="pres">
      <dgm:prSet presAssocID="{7D042297-F638-45B6-BEF7-19E4965EC74D}" presName="descendantText" presStyleLbl="alignAccFollowNode1" presStyleIdx="1" presStyleCnt="3" custScaleX="123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63CF6-A9F8-4906-87A2-8D5F339A67A1}" type="pres">
      <dgm:prSet presAssocID="{E7248581-F219-4460-BEBF-F4FF7EA9DEF9}" presName="sp" presStyleCnt="0"/>
      <dgm:spPr/>
    </dgm:pt>
    <dgm:pt modelId="{40205F60-AD85-4C9D-97D1-4A73D7ECD0F9}" type="pres">
      <dgm:prSet presAssocID="{80AC48E0-DDD1-466A-BB84-6FE5C0845C99}" presName="linNode" presStyleCnt="0"/>
      <dgm:spPr/>
    </dgm:pt>
    <dgm:pt modelId="{86C2224D-CA70-4C7A-8327-8995B22FD4A3}" type="pres">
      <dgm:prSet presAssocID="{80AC48E0-DDD1-466A-BB84-6FE5C0845C99}" presName="parentText" presStyleLbl="node1" presStyleIdx="2" presStyleCnt="3" custScaleX="630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4820C-21C5-407D-9555-28A38D84AC4A}" type="pres">
      <dgm:prSet presAssocID="{80AC48E0-DDD1-466A-BB84-6FE5C0845C99}" presName="descendantText" presStyleLbl="alignAccFollowNode1" presStyleIdx="2" presStyleCnt="3" custScaleX="120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BC6E92-5EE1-4662-819D-5BD582C21C72}" srcId="{93259B9D-4EF6-4D00-89AE-31FB1932A56B}" destId="{80AC48E0-DDD1-466A-BB84-6FE5C0845C99}" srcOrd="2" destOrd="0" parTransId="{53295871-DDB2-40D9-A391-E0DFFAD28605}" sibTransId="{0A1B8D55-B6D5-4903-86C8-C0C991D04101}"/>
    <dgm:cxn modelId="{5AAAE9FB-5816-4C9A-BD03-E54FF1EC1D13}" type="presOf" srcId="{80AC48E0-DDD1-466A-BB84-6FE5C0845C99}" destId="{86C2224D-CA70-4C7A-8327-8995B22FD4A3}" srcOrd="0" destOrd="0" presId="urn:microsoft.com/office/officeart/2005/8/layout/vList5"/>
    <dgm:cxn modelId="{3F58283F-A92D-4F27-A646-556FC9AD3B9D}" type="presOf" srcId="{7DCD4B98-9159-45F7-A98F-17E5A1C7F91E}" destId="{FFC84822-DEA1-4C2E-A1B4-EB459876FC57}" srcOrd="0" destOrd="5" presId="urn:microsoft.com/office/officeart/2005/8/layout/vList5"/>
    <dgm:cxn modelId="{1BDA1A2E-8CB2-40AE-9706-ADEC48ECBAC6}" type="presOf" srcId="{2AA0AB87-47DA-4904-990C-94204FD133D7}" destId="{D274820C-21C5-407D-9555-28A38D84AC4A}" srcOrd="0" destOrd="0" presId="urn:microsoft.com/office/officeart/2005/8/layout/vList5"/>
    <dgm:cxn modelId="{E87AFA19-A2A2-4334-9687-3A4542A4FB00}" srcId="{80AC48E0-DDD1-466A-BB84-6FE5C0845C99}" destId="{2CAC3A76-7B73-4001-8F06-8D4E7DCA9D54}" srcOrd="2" destOrd="0" parTransId="{514A605F-22A7-4C1B-94D3-FFB2F8BDDA02}" sibTransId="{1A37F421-2D39-4CF1-AB54-4A193B01D5A3}"/>
    <dgm:cxn modelId="{CD876FFE-3D01-43AE-9528-093DD4562A50}" srcId="{80AC48E0-DDD1-466A-BB84-6FE5C0845C99}" destId="{F33920FD-A08B-4B75-B05B-49630602794A}" srcOrd="5" destOrd="0" parTransId="{C7B934C8-00E9-4586-82F8-F912E6E7813D}" sibTransId="{1BE01075-0507-40EF-9C6F-CB4E9759DAA1}"/>
    <dgm:cxn modelId="{610649DA-37E3-40F0-9E6E-23C6E9DD2955}" srcId="{93259B9D-4EF6-4D00-89AE-31FB1932A56B}" destId="{78FF213C-330A-4DEA-9F50-081D8E00F91C}" srcOrd="0" destOrd="0" parTransId="{BE75043D-6EDF-4D8E-BBA8-97F2C90A3225}" sibTransId="{0E584819-3D37-4F58-AEF3-6FAE5C944229}"/>
    <dgm:cxn modelId="{590BAFA7-D1CA-4794-9DF3-DAEEF26116E6}" type="presOf" srcId="{93259B9D-4EF6-4D00-89AE-31FB1932A56B}" destId="{3A2CD762-2627-4CCF-8705-671325B90A89}" srcOrd="0" destOrd="0" presId="urn:microsoft.com/office/officeart/2005/8/layout/vList5"/>
    <dgm:cxn modelId="{DF1A2179-2BAE-4098-B7F4-139B54A896FB}" srcId="{78FF213C-330A-4DEA-9F50-081D8E00F91C}" destId="{011C8EC4-A398-4A44-B862-2C4137946A7D}" srcOrd="6" destOrd="0" parTransId="{365B96DC-A391-4B30-8178-0F8ADD75031E}" sibTransId="{6FA4F88F-EEB2-41F7-8F6C-B3F36874E7F6}"/>
    <dgm:cxn modelId="{43A17A11-13CC-4B14-953C-4A0E4FB4D76C}" type="presOf" srcId="{627D9233-3E03-4AE2-A9D3-A671E36F61C1}" destId="{FFC84822-DEA1-4C2E-A1B4-EB459876FC57}" srcOrd="0" destOrd="2" presId="urn:microsoft.com/office/officeart/2005/8/layout/vList5"/>
    <dgm:cxn modelId="{908C3846-63BA-4747-9E0D-2A50255B9D00}" type="presOf" srcId="{2A405F63-BE1D-4599-80D8-2C9A8CCA19B2}" destId="{EF0663B9-AA7F-4873-8C8E-A75FAB5E0C2B}" srcOrd="0" destOrd="0" presId="urn:microsoft.com/office/officeart/2005/8/layout/vList5"/>
    <dgm:cxn modelId="{E79C4C63-C801-4E0A-B959-5EB67A94D03A}" type="presOf" srcId="{D99C81F2-D998-4C3F-915E-0DC0BC38B1FF}" destId="{D274820C-21C5-407D-9555-28A38D84AC4A}" srcOrd="0" destOrd="4" presId="urn:microsoft.com/office/officeart/2005/8/layout/vList5"/>
    <dgm:cxn modelId="{591E2651-8092-4111-BD89-2F74C59234E1}" type="presOf" srcId="{5E43466F-7646-43A9-BC65-9533E8298581}" destId="{FFC84822-DEA1-4C2E-A1B4-EB459876FC57}" srcOrd="0" destOrd="3" presId="urn:microsoft.com/office/officeart/2005/8/layout/vList5"/>
    <dgm:cxn modelId="{B05DE80A-EFCB-4D6C-8D34-8738A07A21DB}" srcId="{80AC48E0-DDD1-466A-BB84-6FE5C0845C99}" destId="{2AA0AB87-47DA-4904-990C-94204FD133D7}" srcOrd="0" destOrd="0" parTransId="{F008EBC6-7A5A-4504-BD9F-BDDA0B607E54}" sibTransId="{A0B8A22F-1915-4DCC-B0D6-1026510F53B5}"/>
    <dgm:cxn modelId="{E203B4EC-726C-400A-A089-A07A6C2EC02F}" type="presOf" srcId="{011C8EC4-A398-4A44-B862-2C4137946A7D}" destId="{FFC84822-DEA1-4C2E-A1B4-EB459876FC57}" srcOrd="0" destOrd="6" presId="urn:microsoft.com/office/officeart/2005/8/layout/vList5"/>
    <dgm:cxn modelId="{116E5FCC-74F8-4808-AB5D-CA0EB616D611}" srcId="{78FF213C-330A-4DEA-9F50-081D8E00F91C}" destId="{23FBB8CA-ECE3-42E5-9905-08467F0A2C0A}" srcOrd="4" destOrd="0" parTransId="{5F2983D0-B23A-4ED4-AA89-884510BF12FB}" sibTransId="{C46A7539-E79E-4B42-AD8E-6A055D0B3A5E}"/>
    <dgm:cxn modelId="{4EF8D017-AF36-4F6E-9139-E47EE1F8518B}" type="presOf" srcId="{F33920FD-A08B-4B75-B05B-49630602794A}" destId="{D274820C-21C5-407D-9555-28A38D84AC4A}" srcOrd="0" destOrd="5" presId="urn:microsoft.com/office/officeart/2005/8/layout/vList5"/>
    <dgm:cxn modelId="{1530A9CB-7DF5-489B-8C23-7DAE6358DA2F}" srcId="{80AC48E0-DDD1-466A-BB84-6FE5C0845C99}" destId="{4F426019-42B8-4DD0-800A-768C4462AB5F}" srcOrd="1" destOrd="0" parTransId="{F20AFD04-425E-4E2C-84E8-B5B28E8E1AC5}" sibTransId="{85A7CD52-D4A4-44A2-941E-318AD8D94BC5}"/>
    <dgm:cxn modelId="{999A4099-7701-42EC-AE9C-9C0449701E66}" type="presOf" srcId="{4F426019-42B8-4DD0-800A-768C4462AB5F}" destId="{D274820C-21C5-407D-9555-28A38D84AC4A}" srcOrd="0" destOrd="1" presId="urn:microsoft.com/office/officeart/2005/8/layout/vList5"/>
    <dgm:cxn modelId="{05BB9BB5-9F21-40F9-BB96-73552FB07EBA}" srcId="{93259B9D-4EF6-4D00-89AE-31FB1932A56B}" destId="{7D042297-F638-45B6-BEF7-19E4965EC74D}" srcOrd="1" destOrd="0" parTransId="{DC59C804-104C-4E32-9AF4-3D00E7A53959}" sibTransId="{E7248581-F219-4460-BEBF-F4FF7EA9DEF9}"/>
    <dgm:cxn modelId="{01D23D03-96EF-4828-B9DB-C9D24A753E1A}" type="presOf" srcId="{7D042297-F638-45B6-BEF7-19E4965EC74D}" destId="{AD647B49-84CF-4CCE-AD37-161DE7B9C7EB}" srcOrd="0" destOrd="0" presId="urn:microsoft.com/office/officeart/2005/8/layout/vList5"/>
    <dgm:cxn modelId="{4C67B544-EF69-4735-BB97-F9F3AA743004}" srcId="{78FF213C-330A-4DEA-9F50-081D8E00F91C}" destId="{EA1E6B5E-F945-41B8-81AA-36BEFFAF165A}" srcOrd="1" destOrd="0" parTransId="{53E7F9DB-CBF7-4B60-9034-72B8A8038347}" sibTransId="{C711B62E-4305-4DEC-B5EC-430AF02078BF}"/>
    <dgm:cxn modelId="{DCC70995-813B-4E9C-B670-31EC366A5EA5}" type="presOf" srcId="{74944552-207D-46B5-AB03-6708B513EFC3}" destId="{D274820C-21C5-407D-9555-28A38D84AC4A}" srcOrd="0" destOrd="3" presId="urn:microsoft.com/office/officeart/2005/8/layout/vList5"/>
    <dgm:cxn modelId="{F4D15BA5-6DC9-49A6-94A3-5FA65F883B23}" type="presOf" srcId="{2CAC3A76-7B73-4001-8F06-8D4E7DCA9D54}" destId="{D274820C-21C5-407D-9555-28A38D84AC4A}" srcOrd="0" destOrd="2" presId="urn:microsoft.com/office/officeart/2005/8/layout/vList5"/>
    <dgm:cxn modelId="{9AE0E0A9-77EA-4D0A-A8BB-8E1379007417}" type="presOf" srcId="{23FBB8CA-ECE3-42E5-9905-08467F0A2C0A}" destId="{FFC84822-DEA1-4C2E-A1B4-EB459876FC57}" srcOrd="0" destOrd="4" presId="urn:microsoft.com/office/officeart/2005/8/layout/vList5"/>
    <dgm:cxn modelId="{30EA8BBA-EBD8-46D6-ADB9-B4A582BF6738}" srcId="{78FF213C-330A-4DEA-9F50-081D8E00F91C}" destId="{5E43466F-7646-43A9-BC65-9533E8298581}" srcOrd="3" destOrd="0" parTransId="{8B9ECFB8-72BA-49D5-BF62-49C960910C4A}" sibTransId="{4AD38AE8-9AFD-4F2D-A965-61036308C5AF}"/>
    <dgm:cxn modelId="{16FE2ADD-7473-4AB4-8100-359F9FD136B8}" srcId="{7D042297-F638-45B6-BEF7-19E4965EC74D}" destId="{2A405F63-BE1D-4599-80D8-2C9A8CCA19B2}" srcOrd="0" destOrd="0" parTransId="{0A6B1265-D53C-41BE-964A-3B9E823A9BC7}" sibTransId="{88F12A7B-D82B-42AF-8F58-30A53557FA3A}"/>
    <dgm:cxn modelId="{21F3E8D9-9548-42DD-8C37-F0BAA333ED16}" type="presOf" srcId="{78FF213C-330A-4DEA-9F50-081D8E00F91C}" destId="{C0DE06C1-E65F-4758-8109-7C0D9E37CEE9}" srcOrd="0" destOrd="0" presId="urn:microsoft.com/office/officeart/2005/8/layout/vList5"/>
    <dgm:cxn modelId="{20965C83-797C-4043-A21E-D61D558EBAED}" srcId="{78FF213C-330A-4DEA-9F50-081D8E00F91C}" destId="{627D9233-3E03-4AE2-A9D3-A671E36F61C1}" srcOrd="2" destOrd="0" parTransId="{B3C13647-F3BF-4F66-BCBB-FA93FECF568A}" sibTransId="{3EF427E9-DF8A-4612-A5D7-68C3E4E89952}"/>
    <dgm:cxn modelId="{F3C31CE1-D4F5-49EE-9C69-8FE898CCFF7C}" srcId="{78FF213C-330A-4DEA-9F50-081D8E00F91C}" destId="{7DCD4B98-9159-45F7-A98F-17E5A1C7F91E}" srcOrd="5" destOrd="0" parTransId="{C8693AA3-8C5F-43F0-B70E-E6460E81E681}" sibTransId="{E950FED6-1DE6-42F7-8EF3-38272BB598DD}"/>
    <dgm:cxn modelId="{7EDB3BA1-C663-47A0-B979-AC12BC668F04}" type="presOf" srcId="{EA1E6B5E-F945-41B8-81AA-36BEFFAF165A}" destId="{FFC84822-DEA1-4C2E-A1B4-EB459876FC57}" srcOrd="0" destOrd="1" presId="urn:microsoft.com/office/officeart/2005/8/layout/vList5"/>
    <dgm:cxn modelId="{18242F8C-6B62-45C0-BF6C-3B57DD0562EB}" type="presOf" srcId="{CCD1F2AB-E4E5-4935-A1B0-7B8C34FF9847}" destId="{FFC84822-DEA1-4C2E-A1B4-EB459876FC57}" srcOrd="0" destOrd="0" presId="urn:microsoft.com/office/officeart/2005/8/layout/vList5"/>
    <dgm:cxn modelId="{D8DE128F-9176-440A-99B6-F31496764A8F}" srcId="{80AC48E0-DDD1-466A-BB84-6FE5C0845C99}" destId="{D99C81F2-D998-4C3F-915E-0DC0BC38B1FF}" srcOrd="4" destOrd="0" parTransId="{9630CCF1-C089-4E45-9094-E35FE4D928D7}" sibTransId="{0EBF2A59-A0C5-46A0-881E-250012B56C2D}"/>
    <dgm:cxn modelId="{2FD5F58E-9B46-445C-9CEB-FC5093967A26}" srcId="{78FF213C-330A-4DEA-9F50-081D8E00F91C}" destId="{CCD1F2AB-E4E5-4935-A1B0-7B8C34FF9847}" srcOrd="0" destOrd="0" parTransId="{328320B4-2460-46D2-A8C9-A8298435313A}" sibTransId="{738E096A-8976-4FAE-96D8-C9DC83ABB571}"/>
    <dgm:cxn modelId="{B855C1E3-4F2B-48E6-82BB-5DEC38612A77}" srcId="{80AC48E0-DDD1-466A-BB84-6FE5C0845C99}" destId="{74944552-207D-46B5-AB03-6708B513EFC3}" srcOrd="3" destOrd="0" parTransId="{AE285E52-4F28-480B-9F26-B3FB85266D52}" sibTransId="{49C4C38A-8389-44FA-B806-CCC120F900BC}"/>
    <dgm:cxn modelId="{EFE2CA4F-C697-4FBA-B348-6448344BB713}" type="presParOf" srcId="{3A2CD762-2627-4CCF-8705-671325B90A89}" destId="{B1EF80D7-6A27-41D4-91F5-32419E56B906}" srcOrd="0" destOrd="0" presId="urn:microsoft.com/office/officeart/2005/8/layout/vList5"/>
    <dgm:cxn modelId="{BDE311AA-CBD9-465E-B430-B877C4B25E20}" type="presParOf" srcId="{B1EF80D7-6A27-41D4-91F5-32419E56B906}" destId="{C0DE06C1-E65F-4758-8109-7C0D9E37CEE9}" srcOrd="0" destOrd="0" presId="urn:microsoft.com/office/officeart/2005/8/layout/vList5"/>
    <dgm:cxn modelId="{E5E8FA36-7573-4080-8D6D-FFE6A9D9E9C1}" type="presParOf" srcId="{B1EF80D7-6A27-41D4-91F5-32419E56B906}" destId="{FFC84822-DEA1-4C2E-A1B4-EB459876FC57}" srcOrd="1" destOrd="0" presId="urn:microsoft.com/office/officeart/2005/8/layout/vList5"/>
    <dgm:cxn modelId="{B16CD664-763B-40E9-8D0C-98951E56F78A}" type="presParOf" srcId="{3A2CD762-2627-4CCF-8705-671325B90A89}" destId="{733AC76E-A50E-4075-96E5-BFD9AF9468AF}" srcOrd="1" destOrd="0" presId="urn:microsoft.com/office/officeart/2005/8/layout/vList5"/>
    <dgm:cxn modelId="{F9F2740C-13EF-42C2-AAFB-861242618DF3}" type="presParOf" srcId="{3A2CD762-2627-4CCF-8705-671325B90A89}" destId="{148B31A5-8AC9-4BEA-BAA2-ACDFBC9F4BE9}" srcOrd="2" destOrd="0" presId="urn:microsoft.com/office/officeart/2005/8/layout/vList5"/>
    <dgm:cxn modelId="{D1B7C59E-B13E-4606-827F-3098110F1664}" type="presParOf" srcId="{148B31A5-8AC9-4BEA-BAA2-ACDFBC9F4BE9}" destId="{AD647B49-84CF-4CCE-AD37-161DE7B9C7EB}" srcOrd="0" destOrd="0" presId="urn:microsoft.com/office/officeart/2005/8/layout/vList5"/>
    <dgm:cxn modelId="{1F2A36AC-8AFC-425D-A5F7-4378B6AD5A54}" type="presParOf" srcId="{148B31A5-8AC9-4BEA-BAA2-ACDFBC9F4BE9}" destId="{EF0663B9-AA7F-4873-8C8E-A75FAB5E0C2B}" srcOrd="1" destOrd="0" presId="urn:microsoft.com/office/officeart/2005/8/layout/vList5"/>
    <dgm:cxn modelId="{0BA0CBBF-31AC-4302-AD95-366D6A3D8EAF}" type="presParOf" srcId="{3A2CD762-2627-4CCF-8705-671325B90A89}" destId="{0A463CF6-A9F8-4906-87A2-8D5F339A67A1}" srcOrd="3" destOrd="0" presId="urn:microsoft.com/office/officeart/2005/8/layout/vList5"/>
    <dgm:cxn modelId="{B3C30EC6-380B-406B-9C74-F3FD87DF0BC6}" type="presParOf" srcId="{3A2CD762-2627-4CCF-8705-671325B90A89}" destId="{40205F60-AD85-4C9D-97D1-4A73D7ECD0F9}" srcOrd="4" destOrd="0" presId="urn:microsoft.com/office/officeart/2005/8/layout/vList5"/>
    <dgm:cxn modelId="{6BDEE5F6-966A-47CA-9AFF-3BBB11FDD898}" type="presParOf" srcId="{40205F60-AD85-4C9D-97D1-4A73D7ECD0F9}" destId="{86C2224D-CA70-4C7A-8327-8995B22FD4A3}" srcOrd="0" destOrd="0" presId="urn:microsoft.com/office/officeart/2005/8/layout/vList5"/>
    <dgm:cxn modelId="{F51AB2F8-97D5-4FF6-8019-E86F487E0BFC}" type="presParOf" srcId="{40205F60-AD85-4C9D-97D1-4A73D7ECD0F9}" destId="{D274820C-21C5-407D-9555-28A38D84AC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95526-860D-4C5E-9C0D-D5B4524809A2}">
      <dsp:nvSpPr>
        <dsp:cNvPr id="0" name=""/>
        <dsp:cNvSpPr/>
      </dsp:nvSpPr>
      <dsp:spPr>
        <a:xfrm>
          <a:off x="1632818" y="720195"/>
          <a:ext cx="4799259" cy="4799259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77729-274E-4C8D-8DBF-A5A490000003}">
      <dsp:nvSpPr>
        <dsp:cNvPr id="0" name=""/>
        <dsp:cNvSpPr/>
      </dsp:nvSpPr>
      <dsp:spPr>
        <a:xfrm>
          <a:off x="1632818" y="720195"/>
          <a:ext cx="4799259" cy="4799259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8D7AC-EC6F-4D7E-8570-764A358D226D}">
      <dsp:nvSpPr>
        <dsp:cNvPr id="0" name=""/>
        <dsp:cNvSpPr/>
      </dsp:nvSpPr>
      <dsp:spPr>
        <a:xfrm>
          <a:off x="1632818" y="720195"/>
          <a:ext cx="4799259" cy="4799259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B7ACF-1334-4F57-B9B7-3EB7AAB18C88}">
      <dsp:nvSpPr>
        <dsp:cNvPr id="0" name=""/>
        <dsp:cNvSpPr/>
      </dsp:nvSpPr>
      <dsp:spPr>
        <a:xfrm>
          <a:off x="1632818" y="720195"/>
          <a:ext cx="4799259" cy="4799259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A7D74-2253-4B73-86E6-00AB0E49171E}">
      <dsp:nvSpPr>
        <dsp:cNvPr id="0" name=""/>
        <dsp:cNvSpPr/>
      </dsp:nvSpPr>
      <dsp:spPr>
        <a:xfrm>
          <a:off x="1632818" y="720195"/>
          <a:ext cx="4799259" cy="4799259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87298-9845-4A5F-8DE0-C20E7601BF80}">
      <dsp:nvSpPr>
        <dsp:cNvPr id="0" name=""/>
        <dsp:cNvSpPr/>
      </dsp:nvSpPr>
      <dsp:spPr>
        <a:xfrm>
          <a:off x="2736309" y="2015233"/>
          <a:ext cx="2592277" cy="22091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7 </a:t>
          </a:r>
          <a:endParaRPr lang="ru-RU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свободных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объектов для СМСП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самозанятых</a:t>
          </a:r>
          <a:endParaRPr lang="ru-RU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граждан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15939" y="2338760"/>
        <a:ext cx="1833017" cy="1562128"/>
      </dsp:txXfrm>
    </dsp:sp>
    <dsp:sp modelId="{1C03E372-1730-47CB-AA9A-EE94505B9FC8}">
      <dsp:nvSpPr>
        <dsp:cNvPr id="0" name=""/>
        <dsp:cNvSpPr/>
      </dsp:nvSpPr>
      <dsp:spPr>
        <a:xfrm>
          <a:off x="3259233" y="2652"/>
          <a:ext cx="1546428" cy="1546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Фиксированная цена договора</a:t>
          </a:r>
          <a:endParaRPr lang="ru-RU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85702" y="229121"/>
        <a:ext cx="1093490" cy="1093490"/>
      </dsp:txXfrm>
    </dsp:sp>
    <dsp:sp modelId="{EEA02CBF-5E32-4BF9-A350-81A687BF89D5}">
      <dsp:nvSpPr>
        <dsp:cNvPr id="0" name=""/>
        <dsp:cNvSpPr/>
      </dsp:nvSpPr>
      <dsp:spPr>
        <a:xfrm>
          <a:off x="5488470" y="1622287"/>
          <a:ext cx="1546428" cy="1546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Торги только среди субъектов МСП и </a:t>
          </a:r>
          <a:r>
            <a:rPr lang="ru-RU" sz="1200" b="0" kern="1200" dirty="0" err="1" smtClean="0">
              <a:latin typeface="Times New Roman" pitchFamily="18" charset="0"/>
              <a:cs typeface="Times New Roman" pitchFamily="18" charset="0"/>
            </a:rPr>
            <a:t>самозанятых</a:t>
          </a:r>
          <a:endParaRPr lang="ru-RU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14939" y="1848756"/>
        <a:ext cx="1093490" cy="1093490"/>
      </dsp:txXfrm>
    </dsp:sp>
    <dsp:sp modelId="{01E6B67A-3D2D-4200-A47D-C1D45F8B7B68}">
      <dsp:nvSpPr>
        <dsp:cNvPr id="0" name=""/>
        <dsp:cNvSpPr/>
      </dsp:nvSpPr>
      <dsp:spPr>
        <a:xfrm>
          <a:off x="4636978" y="4242913"/>
          <a:ext cx="1546428" cy="1546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Возможность выкупа имущества в случаях, установленным законом</a:t>
          </a:r>
          <a:endParaRPr lang="ru-RU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63447" y="4469382"/>
        <a:ext cx="1093490" cy="1093490"/>
      </dsp:txXfrm>
    </dsp:sp>
    <dsp:sp modelId="{59081E29-20DB-497C-9609-394E14B87F94}">
      <dsp:nvSpPr>
        <dsp:cNvPr id="0" name=""/>
        <dsp:cNvSpPr/>
      </dsp:nvSpPr>
      <dsp:spPr>
        <a:xfrm>
          <a:off x="1881489" y="4242913"/>
          <a:ext cx="1546428" cy="1546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Аренда на длительный срок (от 5 лет)</a:t>
          </a:r>
          <a:endParaRPr lang="ru-RU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7958" y="4469382"/>
        <a:ext cx="1093490" cy="1093490"/>
      </dsp:txXfrm>
    </dsp:sp>
    <dsp:sp modelId="{DFB87F78-C8B6-40A9-BAFD-BE0A9EA1492D}">
      <dsp:nvSpPr>
        <dsp:cNvPr id="0" name=""/>
        <dsp:cNvSpPr/>
      </dsp:nvSpPr>
      <dsp:spPr>
        <a:xfrm>
          <a:off x="1029997" y="1622287"/>
          <a:ext cx="1546428" cy="1546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Льготы по арендной плате</a:t>
          </a:r>
          <a:endParaRPr lang="ru-RU" sz="1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56466" y="1848756"/>
        <a:ext cx="1093490" cy="1093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84822-DEA1-4C2E-A1B4-EB459876FC57}">
      <dsp:nvSpPr>
        <dsp:cNvPr id="0" name=""/>
        <dsp:cNvSpPr/>
      </dsp:nvSpPr>
      <dsp:spPr>
        <a:xfrm rot="5400000">
          <a:off x="4060295" y="-2188506"/>
          <a:ext cx="1542210" cy="603471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Отнесение к субъектам МСП (Единый реестр субъектов МСП) или регистрация в качестве </a:t>
          </a:r>
          <a:r>
            <a:rPr lang="ru-RU" sz="1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самозанятого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гражданина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Заявление и пакет документов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Субъект МСП не должен: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находиться в стадии реорганизации, ликвидации или банкротства;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иметь просроченную задолженность по налоговым и неналоговым платежам;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иметь уровень заработной платы ниже текущей величины прожиточного минимума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814045" y="133028"/>
        <a:ext cx="5959426" cy="1391642"/>
      </dsp:txXfrm>
    </dsp:sp>
    <dsp:sp modelId="{C0DE06C1-E65F-4758-8109-7C0D9E37CEE9}">
      <dsp:nvSpPr>
        <dsp:cNvPr id="0" name=""/>
        <dsp:cNvSpPr/>
      </dsp:nvSpPr>
      <dsp:spPr>
        <a:xfrm>
          <a:off x="116" y="2504"/>
          <a:ext cx="1813928" cy="1652688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Требования к предпринимателям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794" y="83182"/>
        <a:ext cx="1652572" cy="1491332"/>
      </dsp:txXfrm>
    </dsp:sp>
    <dsp:sp modelId="{EF0663B9-AA7F-4873-8C8E-A75FAB5E0C2B}">
      <dsp:nvSpPr>
        <dsp:cNvPr id="0" name=""/>
        <dsp:cNvSpPr/>
      </dsp:nvSpPr>
      <dsp:spPr>
        <a:xfrm rot="5400000">
          <a:off x="4136754" y="-485442"/>
          <a:ext cx="1322151" cy="609922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45 дней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748216" y="1967638"/>
        <a:ext cx="6034686" cy="1193067"/>
      </dsp:txXfrm>
    </dsp:sp>
    <dsp:sp modelId="{AD647B49-84CF-4CCE-AD37-161DE7B9C7EB}">
      <dsp:nvSpPr>
        <dsp:cNvPr id="0" name=""/>
        <dsp:cNvSpPr/>
      </dsp:nvSpPr>
      <dsp:spPr>
        <a:xfrm>
          <a:off x="116" y="1737827"/>
          <a:ext cx="1748098" cy="1652688"/>
        </a:xfrm>
        <a:prstGeom prst="roundRect">
          <a:avLst/>
        </a:prstGeom>
        <a:solidFill>
          <a:schemeClr val="accent2">
            <a:shade val="80000"/>
            <a:hueOff val="-265492"/>
            <a:satOff val="2703"/>
            <a:lumOff val="162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предоставления имущества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794" y="1818505"/>
        <a:ext cx="1586742" cy="1491332"/>
      </dsp:txXfrm>
    </dsp:sp>
    <dsp:sp modelId="{D274820C-21C5-407D-9555-28A38D84AC4A}">
      <dsp:nvSpPr>
        <dsp:cNvPr id="0" name=""/>
        <dsp:cNvSpPr/>
      </dsp:nvSpPr>
      <dsp:spPr>
        <a:xfrm rot="5400000">
          <a:off x="4154339" y="1267118"/>
          <a:ext cx="1322151" cy="606475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Арендная плата за муниципальное имущество (за исключением земельных участков):                                                                                                                           - 1 год аренды - 40 % размера арендной платы;                                                             - 2 год аренды - 60 % размера арендной платы;                                                             - 3 год аренды - 80 % размера арендной платы;                                                             - 4 год аренды и далее - 100 % размера арендной платы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783038" y="3702961"/>
        <a:ext cx="6000212" cy="1193067"/>
      </dsp:txXfrm>
    </dsp:sp>
    <dsp:sp modelId="{86C2224D-CA70-4C7A-8327-8995B22FD4A3}">
      <dsp:nvSpPr>
        <dsp:cNvPr id="0" name=""/>
        <dsp:cNvSpPr/>
      </dsp:nvSpPr>
      <dsp:spPr>
        <a:xfrm>
          <a:off x="116" y="3473150"/>
          <a:ext cx="1782921" cy="1652688"/>
        </a:xfrm>
        <a:prstGeom prst="roundRect">
          <a:avLst/>
        </a:prstGeom>
        <a:solidFill>
          <a:schemeClr val="accent2">
            <a:shade val="80000"/>
            <a:hueOff val="-530984"/>
            <a:satOff val="5406"/>
            <a:lumOff val="324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Условия договора аренды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794" y="3553828"/>
        <a:ext cx="1621565" cy="1491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D67B5-A985-44DB-B02F-A17775E3586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D67B5-A985-44DB-B02F-A17775E3586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D67B5-A985-44DB-B02F-A17775E3586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D67B5-A985-44DB-B02F-A17775E3586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D67B5-A985-44DB-B02F-A17775E3586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D67B5-A985-44DB-B02F-A17775E3586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D67B5-A985-44DB-B02F-A17775E3586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D67B5-A985-44DB-B02F-A17775E3586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D67B5-A985-44DB-B02F-A17775E3586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D67B5-A985-44DB-B02F-A17775E3586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CD67B5-A985-44DB-B02F-A17775E3586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0CD67B5-A985-44DB-B02F-A17775E35864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E68289-1C3F-417E-9A65-B426BE16595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268760"/>
            <a:ext cx="81003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9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ИМУЩЕСТВЕННАЯ ПОДДЕРЖКА </a:t>
            </a:r>
          </a:p>
          <a:p>
            <a:pPr algn="ctr">
              <a:spcBef>
                <a:spcPct val="0"/>
              </a:spcBef>
            </a:pPr>
            <a:r>
              <a:rPr lang="ru-RU" sz="39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субъектам малого и среднего предпринимательства </a:t>
            </a:r>
            <a:endParaRPr lang="ru-RU" sz="3900" b="1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ru-RU" sz="39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3900" b="1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муниципального образования </a:t>
            </a:r>
          </a:p>
          <a:p>
            <a:pPr algn="ctr">
              <a:spcBef>
                <a:spcPct val="0"/>
              </a:spcBef>
            </a:pPr>
            <a:r>
              <a:rPr lang="ru-RU" sz="3900" b="1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«город Саянск»</a:t>
            </a:r>
          </a:p>
        </p:txBody>
      </p:sp>
    </p:spTree>
    <p:extLst>
      <p:ext uri="{BB962C8B-B14F-4D97-AF65-F5344CB8AC3E}">
        <p14:creationId xmlns:p14="http://schemas.microsoft.com/office/powerpoint/2010/main" val="24263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ПРЕДЛОЖЕНИЯ ДЛЯ СУБЪЕКТОВ МСП И САМОЗАНЯТЫХ ГРАЖДАН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7366" y="1469975"/>
            <a:ext cx="190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АРЕНДА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business-ideal.ru/wp-content/uploads/2014/12/%D0%9C%D0%B5%D1%81%D1%82%D0%BE%D1%80%D0%B0%D1%81%D0%BF%D0%BE%D0%BB%D0%BE%D0%B6%D0%B5%D0%BD%D0%B8%D0%B5-%D0%BC%D0%B0%D0%B3%D0%B0%D0%B7%D0%B8%D0%BD%D0%B0-%D0%BD%D0%B8%D0%B6%D0%BD%D0%B5%D0%B3%D0%BE-%D0%B1%D0%B5%D0%BB%D1%8C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785304"/>
            <a:ext cx="942316" cy="5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2.depositphotos.com/5266903/12185/v/170/depositphotos_121852718-stock-illustration-explore-house-flat-vector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13" y="5733256"/>
            <a:ext cx="634086" cy="6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18" y="5357800"/>
            <a:ext cx="30462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Объект:     земельный участок Площадь: 2000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Территориальная зона ЖЗ-1 Зона застройки индивидуальными жилыми домами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5573245"/>
            <a:ext cx="2494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Иркутская область,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 Саянск, микрорайон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восточнее земельного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участка №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5" t="50269" r="25894" b="9206"/>
          <a:stretch/>
        </p:blipFill>
        <p:spPr bwMode="auto">
          <a:xfrm>
            <a:off x="1366561" y="2060848"/>
            <a:ext cx="726048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Кольцо 8"/>
          <p:cNvSpPr/>
          <p:nvPr/>
        </p:nvSpPr>
        <p:spPr>
          <a:xfrm>
            <a:off x="2771800" y="5493239"/>
            <a:ext cx="144016" cy="160011"/>
          </a:xfrm>
          <a:prstGeom prst="don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ПРЕДЛОЖЕНИЯ ДЛЯ СУБЪЕКТОВ МСП И САМОЗАНЯТЫХ ГРАЖДАН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7971" y="1700808"/>
            <a:ext cx="190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АРЕНДА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business-ideal.ru/wp-content/uploads/2014/12/%D0%9C%D0%B5%D1%81%D1%82%D0%BE%D1%80%D0%B0%D1%81%D0%BF%D0%BE%D0%BB%D0%BE%D0%B6%D0%B5%D0%BD%D0%B8%D0%B5-%D0%BC%D0%B0%D0%B3%D0%B0%D0%B7%D0%B8%D0%BD%D0%B0-%D0%BD%D0%B8%D0%B6%D0%BD%D0%B5%D0%B3%D0%BE-%D0%B1%D0%B5%D0%BB%D1%8C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92" y="4248088"/>
            <a:ext cx="942316" cy="5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2.depositphotos.com/5266903/12185/v/170/depositphotos_121852718-stock-illustration-explore-house-flat-vector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07" y="2564903"/>
            <a:ext cx="634086" cy="6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22508" y="2398771"/>
            <a:ext cx="27363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Тестомес МУС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SK40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Количество: 1 ед.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Назначение: производство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2508" y="4266954"/>
            <a:ext cx="2941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Иркутская область, г. Саянск,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м-н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Строителей, д. 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67332"/>
            <a:ext cx="2691927" cy="248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1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КОНТАКТНЫЕ ДАННЫЕ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304671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8(39553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5-10-05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404933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admsayansk@irmail.ru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4787" y="5255330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www.admsayansk.ru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1700808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666304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Иркутская область, г. Саянск, Олимпийский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д.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Комитет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управлению имуществом администрации муниципального образования «город Саянск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30" y="3003422"/>
            <a:ext cx="292734" cy="39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cdn.onlinewebfonts.com/svg/img_46347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53" y="3933056"/>
            <a:ext cx="513871" cy="5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torty.biz/static/images/icon-addre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65" y="1778399"/>
            <a:ext cx="663665" cy="6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s.123rf.com/450wm/koblizeek/koblizeek2101/koblizeek210100005/162863561-www-world-wide-web-site-symbol-internet-map-icon-website-address-globe-flat-outline-sign-.jpg?ver=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44" y="501317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984776" cy="72008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ПРЕИМУЩЕСТВА ПОДДЕРЖКИ</a:t>
            </a:r>
            <a:endParaRPr lang="ru-RU" sz="36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05728068"/>
              </p:ext>
            </p:extLst>
          </p:nvPr>
        </p:nvGraphicFramePr>
        <p:xfrm>
          <a:off x="1043608" y="908720"/>
          <a:ext cx="80648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95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ПОРЯДОК ОКАЗАНИЯ ИМУЩЕСТВЕННОЙ ПОДДЕРЖКИ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34737107"/>
              </p:ext>
            </p:extLst>
          </p:nvPr>
        </p:nvGraphicFramePr>
        <p:xfrm>
          <a:off x="1115616" y="1397000"/>
          <a:ext cx="784887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19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424936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ИНФОРМАЦИОННЫЕ РЕСУРСЫ ПО ИМУЩЕСТВЕННОЙ </a:t>
            </a:r>
            <a:r>
              <a:rPr lang="ru-RU" sz="3600" b="1" dirty="0" smtClean="0"/>
              <a:t>ПОДДЕРЖКЕ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34862" y="2276872"/>
            <a:ext cx="293308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Информация по имущественной поддержке содержится на официальном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сайте администрации городского округа муниципального образования «город Саянск»,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включая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перечень муниципального имущества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условия предоставления имущества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1216" y="3612547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https://www.admsayansk.ru/qa/5690.html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216" y="2293987"/>
            <a:ext cx="431003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41216" y="4293096"/>
            <a:ext cx="449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Главная – Экономика и предпринимательство – Малое и среднее предпринимательство – поддержка предпринимательства – Имущественная поддержка СМСП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avatars.mds.yandex.net/get-zen_doc/4387099/pub_6044beaeb8613c1dbb5960e6_6044c107665e4413f372b0a9/scale_1200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5" b="11377"/>
          <a:stretch/>
        </p:blipFill>
        <p:spPr bwMode="auto">
          <a:xfrm>
            <a:off x="4967536" y="5327558"/>
            <a:ext cx="4176464" cy="153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6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350" y="116632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ПРЕДЛОЖЕНИЯ ДЛЯ СУБЪЕКТОВ МСП И САМОЗАНЯТЫХ ГРАЖДАН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72180" y="1471379"/>
            <a:ext cx="190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АРЕНДА 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business-ideal.ru/wp-content/uploads/2014/12/%D0%9C%D0%B5%D1%81%D1%82%D0%BE%D1%80%D0%B0%D1%81%D0%BF%D0%BE%D0%BB%D0%BE%D0%B6%D0%B5%D0%BD%D0%B8%D0%B5-%D0%BC%D0%B0%D0%B3%D0%B0%D0%B7%D0%B8%D0%BD%D0%B0-%D0%BD%D0%B8%D0%B6%D0%BD%D0%B5%D0%B3%D0%BE-%D0%B1%D0%B5%D0%BB%D1%8C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84" y="3853703"/>
            <a:ext cx="942316" cy="5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2.depositphotos.com/5266903/12185/v/170/depositphotos_121852718-stock-illustration-explore-house-flat-vector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137" y="2199958"/>
            <a:ext cx="634086" cy="6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2132856"/>
            <a:ext cx="2484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нежилое помещение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Площадь: 536,2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производство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складское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3645024"/>
            <a:ext cx="22493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Иркутская область,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Саянск, Теплично-парниковый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комбинат,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1" name="Picture 2" descr="D:\Documents\Зайцева\ПИСЬМА\2021\МЭР ИО\Имущественная поддержка\Фото к презентации\Картофелехр\DSC029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7780"/>
            <a:ext cx="2031321" cy="152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ocuments\Зайцева\ПИСЬМА\2021\МЭР ИО\Имущественная поддержка\Фото к презентации\Картофелехр\DSC029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34" y="2199732"/>
            <a:ext cx="1964189" cy="14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Documents\Зайцева\ПИСЬМА\2021\МЭР ИО\Имущественная поддержка\Фото к презентации\Картофелехр\DSC029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53703"/>
            <a:ext cx="2031321" cy="152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Documents\Зайцева\ПИСЬМА\2021\МЭР ИО\Имущественная поддержка\Фото к презентации\Картофелехр\DSC029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785" y="4437112"/>
            <a:ext cx="1990151" cy="149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2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ПРЕДЛОЖЕНИЯ ДЛЯ СУБЪЕКТОВ МСП И САМОЗАНЯТЫХ ГРАЖДАН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7970" y="1700808"/>
            <a:ext cx="2098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АРЕНДА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business-ideal.ru/wp-content/uploads/2014/12/%D0%9C%D0%B5%D1%81%D1%82%D0%BE%D1%80%D0%B0%D1%81%D0%BF%D0%BE%D0%BB%D0%BE%D0%B6%D0%B5%D0%BD%D0%B8%D0%B5-%D0%BC%D0%B0%D0%B3%D0%B0%D0%B7%D0%B8%D0%BD%D0%B0-%D0%BD%D0%B8%D0%B6%D0%BD%D0%B5%D0%B3%D0%BE-%D0%B1%D0%B5%D0%BB%D1%8C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72" y="4504355"/>
            <a:ext cx="942316" cy="5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2.depositphotos.com/5266903/12185/v/170/depositphotos_121852718-stock-illustration-explore-house-flat-vector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95" y="2780927"/>
            <a:ext cx="634086" cy="6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2642539"/>
            <a:ext cx="2736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пароконвектомат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Piron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1080.00.000 СК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Количество: 1 ед.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производство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4404780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Иркутская область,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 Саянск, микрорайон Строителей, 19</a:t>
            </a:r>
          </a:p>
        </p:txBody>
      </p:sp>
      <p:pic>
        <p:nvPicPr>
          <p:cNvPr id="3074" name="Picture 2" descr="D:\Documents\Зайцева\ПИСЬМА\2021\МЭР ИО\Имущественная поддержка\Фото к презентации\Пароконвектомат\IMG-ee5f2b6787c52dbae79679be2c8a9e1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98071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3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ПРЕДЛОЖЕНИЯ ДЛЯ СУБЪЕКТОВ МСП И САМОЗАНЯТЫХ ГРАЖДАН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7970" y="1700808"/>
            <a:ext cx="2098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АРЕНДА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business-ideal.ru/wp-content/uploads/2014/12/%D0%9C%D0%B5%D1%81%D1%82%D0%BE%D1%80%D0%B0%D1%81%D0%BF%D0%BE%D0%BB%D0%BE%D0%B6%D0%B5%D0%BD%D0%B8%D0%B5-%D0%BC%D0%B0%D0%B3%D0%B0%D0%B7%D0%B8%D0%BD%D0%B0-%D0%BD%D0%B8%D0%B6%D0%BD%D0%B5%D0%B3%D0%BE-%D0%B1%D0%B5%D0%BB%D1%8C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69" y="4467449"/>
            <a:ext cx="942316" cy="5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2.depositphotos.com/5266903/12185/v/170/depositphotos_121852718-stock-illustration-explore-house-flat-vector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84" y="2564540"/>
            <a:ext cx="634086" cy="6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49326" y="2420888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подставка под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пароконвектомат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Piron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1080.00.000 СК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Количество: 1 ед.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производство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0539" y="4338471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Иркутская область,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 Саянск, микрорайон Строителей, 19</a:t>
            </a:r>
          </a:p>
        </p:txBody>
      </p:sp>
      <p:pic>
        <p:nvPicPr>
          <p:cNvPr id="8" name="Picture 2" descr="D:\Documents\Зайцева\ПИСЬМА\2021\МЭР ИО\Имущественная поддержка\Фото к презентации\Пароконвектомат\IMG-ee5f2b6787c52dbae79679be2c8a9e1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98071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6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ПРЕДЛОЖЕНИЯ ДЛЯ СУБЪЕКТОВ МСП И САМОЗАНЯТЫХ ГРАЖДАН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9028" y="1393095"/>
            <a:ext cx="190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АРЕНДА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business-ideal.ru/wp-content/uploads/2014/12/%D0%9C%D0%B5%D1%81%D1%82%D0%BE%D1%80%D0%B0%D1%81%D0%BF%D0%BE%D0%BB%D0%BE%D0%B6%D0%B5%D0%BD%D0%B8%D0%B5-%D0%BC%D0%B0%D0%B3%D0%B0%D0%B7%D0%B8%D0%BD%D0%B0-%D0%BD%D0%B8%D0%B6%D0%BD%D0%B5%D0%B3%D0%BE-%D0%B1%D0%B5%D0%BB%D1%8C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16" y="5733255"/>
            <a:ext cx="942316" cy="5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2.depositphotos.com/5266903/12185/v/170/depositphotos_121852718-stock-illustration-explore-house-flat-vector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733256"/>
            <a:ext cx="634086" cy="6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9628" y="5357801"/>
            <a:ext cx="3305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земельный участок Площадь: 5000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Территориальная зона ОДЗ-1 Зона многофункциональная общественно-деловая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2046" y="5601593"/>
            <a:ext cx="2470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Иркутская область,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 Саянск, микрорайон 6А, южнее земельного участка 52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2" t="14462" r="24567" b="35691"/>
          <a:stretch/>
        </p:blipFill>
        <p:spPr bwMode="auto">
          <a:xfrm>
            <a:off x="1821710" y="1854760"/>
            <a:ext cx="6601968" cy="352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Кольцо 9"/>
          <p:cNvSpPr/>
          <p:nvPr/>
        </p:nvSpPr>
        <p:spPr>
          <a:xfrm>
            <a:off x="2629751" y="5518152"/>
            <a:ext cx="144016" cy="160011"/>
          </a:xfrm>
          <a:prstGeom prst="don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ПРЕДЛОЖЕНИЯ ДЛЯ СУБЪЕКТОВ МСП И САМОЗАНЯТЫХ ГРАЖДАН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8224" y="1700807"/>
            <a:ext cx="190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АРЕНДА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business-ideal.ru/wp-content/uploads/2014/12/%D0%9C%D0%B5%D1%81%D1%82%D0%BE%D1%80%D0%B0%D1%81%D0%BF%D0%BE%D0%BB%D0%BE%D0%B6%D0%B5%D0%BD%D0%B8%D0%B5-%D0%BC%D0%B0%D0%B3%D0%B0%D0%B7%D0%B8%D0%BD%D0%B0-%D0%BD%D0%B8%D0%B6%D0%BD%D0%B5%D0%B3%D0%BE-%D0%B1%D0%B5%D0%BB%D1%8C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008" y="4494252"/>
            <a:ext cx="942316" cy="5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2.depositphotos.com/5266903/12185/v/170/depositphotos_121852718-stock-illustration-explore-house-flat-vector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23" y="2587072"/>
            <a:ext cx="634086" cy="6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12209" y="2369561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нежилое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здание (картофелехранилище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Площадь: 1 751,6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складское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4113364"/>
            <a:ext cx="1765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Иркутская область,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г. Саянск,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Промузел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квартал 4А № 24, № 21</a:t>
            </a:r>
          </a:p>
        </p:txBody>
      </p:sp>
      <p:pic>
        <p:nvPicPr>
          <p:cNvPr id="12" name="Picture 2" descr="D:\Documents\Зайцева\ПИСЬМА\2021\МЭР ИО\Имущественная поддержка\Фото к презентации\ГаражТПК\DSC023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69575"/>
            <a:ext cx="2232248" cy="167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Documents\Зайцева\ПИСЬМА\2021\МЭР ИО\Имущественная поддержка\Фото к презентации\ГаражТПК\DSC0238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 bwMode="auto">
          <a:xfrm>
            <a:off x="1187624" y="4261237"/>
            <a:ext cx="2198641" cy="147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Documents\Зайцева\ПИСЬМА\2021\МЭР ИО\Имущественная поддержка\Фото к презентации\ГаражТПК\DSC0239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2"/>
          <a:stretch/>
        </p:blipFill>
        <p:spPr bwMode="auto">
          <a:xfrm>
            <a:off x="3707904" y="3232209"/>
            <a:ext cx="2088740" cy="126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3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1615</TotalTime>
  <Words>525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Презентация PowerPoint</vt:lpstr>
      <vt:lpstr>ПРЕИМУЩЕСТВА ПОДДЕРЖКИ</vt:lpstr>
      <vt:lpstr>ПОРЯДОК ОКАЗАНИЯ ИМУЩЕСТВЕННОЙ ПОДДЕРЖКИ</vt:lpstr>
      <vt:lpstr>ИНФОРМАЦИОННЫЕ РЕСУРСЫ ПО ИМУЩЕСТВЕННОЙ ПОДДЕРЖКЕ</vt:lpstr>
      <vt:lpstr>ПРЕДЛОЖЕНИЯ ДЛЯ СУБЪЕКТОВ МСП И САМОЗАНЯТЫХ ГРАЖДАН </vt:lpstr>
      <vt:lpstr>ПРЕДЛОЖЕНИЯ ДЛЯ СУБЪЕКТОВ МСП И САМОЗАНЯТЫХ ГРАЖДАН </vt:lpstr>
      <vt:lpstr>ПРЕДЛОЖЕНИЯ ДЛЯ СУБЪЕКТОВ МСП И САМОЗАНЯТЫХ ГРАЖДАН </vt:lpstr>
      <vt:lpstr>ПРЕДЛОЖЕНИЯ ДЛЯ СУБЪЕКТОВ МСП И САМОЗАНЯТЫХ ГРАЖДАН </vt:lpstr>
      <vt:lpstr>ПРЕДЛОЖЕНИЯ ДЛЯ СУБЪЕКТОВ МСП И САМОЗАНЯТЫХ ГРАЖДАН </vt:lpstr>
      <vt:lpstr>ПРЕДЛОЖЕНИЯ ДЛЯ СУБЪЕКТОВ МСП И САМОЗАНЯТЫХ ГРАЖДАН </vt:lpstr>
      <vt:lpstr>ПРЕДЛОЖЕНИЯ ДЛЯ СУБЪЕКТОВ МСП И САМОЗАНЯТЫХ ГРАЖДАН </vt:lpstr>
      <vt:lpstr>КОНТАКТНЫЕ ДАННЫЕ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Зайцева Евгения Николаевна</dc:creator>
  <cp:lastModifiedBy>Федорович</cp:lastModifiedBy>
  <cp:revision>46</cp:revision>
  <dcterms:created xsi:type="dcterms:W3CDTF">2021-06-21T03:03:48Z</dcterms:created>
  <dcterms:modified xsi:type="dcterms:W3CDTF">2026-01-15T02:49:35Z</dcterms:modified>
</cp:coreProperties>
</file>