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006666"/>
    <a:srgbClr val="FF6600"/>
    <a:srgbClr val="009999"/>
    <a:srgbClr val="003366"/>
    <a:srgbClr val="FB911D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530" y="-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16556-29AD-44B1-8A1C-ABE338D926E3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DFFB4-B522-49A9-895A-71E37BE27F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5490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16556-29AD-44B1-8A1C-ABE338D926E3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DFFB4-B522-49A9-895A-71E37BE27F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0634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16556-29AD-44B1-8A1C-ABE338D926E3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DFFB4-B522-49A9-895A-71E37BE27F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1014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16556-29AD-44B1-8A1C-ABE338D926E3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DFFB4-B522-49A9-895A-71E37BE27F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7568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16556-29AD-44B1-8A1C-ABE338D926E3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DFFB4-B522-49A9-895A-71E37BE27F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759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16556-29AD-44B1-8A1C-ABE338D926E3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DFFB4-B522-49A9-895A-71E37BE27F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2014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16556-29AD-44B1-8A1C-ABE338D926E3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DFFB4-B522-49A9-895A-71E37BE27F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8773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16556-29AD-44B1-8A1C-ABE338D926E3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DFFB4-B522-49A9-895A-71E37BE27F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7218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16556-29AD-44B1-8A1C-ABE338D926E3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DFFB4-B522-49A9-895A-71E37BE27F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9966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16556-29AD-44B1-8A1C-ABE338D926E3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DFFB4-B522-49A9-895A-71E37BE27F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7140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16556-29AD-44B1-8A1C-ABE338D926E3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DFFB4-B522-49A9-895A-71E37BE27F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6122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016556-29AD-44B1-8A1C-ABE338D926E3}" type="datetimeFigureOut">
              <a:rPr lang="ru-RU" smtClean="0"/>
              <a:t>15.01.2026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8DFFB4-B522-49A9-895A-71E37BE27F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9615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gif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161077" y="19078"/>
            <a:ext cx="9178938" cy="6989804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42" name="Рисунок 4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46" t="-19" r="18303"/>
          <a:stretch/>
        </p:blipFill>
        <p:spPr>
          <a:xfrm>
            <a:off x="3189790" y="-73903"/>
            <a:ext cx="5804363" cy="4733726"/>
          </a:xfrm>
          <a:prstGeom prst="rect">
            <a:avLst/>
          </a:prstGeom>
        </p:spPr>
      </p:pic>
      <p:sp>
        <p:nvSpPr>
          <p:cNvPr id="22" name="Прямоугольник 21"/>
          <p:cNvSpPr/>
          <p:nvPr/>
        </p:nvSpPr>
        <p:spPr>
          <a:xfrm>
            <a:off x="6730550" y="166493"/>
            <a:ext cx="208496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Межрегиональное управление </a:t>
            </a:r>
            <a:r>
              <a:rPr lang="ru-RU" sz="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Росприроднадзора по </a:t>
            </a:r>
            <a:r>
              <a:rPr lang="ru-RU" sz="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ИО и </a:t>
            </a:r>
            <a:r>
              <a:rPr lang="ru-RU" sz="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БПТ, 664025.,</a:t>
            </a:r>
            <a:r>
              <a:rPr lang="ru-RU" sz="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г.Иркутск</a:t>
            </a:r>
            <a:r>
              <a:rPr lang="ru-RU" sz="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ул</a:t>
            </a:r>
            <a:r>
              <a:rPr lang="ru-RU" sz="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Российская, </a:t>
            </a:r>
            <a:r>
              <a:rPr lang="ru-RU" sz="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д. 17, тел.: (</a:t>
            </a:r>
            <a:r>
              <a:rPr lang="ru-RU" sz="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3952) </a:t>
            </a:r>
            <a:r>
              <a:rPr lang="ru-RU" sz="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33-52-89, </a:t>
            </a:r>
            <a:endParaRPr lang="en-US" sz="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e-mail</a:t>
            </a:r>
            <a:r>
              <a:rPr lang="en-US" sz="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   rpn38@rpn.gov.ru</a:t>
            </a:r>
            <a:endParaRPr lang="ru-RU" sz="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 descr="ÐÐ»Ð°Ð²Ð½Ð°Ñ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3672" y="258380"/>
            <a:ext cx="380447" cy="36434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Прямоугольник 10"/>
          <p:cNvSpPr/>
          <p:nvPr/>
        </p:nvSpPr>
        <p:spPr>
          <a:xfrm>
            <a:off x="6262777" y="867596"/>
            <a:ext cx="268471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</a:t>
            </a: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государственный экологический надзор (геология и охрана недр,  земля (почвы), атмосферный воздух, водные объекты, оборот отходов, охрана озера Байкал, федеральные ООПТ, обращение озоноразрушающих средств, экологическая экспертиза, контроль радиационной обстановки, государственный мониторинг окружающей среды и др.)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262777" y="6075276"/>
            <a:ext cx="288122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Региональный </a:t>
            </a: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государственный экологический надзор (геология и охрана недр, атмосферный воздух, водные объекты, оборот отходов, охрана озера Байкал, региональные </a:t>
            </a: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ООПТ, </a:t>
            </a: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экологическая экспертиза, контроль радиационной обстановки, </a:t>
            </a: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окружающей </a:t>
            </a: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среды и др.).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498988" y="3513980"/>
            <a:ext cx="24048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</a:t>
            </a: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(надзор) в области рыболовства и сохранения водных биоресурсов, надзор за безопасностью судов рыбопромыслового флота при осуществлении </a:t>
            </a: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рыболовства и др.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256191" y="5178142"/>
            <a:ext cx="276504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</a:t>
            </a: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сфере лесного хозяйства, лесопромышленного комплекса, охраны и использования объектов животного мира, в том числе в сфере охоты, сохранения охотничьих ресурсов и среды их обитания, организация и функционирования </a:t>
            </a: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природных заказников регионального </a:t>
            </a: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значения и др.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6812440" y="1880494"/>
            <a:ext cx="192118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</a:t>
            </a:r>
            <a:r>
              <a:rPr lang="ru-RU" sz="8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Россельхознадзора </a:t>
            </a:r>
            <a:endParaRPr lang="ru-RU" sz="800" b="1" dirty="0" smtClean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800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ИО и РБ</a:t>
            </a:r>
          </a:p>
          <a:p>
            <a:pPr algn="ctr"/>
            <a:r>
              <a:rPr lang="ru-RU" sz="800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664023</a:t>
            </a:r>
            <a:r>
              <a:rPr lang="ru-RU" sz="8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800" b="1" dirty="0" err="1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г.Иркутск</a:t>
            </a:r>
            <a:r>
              <a:rPr lang="ru-RU" sz="800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800" b="1" dirty="0" err="1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ул.Красноярская</a:t>
            </a:r>
            <a:r>
              <a:rPr lang="ru-RU" sz="800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77, </a:t>
            </a:r>
          </a:p>
          <a:p>
            <a:pPr algn="ctr"/>
            <a:r>
              <a:rPr lang="ru-RU" sz="800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тел: </a:t>
            </a:r>
            <a:r>
              <a:rPr lang="ru-RU" sz="8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(3952) </a:t>
            </a:r>
            <a:r>
              <a:rPr lang="ru-RU" sz="800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55-95-18, </a:t>
            </a:r>
          </a:p>
          <a:p>
            <a:pPr algn="ctr"/>
            <a:r>
              <a:rPr lang="ru-RU" sz="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e-mail</a:t>
            </a:r>
            <a:r>
              <a:rPr lang="ru-RU" sz="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rshn12@fsvps.gov.ru</a:t>
            </a:r>
            <a:r>
              <a:rPr lang="ru-RU" sz="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8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1" name="Рисунок 20" descr="*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8611" y="2010572"/>
            <a:ext cx="375285" cy="401955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Прямоугольник 22"/>
          <p:cNvSpPr/>
          <p:nvPr/>
        </p:nvSpPr>
        <p:spPr>
          <a:xfrm>
            <a:off x="6348611" y="2644169"/>
            <a:ext cx="258482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</a:t>
            </a: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надзор (ветеринария, обращение лекарств для ветеринарии, карантин и защита растений, обращение с пестицидами и агрохимикатами, плодородие почв, качество и безопасность зерна, крупы и др., земли сельскохозяйственного назначения, защита населения от болезней, семена сельскохозяйственных </a:t>
            </a: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растений и </a:t>
            </a:r>
            <a:r>
              <a:rPr lang="ru-RU" sz="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</a:t>
            </a: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3334829" y="6013721"/>
            <a:ext cx="270232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269875" algn="l"/>
              </a:tabLst>
            </a:pP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420" t="19526" r="47347" b="57441"/>
          <a:stretch/>
        </p:blipFill>
        <p:spPr>
          <a:xfrm>
            <a:off x="715447" y="4292567"/>
            <a:ext cx="5696231" cy="1138025"/>
          </a:xfrm>
          <a:prstGeom prst="rect">
            <a:avLst/>
          </a:prstGeom>
        </p:spPr>
      </p:pic>
      <p:sp>
        <p:nvSpPr>
          <p:cNvPr id="32" name="Прямоугольник 31"/>
          <p:cNvSpPr/>
          <p:nvPr/>
        </p:nvSpPr>
        <p:spPr>
          <a:xfrm>
            <a:off x="4073782" y="1034222"/>
            <a:ext cx="17830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</a:t>
            </a:r>
            <a:r>
              <a:rPr lang="ru-RU" sz="8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Роспотребнадзора по Иркутской области, адрес: 664003, </a:t>
            </a:r>
            <a:r>
              <a:rPr lang="ru-RU" sz="800" b="1" dirty="0" err="1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г.Иркутск</a:t>
            </a:r>
            <a:r>
              <a:rPr lang="ru-RU" sz="8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ул. Карла Маркса, д. 8</a:t>
            </a:r>
          </a:p>
          <a:p>
            <a:pPr algn="ctr"/>
            <a:r>
              <a:rPr lang="ru-RU" sz="8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800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ел.: </a:t>
            </a:r>
            <a:r>
              <a:rPr lang="ru-RU" sz="8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sz="800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(3952) </a:t>
            </a:r>
            <a:r>
              <a:rPr lang="ru-RU" sz="800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24-33-67</a:t>
            </a:r>
            <a:r>
              <a:rPr lang="ru-RU" sz="800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ctr"/>
            <a:r>
              <a:rPr lang="ru-RU" sz="800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8-800-555-49-43 круглосуточно</a:t>
            </a:r>
            <a:endParaRPr lang="ru-RU" sz="800" b="1" dirty="0" smtClean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3" name="Рисунок 32" descr="http://oporayar.ru/wp-content/uploads/2017/07/%D0%B3%D0%B5%D1%80%D0%B1-%D0%A0%D0%BE%D1%81%D0%BF%D0%BE%D1%82%D1%80%D0%B5%D0%B1%D0%BD%D0%B0%D0%B4%D0%B7%D0%BE%D1%80%D0%B0.jpg"/>
          <p:cNvPicPr/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53" r="18518"/>
          <a:stretch/>
        </p:blipFill>
        <p:spPr bwMode="auto">
          <a:xfrm>
            <a:off x="3684304" y="1107815"/>
            <a:ext cx="340995" cy="32702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4" name="Прямоугольник 33"/>
          <p:cNvSpPr/>
          <p:nvPr/>
        </p:nvSpPr>
        <p:spPr>
          <a:xfrm>
            <a:off x="3318918" y="1821703"/>
            <a:ext cx="268691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</a:t>
            </a: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государственный санитарно-эпидемиологический надзор (исследование и испытание проб, образцов воздуха, воды и почвы и др</a:t>
            </a: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.).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6363188" y="4393667"/>
            <a:ext cx="259887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</a:t>
            </a: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перераспределения стока поверхностных </a:t>
            </a: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вод</a:t>
            </a: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пополнение подземных водных </a:t>
            </a: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объектов, предотвращение </a:t>
            </a: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негативного воздействия вод и ликвидация его последствий, охрана и использование водоёмов, используемых в том числе, для питьевого и хозбытового </a:t>
            </a: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водоснабжения и др.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Стрелка вправо 1"/>
          <p:cNvSpPr/>
          <p:nvPr/>
        </p:nvSpPr>
        <p:spPr>
          <a:xfrm>
            <a:off x="3267560" y="133164"/>
            <a:ext cx="2769589" cy="935836"/>
          </a:xfrm>
          <a:prstGeom prst="rightArrow">
            <a:avLst/>
          </a:prstGeom>
          <a:solidFill>
            <a:srgbClr val="0080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Государственные контрольно-надзорные органы </a:t>
            </a:r>
            <a:r>
              <a:rPr lang="ru-RU" sz="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сфере охраны природы, </a:t>
            </a:r>
            <a:r>
              <a:rPr lang="ru-RU" sz="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действующие на </a:t>
            </a:r>
            <a:r>
              <a:rPr lang="ru-RU" sz="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территории Иркутской области</a:t>
            </a:r>
          </a:p>
          <a:p>
            <a:pPr algn="ctr"/>
            <a:endParaRPr lang="ru-RU" sz="9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145668" y="-7688"/>
            <a:ext cx="3245156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Памятка </a:t>
            </a:r>
          </a:p>
          <a:p>
            <a:pPr algn="ctr"/>
            <a:r>
              <a:rPr lang="ru-RU" sz="11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«Порядок обращения </a:t>
            </a:r>
            <a:r>
              <a:rPr lang="ru-RU" sz="11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</a:t>
            </a:r>
          </a:p>
          <a:p>
            <a:pPr algn="ctr"/>
            <a:r>
              <a:rPr lang="ru-RU" sz="11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органы прокуратуры</a:t>
            </a:r>
            <a:r>
              <a:rPr lang="ru-RU" sz="11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11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1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контролирующие </a:t>
            </a:r>
            <a:r>
              <a:rPr lang="ru-RU" sz="11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органы в сфере природопользования</a:t>
            </a:r>
            <a:r>
              <a:rPr lang="ru-RU" sz="11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1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-185787" y="2736728"/>
            <a:ext cx="3353403" cy="43627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900"/>
              </a:lnSpc>
            </a:pPr>
            <a:r>
              <a:rPr lang="ru-RU" sz="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Байкальская </a:t>
            </a:r>
            <a:r>
              <a:rPr lang="ru-RU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межрегиональная природоохранная прокуратура</a:t>
            </a:r>
          </a:p>
          <a:p>
            <a:pPr algn="just">
              <a:lnSpc>
                <a:spcPts val="900"/>
              </a:lnSpc>
            </a:pPr>
            <a:r>
              <a:rPr lang="ru-RU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664007, Иркутская область, г. Иркутск, ул. Дзержинского, </a:t>
            </a:r>
            <a:r>
              <a:rPr lang="ru-RU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46, тел</a:t>
            </a:r>
            <a:r>
              <a:rPr lang="ru-RU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: </a:t>
            </a:r>
            <a:r>
              <a:rPr lang="ru-RU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8(3952)26-13-06 </a:t>
            </a:r>
            <a:endParaRPr lang="ru-RU" sz="8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900"/>
              </a:lnSpc>
            </a:pPr>
            <a:r>
              <a:rPr lang="ru-RU" sz="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Братская </a:t>
            </a:r>
            <a:r>
              <a:rPr lang="ru-RU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межрайонная природоохранная прокуратура</a:t>
            </a:r>
          </a:p>
          <a:p>
            <a:pPr algn="just">
              <a:lnSpc>
                <a:spcPts val="900"/>
              </a:lnSpc>
            </a:pPr>
            <a:r>
              <a:rPr lang="ru-RU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665729, г. Братск, </a:t>
            </a:r>
            <a:r>
              <a:rPr lang="ru-RU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ул. </a:t>
            </a:r>
            <a:r>
              <a:rPr lang="ru-RU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Маршала Жукова, </a:t>
            </a:r>
            <a:r>
              <a:rPr lang="ru-RU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3,тел</a:t>
            </a:r>
            <a:r>
              <a:rPr lang="ru-RU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.: 8(3953) </a:t>
            </a:r>
            <a:r>
              <a:rPr lang="ru-RU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46-38-11</a:t>
            </a:r>
            <a:endParaRPr lang="ru-RU" sz="8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900"/>
              </a:lnSpc>
            </a:pPr>
            <a:r>
              <a:rPr lang="ru-RU" sz="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Усть-Илимская </a:t>
            </a:r>
            <a:r>
              <a:rPr lang="ru-RU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межрайонная </a:t>
            </a:r>
            <a:r>
              <a:rPr lang="ru-RU" sz="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природоохранная</a:t>
            </a:r>
            <a:r>
              <a:rPr lang="en-US" sz="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прокуратура</a:t>
            </a:r>
            <a:endParaRPr lang="en-US" sz="800" b="1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900"/>
              </a:lnSpc>
            </a:pPr>
            <a:r>
              <a:rPr lang="ru-RU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666687</a:t>
            </a:r>
            <a:r>
              <a:rPr lang="ru-RU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Иркутская область, </a:t>
            </a:r>
            <a:r>
              <a:rPr lang="ru-RU" sz="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г.Усть-Илимск</a:t>
            </a:r>
            <a:r>
              <a:rPr lang="ru-RU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sz="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пр.Дружбы</a:t>
            </a:r>
            <a:r>
              <a:rPr lang="ru-RU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Народов, </a:t>
            </a:r>
            <a:r>
              <a:rPr lang="ru-RU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84 тел.: </a:t>
            </a:r>
            <a:r>
              <a:rPr lang="ru-RU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8(39535)6-70-08 </a:t>
            </a:r>
            <a:endParaRPr lang="en-US" sz="800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900"/>
              </a:lnSpc>
            </a:pPr>
            <a:r>
              <a:rPr lang="ru-RU" sz="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Ангарская </a:t>
            </a:r>
            <a:r>
              <a:rPr lang="ru-RU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межрайонная природоохранная прокуратура</a:t>
            </a:r>
          </a:p>
          <a:p>
            <a:pPr algn="just">
              <a:lnSpc>
                <a:spcPts val="900"/>
              </a:lnSpc>
            </a:pPr>
            <a:r>
              <a:rPr lang="ru-RU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665462, Иркутская область, </a:t>
            </a:r>
            <a:r>
              <a:rPr lang="ru-RU" sz="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г.Усолье</a:t>
            </a:r>
            <a:r>
              <a:rPr lang="ru-RU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-Сибирское</a:t>
            </a:r>
            <a:r>
              <a:rPr lang="ru-RU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ул.Ленина</a:t>
            </a:r>
            <a:r>
              <a:rPr lang="ru-RU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44, </a:t>
            </a:r>
            <a:r>
              <a:rPr lang="ru-RU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тел.: </a:t>
            </a:r>
            <a:r>
              <a:rPr lang="ru-RU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8(3954)36-22-05</a:t>
            </a:r>
          </a:p>
          <a:p>
            <a:pPr>
              <a:lnSpc>
                <a:spcPts val="900"/>
              </a:lnSpc>
            </a:pPr>
            <a:r>
              <a:rPr lang="ru-RU" sz="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Западно-Байкальская  </a:t>
            </a:r>
            <a:r>
              <a:rPr lang="ru-RU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межрайонная природоохранная </a:t>
            </a:r>
            <a:r>
              <a:rPr lang="ru-RU" sz="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прокуратура</a:t>
            </a:r>
            <a:endParaRPr lang="en-US" sz="800" b="1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900"/>
              </a:lnSpc>
            </a:pPr>
            <a:r>
              <a:rPr lang="ru-RU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664007</a:t>
            </a:r>
            <a:r>
              <a:rPr lang="ru-RU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Иркутская область, </a:t>
            </a:r>
            <a:r>
              <a:rPr lang="ru-RU" sz="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г.Иркутск</a:t>
            </a:r>
            <a:r>
              <a:rPr lang="ru-RU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ул.Дзержинского</a:t>
            </a:r>
            <a:r>
              <a:rPr lang="ru-RU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46, </a:t>
            </a:r>
            <a:r>
              <a:rPr lang="ru-RU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тел./ факс: </a:t>
            </a:r>
            <a:r>
              <a:rPr lang="ru-RU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8(3952) 43-61-54</a:t>
            </a:r>
          </a:p>
          <a:p>
            <a:pPr algn="ctr">
              <a:lnSpc>
                <a:spcPts val="900"/>
              </a:lnSpc>
            </a:pPr>
            <a:r>
              <a:rPr lang="ru-RU" sz="8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Ольхонская</a:t>
            </a:r>
            <a:r>
              <a:rPr lang="ru-RU" sz="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межрайонная природоохранная прокуратура</a:t>
            </a:r>
          </a:p>
          <a:p>
            <a:pPr algn="just">
              <a:lnSpc>
                <a:spcPts val="900"/>
              </a:lnSpc>
            </a:pPr>
            <a:r>
              <a:rPr lang="ru-RU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666130, Иркутская область, Ольхонский р-н, с</a:t>
            </a:r>
            <a:r>
              <a:rPr lang="ru-RU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Еланцы</a:t>
            </a:r>
            <a:r>
              <a:rPr lang="ru-RU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ул. Ленина, 35В, </a:t>
            </a:r>
            <a:r>
              <a:rPr lang="ru-RU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тел.: </a:t>
            </a:r>
            <a:r>
              <a:rPr lang="ru-RU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8(3955) 85-20-52</a:t>
            </a:r>
          </a:p>
          <a:p>
            <a:pPr algn="just">
              <a:lnSpc>
                <a:spcPts val="900"/>
              </a:lnSpc>
            </a:pPr>
            <a:endParaRPr lang="ru-RU" sz="800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900"/>
              </a:lnSpc>
            </a:pPr>
            <a:r>
              <a:rPr lang="ru-RU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Федеральным </a:t>
            </a:r>
            <a:r>
              <a:rPr lang="ru-RU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 от 28.12.2024 № 547-ФЗ, вступившим в силу 30.03.2025, внесены изменения в Федеральный закон от 02.05.2006 № 59-ФЗ «О порядке рассмотрения обращений граждан Российской Федерации» в части порядка подачи обращений граждан в форме электронного документа.</a:t>
            </a:r>
          </a:p>
          <a:p>
            <a:pPr algn="just">
              <a:lnSpc>
                <a:spcPts val="900"/>
              </a:lnSpc>
            </a:pPr>
            <a:r>
              <a:rPr lang="ru-RU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В </a:t>
            </a:r>
            <a:r>
              <a:rPr lang="ru-RU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соответствии с положениями </a:t>
            </a:r>
            <a:r>
              <a:rPr lang="ru-RU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п.1 ст.4 </a:t>
            </a:r>
            <a:r>
              <a:rPr lang="ru-RU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закона от 02.05.2006 «О порядке рассмотрения обращений граждан Российской Федерации» (в редакции Федерального закона № 547-ФЗ) установлен исчерпывающий перечень способов подачи обращений в форме электронного документа, а именно с использованием </a:t>
            </a:r>
            <a:r>
              <a:rPr lang="ru-RU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ФГИС «</a:t>
            </a:r>
            <a:r>
              <a:rPr lang="ru-RU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Единый портал государственных и муниципальных услуг (функций)», иной информационной системы государственного органа либо официального сайта государственного органа в информационно-телекоммуникационной сети «Интернет».</a:t>
            </a:r>
          </a:p>
          <a:p>
            <a:pPr algn="just">
              <a:lnSpc>
                <a:spcPts val="900"/>
              </a:lnSpc>
            </a:pPr>
            <a:r>
              <a:rPr lang="ru-RU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Обязательным </a:t>
            </a:r>
            <a:r>
              <a:rPr lang="ru-RU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условием использования перечисленных ресурсов для принятия обращений граждан является обеспечение ими идентификации и (или) аутентификации </a:t>
            </a:r>
            <a:r>
              <a:rPr lang="ru-RU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 через </a:t>
            </a:r>
            <a:r>
              <a:rPr lang="ru-RU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Единую систему идентификации и аутентификации (ЕСИА</a:t>
            </a:r>
            <a:r>
              <a:rPr lang="ru-RU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8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https://baikalproc.ru/wp-content/uploads/2018/01/Genprokuratura-1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08" y="8928"/>
            <a:ext cx="732710" cy="8027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Прямоугольник 30"/>
          <p:cNvSpPr/>
          <p:nvPr/>
        </p:nvSpPr>
        <p:spPr>
          <a:xfrm>
            <a:off x="-99752" y="1034222"/>
            <a:ext cx="335025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900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Уважаемые жители Иркутской области!</a:t>
            </a:r>
          </a:p>
          <a:p>
            <a:pPr indent="180000" algn="just"/>
            <a:r>
              <a:rPr lang="ru-RU" sz="900" b="1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Природа </a:t>
            </a:r>
            <a:r>
              <a:rPr lang="ru-RU" sz="900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 отличается поразительным разнообразием, в котором красота и уникальность озера </a:t>
            </a:r>
            <a:r>
              <a:rPr lang="ru-RU" sz="900" b="1" dirty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Байкал сочетается с бескрайними таежными пространствами, </a:t>
            </a:r>
            <a:r>
              <a:rPr lang="ru-RU" sz="900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широкими реками, богатым животным и растительным миром. </a:t>
            </a:r>
            <a:endParaRPr lang="ru-RU" sz="900" b="1" dirty="0" smtClean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80000" algn="just"/>
            <a:r>
              <a:rPr lang="ru-RU" sz="900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Необходимость </a:t>
            </a:r>
            <a:r>
              <a:rPr lang="ru-RU" sz="900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сохранить природные богатства для последующих поколений неоспорима для каждого.</a:t>
            </a:r>
          </a:p>
          <a:p>
            <a:pPr indent="180000" algn="just"/>
            <a:r>
              <a:rPr lang="ru-RU" sz="900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900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Вам стало известно о случаях </a:t>
            </a:r>
            <a:r>
              <a:rPr lang="ru-RU" sz="900" b="1" dirty="0" smtClean="0">
                <a:solidFill>
                  <a:srgbClr val="0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нарушения закона в сфере природопользования, то обратитесь письменно или лично в государственные контролирующие органы или органы прокуратуры.</a:t>
            </a:r>
            <a:endParaRPr lang="ru-RU" sz="900" b="1" dirty="0">
              <a:solidFill>
                <a:srgbClr val="00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7" name="Рисунок 36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491" t="40788" r="19024" b="39562"/>
          <a:stretch/>
        </p:blipFill>
        <p:spPr bwMode="auto">
          <a:xfrm>
            <a:off x="5856838" y="5329205"/>
            <a:ext cx="3155023" cy="92912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6" name="Рисунок 35" descr="http://www.favr.ru/bitrix/templates/voda_inner/pics/title.jp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5904" y="3723667"/>
            <a:ext cx="425566" cy="165402"/>
          </a:xfrm>
          <a:prstGeom prst="rect">
            <a:avLst/>
          </a:prstGeom>
          <a:noFill/>
          <a:ln>
            <a:noFill/>
          </a:ln>
        </p:spPr>
      </p:pic>
      <p:sp>
        <p:nvSpPr>
          <p:cNvPr id="40" name="Прямоугольник 39"/>
          <p:cNvSpPr/>
          <p:nvPr/>
        </p:nvSpPr>
        <p:spPr>
          <a:xfrm>
            <a:off x="6800446" y="3640535"/>
            <a:ext cx="192118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Территориальный </a:t>
            </a:r>
            <a:r>
              <a:rPr lang="ru-RU" sz="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отдел водных ресурсов </a:t>
            </a:r>
            <a:r>
              <a:rPr lang="ru-RU" sz="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Иркутской области </a:t>
            </a:r>
            <a:r>
              <a:rPr lang="ru-RU" sz="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664038</a:t>
            </a:r>
            <a:r>
              <a:rPr lang="ru-RU" sz="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Иркутская область, Иркутский </a:t>
            </a:r>
            <a:r>
              <a:rPr lang="ru-RU" sz="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рн</a:t>
            </a:r>
            <a:r>
              <a:rPr lang="ru-RU" sz="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п.Новая</a:t>
            </a:r>
            <a:r>
              <a:rPr lang="ru-RU" sz="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Разводная, </a:t>
            </a:r>
            <a:r>
              <a:rPr lang="ru-RU" sz="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ул.Дальняя</a:t>
            </a:r>
            <a:r>
              <a:rPr lang="ru-RU" sz="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д.2 тел.</a:t>
            </a:r>
            <a:r>
              <a:rPr lang="ru-RU" sz="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(3952) </a:t>
            </a:r>
            <a:r>
              <a:rPr lang="ru-RU" sz="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56-01-04</a:t>
            </a:r>
            <a:endParaRPr lang="ru-RU" sz="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e-mail: </a:t>
            </a:r>
            <a:r>
              <a:rPr lang="en-US" sz="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tovrio.enbvu@voda.gov.ru</a:t>
            </a:r>
            <a:endParaRPr lang="ru-RU" sz="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Рисунок 14" descr="ÐÐ½Ð³Ð°ÑÐ¾-ÐÐ°Ð¹ÐºÐ°Ð»ÑÑÐºÐ¾Ðµ ÑÐµÑÑÐ¸ÑÐ¾ÑÐ¸Ð°Ð»ÑÐ½Ð¾Ðµ  ÑÐ¿ÑÐ°Ð²Ð»ÐµÐ½Ð¸Ðµ Ð¤ÐµÐ´ÐµÑÐ°Ð»ÑÐ½Ð¾Ð³Ð¾ Ð°Ð³ÐµÐ½ÑÑÑÐ²Ð°  Ð¿Ð¾ ÑÑÐ±Ð¾Ð»Ð¾Ð²ÑÑÐ²Ñ"/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8617" y="2834538"/>
            <a:ext cx="376736" cy="426967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Прямоугольник 13"/>
          <p:cNvSpPr/>
          <p:nvPr/>
        </p:nvSpPr>
        <p:spPr>
          <a:xfrm>
            <a:off x="4133302" y="2767279"/>
            <a:ext cx="1887936" cy="979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Ангаро-Байкальское управление Росрыболовства, </a:t>
            </a:r>
            <a:endParaRPr lang="ru-RU" sz="800" b="1" dirty="0" smtClean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960"/>
              </a:lnSpc>
            </a:pPr>
            <a:r>
              <a:rPr lang="ru-RU" sz="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670034</a:t>
            </a:r>
            <a:r>
              <a:rPr lang="ru-RU" sz="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Республика Бурятия, </a:t>
            </a:r>
            <a:endParaRPr lang="ru-RU" sz="800" b="1" dirty="0" smtClean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960"/>
              </a:lnSpc>
            </a:pPr>
            <a:r>
              <a:rPr lang="ru-RU" sz="8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г.Улан</a:t>
            </a:r>
            <a:r>
              <a:rPr lang="ru-RU" sz="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-Удэ</a:t>
            </a:r>
            <a:r>
              <a:rPr lang="ru-RU" sz="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8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ул.Хахалова</a:t>
            </a:r>
            <a:r>
              <a:rPr lang="ru-RU" sz="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д.4 Б,                   тел.: </a:t>
            </a:r>
            <a:r>
              <a:rPr lang="ru-RU" sz="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(3012) 21-84-83 </a:t>
            </a:r>
            <a:endParaRPr lang="ru-RU" sz="800" b="1" dirty="0" smtClean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960"/>
              </a:lnSpc>
            </a:pPr>
            <a:r>
              <a:rPr lang="ru-RU" sz="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Круглосуточная </a:t>
            </a:r>
            <a:r>
              <a:rPr lang="ru-RU" sz="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горячая линия </a:t>
            </a:r>
            <a:endParaRPr lang="ru-RU" sz="800" b="1" dirty="0" smtClean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960"/>
              </a:lnSpc>
            </a:pPr>
            <a:r>
              <a:rPr lang="ru-RU" sz="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</a:t>
            </a:r>
            <a:r>
              <a:rPr lang="ru-RU" sz="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924 778-40-15</a:t>
            </a:r>
            <a:endParaRPr lang="ru-RU" sz="800" b="1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" name="Рисунок 40" descr="http://irkobl.ru/bitrix/templates/main/images/logo.png"/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211" y="5468973"/>
            <a:ext cx="340995" cy="452120"/>
          </a:xfrm>
          <a:prstGeom prst="rect">
            <a:avLst/>
          </a:prstGeom>
          <a:noFill/>
          <a:ln>
            <a:noFill/>
          </a:ln>
        </p:spPr>
      </p:pic>
      <p:pic>
        <p:nvPicPr>
          <p:cNvPr id="43" name="Рисунок 42" descr="http://irkobl.ru/bitrix/templates/main/images/logo.png"/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5990" y="6011430"/>
            <a:ext cx="340995" cy="452120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Прямоугольник 43"/>
          <p:cNvSpPr/>
          <p:nvPr/>
        </p:nvSpPr>
        <p:spPr>
          <a:xfrm>
            <a:off x="3223086" y="-48951"/>
            <a:ext cx="2831256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8163" indent="-538163" algn="ctr"/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" name="Рисунок 17" descr="http://irkobl.ru/bitrix/templates/main/images/logo.png"/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5162" y="4583105"/>
            <a:ext cx="340995" cy="45212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Прямоугольник 16"/>
          <p:cNvSpPr/>
          <p:nvPr/>
        </p:nvSpPr>
        <p:spPr>
          <a:xfrm>
            <a:off x="4180986" y="4493370"/>
            <a:ext cx="190646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</a:t>
            </a:r>
            <a:r>
              <a:rPr lang="ru-RU" sz="8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лесного комплекса Иркутской области 664011, Россия, г. Иркутск, ул. Горького, д. </a:t>
            </a:r>
            <a:r>
              <a:rPr lang="ru-RU" sz="800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31,</a:t>
            </a:r>
          </a:p>
          <a:p>
            <a:pPr algn="ctr"/>
            <a:r>
              <a:rPr lang="ru-RU" sz="800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тел.: </a:t>
            </a:r>
            <a:r>
              <a:rPr lang="ru-RU" sz="8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(3952) </a:t>
            </a:r>
            <a:r>
              <a:rPr lang="ru-RU" sz="800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33-59-81,</a:t>
            </a:r>
          </a:p>
          <a:p>
            <a:pPr algn="ctr"/>
            <a:r>
              <a:rPr lang="en-US" sz="8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E-mail: minles@govirk.ru</a:t>
            </a:r>
            <a:endParaRPr lang="ru-RU" sz="800" b="1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6803717" y="5479589"/>
            <a:ext cx="1906461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8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6853336" y="5341949"/>
            <a:ext cx="195009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Служба </a:t>
            </a:r>
            <a:r>
              <a:rPr lang="ru-RU" sz="800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государственного </a:t>
            </a:r>
            <a:r>
              <a:rPr lang="ru-RU" sz="800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экологического </a:t>
            </a:r>
            <a:r>
              <a:rPr lang="ru-RU" sz="800" b="1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надзора </a:t>
            </a:r>
            <a:endParaRPr lang="ru-RU" sz="800" b="1" smtClean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800" b="1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Иркутской </a:t>
            </a:r>
            <a:r>
              <a:rPr lang="ru-RU" sz="800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области, </a:t>
            </a:r>
            <a:endParaRPr lang="ru-RU" sz="800" b="1" dirty="0" smtClean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800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Почтовый адрес: 664027</a:t>
            </a:r>
            <a:r>
              <a:rPr lang="ru-RU" sz="8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г. Иркутск, </a:t>
            </a:r>
            <a:r>
              <a:rPr lang="ru-RU" sz="800" b="1" dirty="0" err="1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ул.Ленина</a:t>
            </a:r>
            <a:r>
              <a:rPr lang="ru-RU" sz="8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 </a:t>
            </a:r>
            <a:r>
              <a:rPr lang="ru-RU" sz="800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А», находится: г</a:t>
            </a:r>
            <a:r>
              <a:rPr lang="ru-RU" sz="8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Иркутск, ул. Степана Разина, 14</a:t>
            </a:r>
            <a:endParaRPr lang="ru-RU" sz="800" b="1" dirty="0" smtClean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800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800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.: 8 </a:t>
            </a:r>
            <a:r>
              <a:rPr lang="ru-RU" sz="8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(3952) </a:t>
            </a:r>
            <a:r>
              <a:rPr lang="ru-RU" sz="800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28-05-11 </a:t>
            </a:r>
            <a:endParaRPr lang="ru-RU" sz="800" b="1" dirty="0" smtClean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10681" y="6018251"/>
            <a:ext cx="252646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269875" algn="l"/>
              </a:tabLst>
            </a:pPr>
            <a:r>
              <a:rPr lang="ru-RU" sz="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Служба ветеринарии Иркутской области</a:t>
            </a:r>
          </a:p>
          <a:p>
            <a:pPr algn="ctr">
              <a:tabLst>
                <a:tab pos="269875" algn="l"/>
              </a:tabLst>
            </a:pPr>
            <a:r>
              <a:rPr lang="ru-RU" sz="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664007, г Иркутск, ул. </a:t>
            </a:r>
            <a:r>
              <a:rPr lang="ru-RU" sz="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Красноказачья</a:t>
            </a:r>
            <a:r>
              <a:rPr lang="ru-RU" sz="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д.10,</a:t>
            </a:r>
          </a:p>
          <a:p>
            <a:pPr algn="ctr">
              <a:tabLst>
                <a:tab pos="269875" algn="l"/>
              </a:tabLst>
            </a:pPr>
            <a:r>
              <a:rPr lang="ru-RU" sz="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тел.: 8 (3952) 252-369, e-</a:t>
            </a:r>
            <a:r>
              <a:rPr lang="ru-RU" sz="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mail</a:t>
            </a:r>
            <a:r>
              <a:rPr lang="ru-RU" sz="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vet@govirk.ru</a:t>
            </a:r>
            <a:r>
              <a:rPr lang="ru-RU" sz="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Предупреждение и </a:t>
            </a:r>
            <a:r>
              <a:rPr lang="ru-RU" sz="8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ликвидация болезней </a:t>
            </a: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животных, их лечение, в том числе ликвидация очагов особо опасных болезней животных, защита населения от болезней и </a:t>
            </a:r>
            <a:r>
              <a:rPr lang="ru-RU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</a:t>
            </a:r>
            <a:endParaRPr lang="ru-RU" sz="800" dirty="0"/>
          </a:p>
        </p:txBody>
      </p:sp>
    </p:spTree>
    <p:extLst>
      <p:ext uri="{BB962C8B-B14F-4D97-AF65-F5344CB8AC3E}">
        <p14:creationId xmlns:p14="http://schemas.microsoft.com/office/powerpoint/2010/main" val="3174043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537</TotalTime>
  <Words>893</Words>
  <Application>Microsoft Office PowerPoint</Application>
  <PresentationFormat>Экран (4:3)</PresentationFormat>
  <Paragraphs>65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Павел</dc:creator>
  <cp:lastModifiedBy>Пользователь</cp:lastModifiedBy>
  <cp:revision>56</cp:revision>
  <dcterms:created xsi:type="dcterms:W3CDTF">2014-10-08T06:06:36Z</dcterms:created>
  <dcterms:modified xsi:type="dcterms:W3CDTF">2026-01-15T07:16:32Z</dcterms:modified>
</cp:coreProperties>
</file>