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6" r:id="rId4"/>
    <p:sldId id="272" r:id="rId5"/>
    <p:sldId id="259" r:id="rId6"/>
    <p:sldId id="258" r:id="rId7"/>
    <p:sldId id="278" r:id="rId8"/>
    <p:sldId id="279" r:id="rId9"/>
    <p:sldId id="262" r:id="rId10"/>
    <p:sldId id="273" r:id="rId11"/>
    <p:sldId id="274" r:id="rId12"/>
    <p:sldId id="267" r:id="rId13"/>
    <p:sldId id="269" r:id="rId14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0AD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28" autoAdjust="0"/>
  </p:normalViewPr>
  <p:slideViewPr>
    <p:cSldViewPr>
      <p:cViewPr>
        <p:scale>
          <a:sx n="75" d="100"/>
          <a:sy n="75" d="100"/>
        </p:scale>
        <p:origin x="-1220" y="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8405547531755732E-2"/>
          <c:y val="0.27524372291967558"/>
          <c:w val="0.51094987030426575"/>
          <c:h val="0.440694263137433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Стуктура доходов</c:v>
                </c:pt>
              </c:strCache>
            </c:strRef>
          </c:tx>
          <c:dLbls>
            <c:dLbl>
              <c:idx val="0"/>
              <c:layout>
                <c:manualLayout>
                  <c:x val="-0.17472978042697523"/>
                  <c:y val="7.6054049550049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5832973067404749"/>
                  <c:y val="-0.112691645372737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налоговые/неналоговые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380498</c:v>
                </c:pt>
                <c:pt idx="1">
                  <c:v>1128510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33059531227609168"/>
          <c:y val="0.72589851127653549"/>
          <c:w val="0.58513949335742665"/>
          <c:h val="0.2710594656149318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9546779631848141"/>
                  <c:y val="-5.05577882650719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6496251898486725"/>
                  <c:y val="-2.85105197651146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Прочие налоговые/неналоговые доходы</c:v>
                </c:pt>
                <c:pt idx="1">
                  <c:v>НДФЛ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137641</c:v>
                </c:pt>
                <c:pt idx="1">
                  <c:v>242857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7971919104833227"/>
          <c:y val="4.3241773458343596E-2"/>
          <c:w val="0.52028080895166717"/>
          <c:h val="0.3195709735955268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115359787609808"/>
          <c:y val="0.21813808882346569"/>
          <c:w val="0.84155065146020003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4"/>
          </c:dPt>
          <c:dPt>
            <c:idx val="1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4612648403051001"/>
                  <c:y val="-8.73948033551840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107828057419631"/>
                  <c:y val="-0.107337248986227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2"/>
                <c:pt idx="0">
                  <c:v>Целевые МБТ</c:v>
                </c:pt>
                <c:pt idx="1">
                  <c:v>Дотации на сбалансированность/ выравнивание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1083205</c:v>
                </c:pt>
                <c:pt idx="1">
                  <c:v>45305</c:v>
                </c:pt>
                <c:pt idx="2" formatCode="#,##0">
                  <c:v>0</c:v>
                </c:pt>
              </c:numCache>
            </c:numRef>
          </c:val>
        </c:ser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"/>
          <c:y val="1.6534621153205201E-2"/>
          <c:w val="1"/>
          <c:h val="0.2020469947783584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.12087014958171353"/>
          <c:w val="0.96711758957102656"/>
          <c:h val="0.7934408308164562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Налоговые/неналоговые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268</a:t>
                    </a:r>
                    <a:r>
                      <a:rPr lang="ru-RU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293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893100389975962E-3"/>
                  <c:y val="2.4338329611251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380 498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  2020 г.</c:v>
                </c:pt>
                <c:pt idx="1">
                  <c:v>9 месяцев 2021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268293</c:v>
                </c:pt>
                <c:pt idx="1">
                  <c:v>380498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927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531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128 510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9 месяцев  2020 г.</c:v>
                </c:pt>
                <c:pt idx="1">
                  <c:v>9 месяцев 2021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927531</c:v>
                </c:pt>
                <c:pt idx="1">
                  <c:v>1128510</c:v>
                </c:pt>
              </c:numCache>
            </c:numRef>
          </c:val>
        </c:ser>
        <c:shape val="box"/>
        <c:axId val="104559744"/>
        <c:axId val="104561280"/>
        <c:axId val="0"/>
      </c:bar3DChart>
      <c:catAx>
        <c:axId val="10455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4561280"/>
        <c:crosses val="autoZero"/>
        <c:auto val="1"/>
        <c:lblAlgn val="ctr"/>
        <c:lblOffset val="100"/>
      </c:catAx>
      <c:valAx>
        <c:axId val="10456128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045597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30529752814659E-2"/>
          <c:y val="0"/>
          <c:w val="0.81738940494370682"/>
          <c:h val="6.590129753320489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1446971906289585E-3"/>
          <c:y val="0.12434179811124896"/>
          <c:w val="0.96793285594529899"/>
          <c:h val="0.791254474140554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Субсидия на выравнивание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месяцев  2020 г.</c:v>
                </c:pt>
                <c:pt idx="1">
                  <c:v>9 месяцев  2021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сбалансированность/выравнивание</c:v>
                </c:pt>
              </c:strCache>
            </c:strRef>
          </c:tx>
          <c:dLbls>
            <c:dLbl>
              <c:idx val="0"/>
              <c:layout>
                <c:manualLayout>
                  <c:x val="-1.4575974570318632E-3"/>
                  <c:y val="5.11215340002479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42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456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9 месяцев  2020 г.</c:v>
                </c:pt>
                <c:pt idx="1">
                  <c:v>9 месяцев  2021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42456</c:v>
                </c:pt>
                <c:pt idx="1">
                  <c:v>45305</c:v>
                </c:pt>
              </c:numCache>
            </c:numRef>
          </c:val>
        </c:ser>
        <c:shape val="box"/>
        <c:axId val="115840128"/>
        <c:axId val="115841664"/>
        <c:axId val="0"/>
      </c:bar3DChart>
      <c:catAx>
        <c:axId val="11584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5841664"/>
        <c:crosses val="autoZero"/>
        <c:auto val="1"/>
        <c:lblAlgn val="ctr"/>
        <c:lblOffset val="100"/>
      </c:catAx>
      <c:valAx>
        <c:axId val="115841664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15840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3482078667108611E-2"/>
          <c:y val="1.5336460200074386E-2"/>
          <c:w val="0.8756667073722757"/>
          <c:h val="4.6436265535713422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40"/>
      <c:perspective val="30"/>
    </c:view3D>
    <c:plotArea>
      <c:layout>
        <c:manualLayout>
          <c:layoutTarget val="inner"/>
          <c:xMode val="edge"/>
          <c:yMode val="edge"/>
          <c:x val="7.8536706543947024E-2"/>
          <c:y val="0.12760124114321134"/>
          <c:w val="0.80502147458922768"/>
          <c:h val="0.78235594028348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explosion val="14"/>
          </c:dPt>
          <c:dLbls>
            <c:dLbl>
              <c:idx val="0"/>
              <c:layout>
                <c:manualLayout>
                  <c:x val="0.14189678926938643"/>
                  <c:y val="-0.27108336366266406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ru-RU" sz="1400" dirty="0" err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Общегосудар</a:t>
                    </a:r>
                    <a:r>
                      <a: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. </a:t>
                    </a:r>
                    <a:r>
                      <a: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вопросы  </a:t>
                    </a:r>
                    <a:r>
                      <a: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121398;   8%</a:t>
                    </a:r>
                    <a:endParaRPr lang="ru-RU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0.0%" sourceLinked="0"/>
              <c:spPr/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15228886997489921"/>
                  <c:y val="0.180406364466968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    1029388 ;68%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8.7639902810465506E-2"/>
                  <c:y val="-6.43868342712095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и кинематография</a:t>
                    </a:r>
                    <a:r>
                      <a:rPr lang="ru-RU" dirty="0" smtClean="0"/>
                      <a:t>; 37350;  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7.97580042120365E-3"/>
                  <c:y val="0.10971191802682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Физическая </a:t>
                    </a:r>
                    <a:r>
                      <a:rPr lang="ru-RU" dirty="0"/>
                      <a:t>культура и </a:t>
                    </a:r>
                    <a:r>
                      <a:rPr lang="ru-RU" dirty="0" smtClean="0"/>
                      <a:t>спорт</a:t>
                    </a:r>
                    <a:r>
                      <a:rPr lang="ru-RU" baseline="0" dirty="0" smtClean="0"/>
                      <a:t> 66036;  4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0.25942364484631669"/>
                  <c:y val="0.526110846701568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126385;8%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3.790511232288081E-2"/>
                  <c:y val="9.62768647871815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 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Соц</a:t>
                    </a:r>
                    <a:r>
                      <a:rPr lang="ru-RU" dirty="0"/>
                      <a:t>. политика; </a:t>
                    </a:r>
                    <a:r>
                      <a:rPr lang="ru-RU" dirty="0" smtClean="0"/>
                      <a:t>  55906;  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6.0997728677915031E-2"/>
                  <c:y val="7.128195078249671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расходы;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8750; 1%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9.4418282799688585E-2"/>
                  <c:y val="-0.538052017133738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 хозяйство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68213;4%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bestFit"/>
            <c:showVal val="1"/>
            <c:showCatName val="1"/>
            <c:showPercent val="1"/>
          </c:dLbls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121398</c:v>
                </c:pt>
                <c:pt idx="1">
                  <c:v>1029388</c:v>
                </c:pt>
                <c:pt idx="2">
                  <c:v>37350</c:v>
                </c:pt>
                <c:pt idx="3">
                  <c:v>68213</c:v>
                </c:pt>
                <c:pt idx="4">
                  <c:v>66036</c:v>
                </c:pt>
                <c:pt idx="5">
                  <c:v>126385</c:v>
                </c:pt>
                <c:pt idx="6">
                  <c:v>55906</c:v>
                </c:pt>
                <c:pt idx="7">
                  <c:v>8750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</c:v>
                </c:pt>
                <c:pt idx="1">
                  <c:v>68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8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0.40517</cdr:x>
      <cdr:y>0.54688</cdr:y>
    </cdr:from>
    <cdr:to>
      <cdr:x>0.46552</cdr:x>
      <cdr:y>0.64063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356" y="2520280"/>
          <a:ext cx="50409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/>
            <a:t>4</a:t>
          </a:r>
          <a:r>
            <a:rPr lang="ru-RU" sz="2000" b="1" dirty="0" smtClean="0"/>
            <a:t>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0.32759</cdr:x>
      <cdr:y>0.04688</cdr:y>
    </cdr:from>
    <cdr:to>
      <cdr:x>0.50862</cdr:x>
      <cdr:y>0.10938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36304" y="216024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0.11207</cdr:x>
      <cdr:y>0.125</cdr:y>
    </cdr:from>
    <cdr:to>
      <cdr:x>0.22154</cdr:x>
      <cdr:y>0.32342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6104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0.65254</cdr:x>
      <cdr:y>0.14136</cdr:y>
    </cdr:from>
    <cdr:to>
      <cdr:x>0.72881</cdr:x>
      <cdr:y>0.29469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596" y="663848"/>
          <a:ext cx="648062" cy="720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  <a:p xmlns:a="http://schemas.openxmlformats.org/drawingml/2006/main"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0.26271</cdr:x>
      <cdr:y>0.908</cdr:y>
    </cdr:from>
    <cdr:to>
      <cdr:x>0.33898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32248" y="426424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0.42975</cdr:x>
      <cdr:y>0.28715</cdr:y>
    </cdr:from>
    <cdr:to>
      <cdr:x>0.56198</cdr:x>
      <cdr:y>0.46217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 rot="10800000" flipV="1">
          <a:off x="3536671" y="1417713"/>
          <a:ext cx="1088200" cy="864096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+2 849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0.2314</cdr:x>
      <cdr:y>0.46377</cdr:y>
    </cdr:from>
    <cdr:to>
      <cdr:x>0.33635</cdr:x>
      <cdr:y>0.52174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4" y="2304256"/>
          <a:ext cx="914426" cy="288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0.61157</cdr:x>
      <cdr:y>0.26087</cdr:y>
    </cdr:from>
    <cdr:to>
      <cdr:x>0.69421</cdr:x>
      <cdr:y>0.30435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28590" y="1296145"/>
          <a:ext cx="72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0.61983</cdr:x>
      <cdr:y>0.24638</cdr:y>
    </cdr:from>
    <cdr:to>
      <cdr:x>0.72727</cdr:x>
      <cdr:y>0.31884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00600" y="12241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0.59625</cdr:x>
      <cdr:y>0.36232</cdr:y>
    </cdr:from>
    <cdr:to>
      <cdr:x>0.71901</cdr:x>
      <cdr:y>0.47826</cdr:y>
    </cdr:to>
    <cdr:sp macro="" textlink="">
      <cdr:nvSpPr>
        <cdr:cNvPr id="9" name="TextBox 8"/>
        <cdr:cNvSpPr txBox="1"/>
      </cdr:nvSpPr>
      <cdr:spPr>
        <a:xfrm xmlns:a="http://schemas.openxmlformats.org/drawingml/2006/main" rot="10800000" flipV="1">
          <a:off x="4906888" y="1788819"/>
          <a:ext cx="1010277" cy="572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" pitchFamily="34" charset="0"/>
              <a:cs typeface="Arial" pitchFamily="34" charset="0"/>
            </a:rPr>
            <a:t>45 305</a:t>
          </a:r>
          <a:endParaRPr lang="ru-RU" sz="18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0.4125</cdr:x>
      <cdr:y>0.50593</cdr:y>
    </cdr:from>
    <cdr:to>
      <cdr:x>0.5875</cdr:x>
      <cdr:y>0.7247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3394720" y="2497832"/>
          <a:ext cx="1440160" cy="108012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spc="3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1A8E-B4AE-4C8D-B306-B10DB501375F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38F0-E928-436A-9DA1-EA9E2A34F4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91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Налоговые  доходы увеличились на  101 852 тыс. руб., в том числе: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1.1. увеличение в общей сумме 130 492 тыс. руб. по следующим видам доходов: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налог на доходы физических лиц в сумме 9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8 519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увеличением МРОТ, исполнением «дорожных карт» учреждений бюджетной сферы, а также с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перечислением НДФЛ от 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Саянскхимпласт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связи с утверждением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 1 января 2021 года ставк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НДФЛ  15% на доходы свыше пяти миллионов рублей в год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-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единый налог, взимаемый в связи с применением упрощенной системы налогообложения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11 490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с: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коэффициента-дефлятора необходимого для применения упрощенной системы налогообложения с 1 в 2020 году до 1,032 в  2021 году в соответствии с Приказом Минэкономразвития РФ от 30.10.2020г. № 720;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- ростом количества налогоплательщиков, применяющих упрощенную систему налогообложения в связи с отменой ЕНВД;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- утверждением  дифференцированного норматива отчислений в местный бюджет в размере 4,675% в целях компенсации выпадающих доходов из-за отмены ЕНВД;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налог, взимаемый в связи с применением патентной системы  налогообложения,  в сумме 9 823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связи с увеличением коэффициента-дефлятора для расчета патентной системы налогообложения с 1,589 в 2020 году до 1,637 в 2021 году в соответствии с Приказом Минэкономразвития РФ от 30.10.2020г. № 720, а также ростом количества налогоплательщиков, применяющих патентную систему налогообложения в связи с отменой ЕНВД;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  на имущество физических лиц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7 785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 окончанием периода возврата налога в результате перерасчета за три налоговых периода согласно Постановления Конституционного суда РФ от 15.02.2019г. № 10-П «О применении кадастровой стоимости</a:t>
            </a:r>
            <a:r>
              <a:rPr lang="ru-RU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объектов налогообложения»;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 земельный налог в сумме 2 875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ростом кадастровой стоимости земельных участков.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1.2. уменьшение в общей сумме 28 640 тыс. руб. по следующим видам доходов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ru-RU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акцизы на нефтепродукты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350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 снижением норматива отчислений в местные бюджеты от акцизов на бензин и нефтепродукты с 0,084% в 2020 году до 0,070% в 2021 году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налог на вмененный доход в сумме 5 862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 в связи с отменой с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01 января 2021 года ЕНВД на территории Российской Федерации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 полугодии 2021 года перечислен ЕНВД за 4 квартал 2020 года;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- единый сельскохозяйственный налог в сумме 22 242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сокращением налогооблагаемой базы у ООО «Саянский бройлер» и поступление авансового платежа в декабре 2020 года;</a:t>
            </a:r>
            <a:r>
              <a:rPr lang="ru-RU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государственная пошлина в сумме 186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со снижением поступлений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госпошлины по делам, рассматриваемых в судах общей юрисдикции, мировыми судьями.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Неналоговые доходы увеличились на 10 353 тыс. руб., в том числе: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2.1. увеличение в общей сумме 11 119 тыс. руб. по следующим видам доходов: 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-доходы от использования муниципального имущества в сумме 2 669 тыс. руб. в части: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доходов, получаемых в виде арендной платы за земельные участки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618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поступлением годовой арендной платы по результатам проведенных аукционов, а также, в связи с взысканием просроченной дебиторской задолженности;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сдачи в аренду имущества казенных учреждений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735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увеличением арендуемой площади;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перечисления части прибыли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1 242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 досрочным перечислением МУП «Водоканал-Сервис» части прибыли в сумме 1 500 тыс. руб. за 2021г.;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платы за наем муниципального жилого фонда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со своевременной оплатой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жилых помещений;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-плата за негативное воздействие на окружающую среду в сумме 3 105 тыс.руб.,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передачей в местные бюджеты с 1 января 2021 года региональной части платы за негативное воздействие на окружающую среду в размере 40%;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-доходы от оказания платных услуг и компенсации затрат государства в сумме 1 927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непосещением детьми учреждений дошкольного образования в период карантина в 2020 году; 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-доходы от продажи земельных участков в сумме 3 085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увеличением количества аукционов по продаже земельных участков с девяти за 9 месяцев 2020г. до одиннадцати за 9 месяцев 2021г.;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- прочие неналоговые доходы в сумме 333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перечислением денежных средств, для комплексного развития незастроенной территории.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 снижение в общей сумме 766 тыс. руб. по следующим видам доходов: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-доходы от использования муниципального имущества, в части: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сдачи в аренду муниципального имущества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655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с: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расторжением договоров аренды на опоры уличного освещения;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дебиторской задолженностью по договорам аренды с ООО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-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штрафные санкции в сумме 111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со снижением денежных взысканий, поступающие в счет погашения задолженности, образовавшейся до 1 января 2020 года.</a:t>
            </a:r>
            <a:endParaRPr lang="ru-RU" sz="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поступлениях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градообразующего предприятия: Всего за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месяцев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налогоплательщиком в местный бюджет уплачено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150,8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НДФЛ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141,1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рублей, этот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показатель больше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аналогичного показателя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прошлого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года на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92,6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утверждением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 1 января 2021 года ставк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НДФЛ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15% на доходы свыше пяти миллионов рублей в год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Земельного налога поступило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9,7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 руб., этот показатель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больше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аналогичного показателя прошлого года на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1,1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 руб.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асходы распределились следующим образом: образование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1 029 388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национальную экономику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126 385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(8,4%);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общегосударственные вопросы 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121 398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8,0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жилищно-коммунальное хозяйство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68 213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(4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,5);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физическую культуру и спорт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66 036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4,4%);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социальную политику-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55 906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%);культуру и кинематографию –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37 350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Удельный вес расходов на финансирование других отраслей  бюджетной сферы составил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0,5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от общего объема расходов или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8 750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Изменение расходов по разделам и подразделам  бюджетной классификации  в сравнении с аналогичным периодом 2020 года объясняется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  Рост  в общей сумме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467 034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Общегосударственные расходы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11 131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110,1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в связи с оплатой расходов по следующим направлениям: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заработной платы с  начислениями за декабрь 2020 года в январе 2021 года, тогда как в аналогичном периоде 2020 года данные расходы  были оплачены авансовым платежом в декабре 2019 года;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погашением  кредиторской задолженности по коммунальным услугам муниципальных учреждений;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ежегодного членского взноса  НО "Ассоциация муниципальных образований Иркутской области";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Национальная безопасность и правоохранительная деятельность»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3 470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18 363,2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оплатой заработной платы с начислениями и прочих расходов по обеспечению деятельности вновь созданного казенного учреждения  «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Единая дежурно-диспетчерская служба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Национальная экономика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на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33 893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136,6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в  связи с оплатой расходных обязательств по следующим направлениям: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заработной платы с  начислениями за декабрь 2020 года в январе 2021 года, тогда как в аналогичном периоде 2020 года данные расходы  были оплачены авансовым платежом в декабре 2019 года;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капитальному ремонту автомобильн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дорог (пр. Ленинградский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ул. Советская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погашением  кредиторской задолженности по коммунальным услугам муниципальных учреждений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прочим расходам по содержанию улично- дорожной сети;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услуг   по разработке проектно-сметной документации  по капитальному ремонту автомобильной дороги;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мероприятий по благоустройству дворовых территорий;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 работ по ямочному ремонту дорожного полотна  из перечня проектов  народных инициатив;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 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418 540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168,5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 объясняется оплатой расходных обязательств по следующим направлениям: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в соответствии с «дорожными картами»;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ежемесячного денежного вознаграждения за классное руководство педагогическим работникам муниципальных общеобразовательных организаций за счет средств федерального бюджета;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заработной платы с  начислениями за декабрь 2020 года в январе 2021 года, тогда как в аналогичном периоде 2020 года данные расходы  были оплачены авансовым платежом в декабре 2019 года;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заработной платы с начислениями работникам вновь созданн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казенн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учреждени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 СОШ № 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 мероприятий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строительст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общеобразовательной школы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дошкольного учреждения образования;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бесплатным питанием отдельных категорий учащихся в муниципальных общеобразовательных учреждениях;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приобретению среднесуточного набора продуктов питания детей, страдающих туберкулезной интоксикацией;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оснащению дошкольного учреждения образования после проведения капитального ремонта помещения (ДУ № 1);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капитальному ремонту учреждени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образования (ДУ № 19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СОШ №4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технологическому присоединению в рамках строительства дошкольного учреждения образования;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частичным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погашением  кредиторской задолженности по коммунальным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прочим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услугам муниципальных учреждений образования;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расходов  на услуги связи и интернет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ростом тарифов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организации отдыха детей в каникулярное время;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неустойки, пени по исполнительным листам ООО «Иркутскэнергосбыт»;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 по разработке проектно-сметной документации  при строительстве учреждений образования, а также при  проведении капитального ремонта действующего  дошкольного учреждения образования (ДУ на 150 мест,  СОШ на 550 мест, ДУ №21);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изменением порядка применения кодов  бюджетной классификации по оплате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услуг  по переподготовке и повышению  квалификации работников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муниципальных учреждений;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        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общей сумме 150 487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«Жилищно-коммунальное хозяйство»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85 704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снижение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объясняется оплатой  в  аналогичном периоде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года  расходных обязательств, не предусмотренны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созданию комфортной городской среды в малых городах  - победителях Всероссийского конкурса лучших проектов создания комфортной городской среды (благоустройство парка мкр Юбилейный);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 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Культура и кинематография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9 906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21,0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снижение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объясняется оплатой  в  аналогичном периоде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года  расходных обязательств  по реконструкции Детской музыкальной школы;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«Социальная политика»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5 135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8,4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снижение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объясняется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следующими причинами: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 расходных  обязательств по предоставлению мер социальной поддержки многодетным и малоимущим семьям в связи с введением мероприятий по организации бесплатного горячего питания обучающихся, получающих начальное общее образование в муниципальных образовательных организациях;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 мероприятий по финансовой поддержке некоммерческих организаций  в связи  с обострением ситуации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меньшение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 расходов по предоставлению субсидий, выделенных на приобретение жилья по программе «Молодым семьям – доступное жилье»  в связи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объема финансирования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Физическая культура и спорт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49 259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42,7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объясняется оплатой  в  аналогичном периоде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года  расходных обязательств по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перечислению субсидий на проведение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капитальн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ого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ремонт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учреждений  физической культуры  и  спорта (бассейн «Дельфин», Дом спорта, Мегаполис-спорт);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«Средства массовой информации»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146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объясняется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 расходов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информационному освещению  деятельности  органов местного самоуправления в средствах массовой информации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«Обслуживание государственного и муниципального долга»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(18,5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снижение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процентной ставки по кредиту коммерческого банка.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Изменения  кассовых расходов в  разрезе кодов операций сектора государственного управления (КОСГУ)  объясняются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в общей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478 735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КОСГУ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211,213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(заработная плата с начислениями)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98 200 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(114,8%)  по следующим причинам: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и культуры в соответствии с «дорожными картами»;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заработной платы с  начислениями за декабрь 2020 года в январе 2021 года, тогда как в аналогичном периоде 2020 года данные расходы  были оплачены авансовым платежом в декабре 2019 года;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заработной платы с начислениями работникам вновь созданн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казенн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учреждени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«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Единая дежурно-диспетчерская служба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 СОШ № 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ежемесячного денежного вознаграждения за классное руководство педагогическим работникам муниципальных общеобразовательных организаций за счет средств федерального бюджета;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221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(услуги связи)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103,2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увеличение расходов обусловлено  ростом тарифов на услуги связи и интернет;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223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(оплата коммунальных услуг)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50 355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621,9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увеличение обусловлено   погашением  задолженности по коммунальным услугам муниципальных учреждений и уличному освещению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услуг по содержанию имущества) в сумме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45 244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129,2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 по следующим причинам: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расходных обязательств по капитальному ремонту учреждений   физической культуры  и  спорта за счет неиспользованного остатка  субсидий на лицевых счетах МУ СШ на начало текущего года   (бассейн «Дельфин», Дом спорта);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капитальному ремонту автомобильн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дорог  (пр. Ленинградский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ул. Советская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капитальному ремонту учреждени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образования (ДУ № 19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СОШ №4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работ по перепланировке нежилого помещения под квартиры  для работников бюджетной сферы;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трахование)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т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126,8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увеличение в результате оплаты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страховых премий от несчастных случаев при проведении летней оздоровительной кампании, тогда как  в  аналогичном периоде  2020  года данные мероприятия не проводились  в связи  с обострением ситуации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228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(услуги, работы для целей капитальных вложений)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4 865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(827,2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 обусловлен   следующими 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мероприятий по технологическому присоединению в рамках строительства дошкольного учреждения образования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по подготовке и выдаче техусловий в рамках строительства объекта «Центр культуры и современного искусства»;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 по разработке проектно-сметной документации  при строительстве дошкольного и общеобразовательного учреждений образования;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работ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монтажу системы видеонаблюдения МКУ  «ЕДДС»;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К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ОСГУ 260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оциальное обеспечение) в общей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сумме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1 436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102,6%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 рост  обусловлен   следующими 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расходных обязательств по выплате пенсий  бывшим муниципальным служащим в результате роста количества пенсионеров, получающих муниципальную пенсию и увеличения прожиточного минимума получателей пенсий;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бесплатным питанием отдельных категорий учащихся в муниципальных общеобразовательных учреждениях;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310 (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стоимости основных средств)  рост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268 427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412,0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объясняется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выполненных работ по строительству общеобразовательной школы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дошкольного учреждения образования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приобретением основных средств, необходимых для оснащения дошкольного учреждения образования после проведения капитального ремонта помещения (ДУ № 1);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работ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строительст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наружных сетей  водоснабжения  мкр.  "Таежный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340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(увеличение стоимости материальных запасов) рост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4 264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(110,1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объясняется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обеспечени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бесплатным питанием отдельных категорий учащихся в муниципальных общеобразовательных учреждениях;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материальных запасов,  необходимых для оснащения дошкольного учреждения образования после проведения капитального ремонта помещения (ДУ № 1);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приобретению среднесуточного набора продуктов питания детей, страдающих туберкулезной интоксикацией;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организации отдыха детей и подростков в каникулярное  время;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расходам, не отнесенным к вышеперечисленным  в сумме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5 872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135,6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 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212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(прочие несоциальные выплаты персоналу в денежной форме) увеличение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расходов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обусловлено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ростом расходных обязательств по оплате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командировочных расходов специалистов муниципальных учреждений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244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(безвозмездные перечисления нефинансовым организациям государственного сектора на производство) в сумме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1 141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увеличение  расходов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оплатой кредиторской задолженности за  содержание и текущий ремонт сетей ливневой канализации;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            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245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(безвозмездные перечисления иным нефинансовым организациям)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4 498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обусловлено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расходных обязательств по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перечислению субсидий на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благоустройств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дворовых территорий;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290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(прочие расходы)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увеличение  расходов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оплатой неустойки, пени по исполнительным листам ООО «Иркутскэнергосбыт», а также оплатой ежегодного членского взноса  НО "Ассоциация муниципальных образований Иркутской области";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                                     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В то же время снижение расходов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231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(обслуживание внутреннего долга)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337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обусловлено снижением  процентной ставки по кредиту коммерческого банка;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(безвозмездные перечисления некоммерческим организациям)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обусловлено уменьшением мероприятий по финансовой поддержке некоммерческих организаций  в связи  с обострением ситуации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Снижение в общей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162 188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(транспортные услуги)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358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(98,1%), снижение объясняется оплатой  в  аналогичном периоде  2020  года  расходных обязательств, не предусмотренных в 2021 году, по перевозке школьников  (ИП Белых);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КОСГУ 226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прочих услуг)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90 491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53,9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снижение объясняется оплатой  в  аналогичном периоде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года  расходных обязательств, не предусмотренны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созданию комфортной городской среды в малых городах  - победителях Всероссийского конкурса лучших проектов создания комфортной городской среды (благоустройство парка мкр Юбилейный);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(безвозмездные перечисления государственным (муниципальным) бюджетным и автономным учреждениям)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71 339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результате неиспользованного остатка  субсидий на лицевых счетах бюджетных учреждений на начало отчетного периода  по суммам, перечисленным в последний день прошедшего года (субсидия на проведение капитального ремонта учреждений спорта);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AD7F5A-775A-40F4-9B3A-3DBC7B1A07EC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2AB1-527A-453A-BD6C-21F3D5331A36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DA95-0687-4129-86B0-C36EF42A3833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3B711C-8059-4B7F-AC91-F10D2862D0C9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4E01-A9E8-4670-924D-D311CB2FD85B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18D0-E993-4FE0-840F-31F7CD478229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0464-818D-4B36-96AC-99B2E2205AE0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595-E8C5-49BE-BFFB-923D5A366110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9BF9-1FF3-43A9-9649-1DF8EE379E7C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AB5106-3998-4C1B-93C4-BF7D7AB79766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572206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Отчет   об исполнении бюджета Муниципального образования «город Саянск» за 9 месяцев 2021 года</a:t>
            </a:r>
            <a:endParaRPr lang="ru-RU" sz="2600" dirty="0"/>
          </a:p>
        </p:txBody>
      </p:sp>
      <p:sp>
        <p:nvSpPr>
          <p:cNvPr id="17412" name="AutoShape 4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4" name="AutoShape 6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7416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11.10.2021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714356"/>
          <a:ext cx="7931361" cy="5866599"/>
        </p:xfrm>
        <a:graphic>
          <a:graphicData uri="http://schemas.openxmlformats.org/drawingml/2006/table">
            <a:tbl>
              <a:tblPr/>
              <a:tblGrid>
                <a:gridCol w="2818583"/>
                <a:gridCol w="896193"/>
                <a:gridCol w="808067"/>
                <a:gridCol w="906445"/>
                <a:gridCol w="1000132"/>
                <a:gridCol w="715361"/>
                <a:gridCol w="786580"/>
              </a:tblGrid>
              <a:tr h="5005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9 месяцев 2020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9 месяцев 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г.-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(9 месяцев)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110 267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165 541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121 398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11 131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4  311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3 489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18 363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3 470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92 492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220 865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126 385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33 893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153 917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118 495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68 213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- 85 704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245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610 848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1 380 394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1 029 388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418 540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 ,  КИНЕМАТОГРАФИЯ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47 256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50 237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37 350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9 906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61 041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68 610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55 906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115 295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85 104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66 036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-49 259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МАССОВОЙ ИНФОРМАЦИИ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3 921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4 628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3 775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2 128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-337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1 196 879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105 558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1 513 426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316 547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360" y="285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Расходы</a:t>
            </a:r>
            <a:endParaRPr lang="ru-RU" sz="2800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11.10.2021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453336"/>
            <a:ext cx="3505200" cy="268774"/>
          </a:xfrm>
        </p:spPr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689" y="714356"/>
          <a:ext cx="8715467" cy="5833009"/>
        </p:xfrm>
        <a:graphic>
          <a:graphicData uri="http://schemas.openxmlformats.org/drawingml/2006/table">
            <a:tbl>
              <a:tblPr/>
              <a:tblGrid>
                <a:gridCol w="3357617"/>
                <a:gridCol w="1031378"/>
                <a:gridCol w="823629"/>
                <a:gridCol w="1036114"/>
                <a:gridCol w="966499"/>
                <a:gridCol w="642974"/>
                <a:gridCol w="857256"/>
              </a:tblGrid>
              <a:tr h="35923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2021 год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9 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исполнения к годовому плану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Темп  роста расходов 2021 г.-2020 г. (9 месяцев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труда и начисления на выплаты по оплате труда , прочие выплаты (211,213)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662 014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973 869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760 214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98 200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за счет средств местного бюджета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257 523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399 984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298 671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41 148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связи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(221)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2 748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транспортных услуг (222)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Коммунальные услуги (223)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9 649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66 629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60 004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50 355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 по содержанию имущества  (225)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155 024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229 139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200 268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45 244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работы и услуги  (226)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167 894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129 252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77 403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-90 491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и безвозвратные перечисления государственным и муниципальным организациям (241)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-71 336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-2378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-71 339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Социальное обеспечение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(260)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54 636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68 648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56 072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1 436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17 208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34 337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27 956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стоимости основных средств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(310)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86 027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529 699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354 454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268 427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стоимости материальных запасов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42 156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71 027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46 420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4 264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L="54591" marR="54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1 196 879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2 105 558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1 513 426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316 547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8148" y="285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долг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08.10.2021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октября 2021 года</a:t>
            </a:r>
          </a:p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51837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составил 113 663 тыс.руб.,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бюджетные кредиты 83 663 тыс. руб., кредиты коммерческих банков 30 000 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11.10.2021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4928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12.10.2021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07808561"/>
              </p:ext>
            </p:extLst>
          </p:nvPr>
        </p:nvGraphicFramePr>
        <p:xfrm>
          <a:off x="457200" y="1219200"/>
          <a:ext cx="8229600" cy="4587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6106"/>
                <a:gridCol w="1785950"/>
                <a:gridCol w="1785950"/>
                <a:gridCol w="1471594"/>
              </a:tblGrid>
              <a:tr h="78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на 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за 9 месяцев  2021г.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ДОХОДЫ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2 080 396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1 509 008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5517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Налоговые и неналоговые доходы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501 827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380 498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76%</a:t>
                      </a:r>
                      <a:endParaRPr lang="ru-RU" sz="2400" i="1" dirty="0"/>
                    </a:p>
                  </a:txBody>
                  <a:tcPr/>
                </a:tc>
              </a:tr>
              <a:tr h="789467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Безвозмездные поступления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1 578 569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1 128 510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71%</a:t>
                      </a:r>
                      <a:endParaRPr lang="ru-RU" sz="2400" i="1" dirty="0"/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РАСХОДЫ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105 558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1 513 426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72%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ДЕФИЦИТ(-) /ПРОФИЦИТ(+)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-25 162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 </a:t>
                      </a:r>
                    </a:p>
                    <a:p>
                      <a:pPr algn="ctr"/>
                      <a:r>
                        <a:rPr lang="ru-RU" sz="2400" b="1" dirty="0" smtClean="0"/>
                        <a:t>-4 418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2396" y="78579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19.10.2021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87624" y="260648"/>
            <a:ext cx="4968552" cy="648072"/>
          </a:xfrm>
        </p:spPr>
        <p:txBody>
          <a:bodyPr/>
          <a:lstStyle/>
          <a:p>
            <a:r>
              <a:rPr lang="ru-RU" sz="3600" b="1" dirty="0" smtClean="0"/>
              <a:t>Структура доходов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332656"/>
          <a:ext cx="49685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580059511"/>
              </p:ext>
            </p:extLst>
          </p:nvPr>
        </p:nvGraphicFramePr>
        <p:xfrm>
          <a:off x="4355976" y="908720"/>
          <a:ext cx="47880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087724" y="2060848"/>
            <a:ext cx="38884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3131840" y="3154547"/>
            <a:ext cx="180020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безвозмездных поступлений из областного бюджета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08.10.2021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611249686"/>
              </p:ext>
            </p:extLst>
          </p:nvPr>
        </p:nvGraphicFramePr>
        <p:xfrm>
          <a:off x="395536" y="119675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08.10.2021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484784"/>
          <a:ext cx="849694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6376" y="7647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563888" y="3429000"/>
            <a:ext cx="1512168" cy="64807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707904" y="2348880"/>
            <a:ext cx="1440160" cy="504056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+ 313 184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3861048"/>
            <a:ext cx="122413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+ 200 979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3928" y="5013176"/>
            <a:ext cx="122812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+112 205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2132856"/>
            <a:ext cx="85725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2924944"/>
            <a:ext cx="848706" cy="648072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64088" y="4149080"/>
            <a:ext cx="1064730" cy="115212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08.10.2021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404664"/>
          </a:xfrm>
        </p:spPr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2648" y="6429396"/>
            <a:ext cx="1981200" cy="292714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6683646"/>
              </p:ext>
            </p:extLst>
          </p:nvPr>
        </p:nvGraphicFramePr>
        <p:xfrm>
          <a:off x="251520" y="476672"/>
          <a:ext cx="8712968" cy="5918232"/>
        </p:xfrm>
        <a:graphic>
          <a:graphicData uri="http://schemas.openxmlformats.org/drawingml/2006/table">
            <a:tbl>
              <a:tblPr/>
              <a:tblGrid>
                <a:gridCol w="3723054"/>
                <a:gridCol w="1012510"/>
                <a:gridCol w="723222"/>
                <a:gridCol w="940188"/>
                <a:gridCol w="940188"/>
                <a:gridCol w="665261"/>
                <a:gridCol w="708545"/>
              </a:tblGrid>
              <a:tr h="7206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месяцев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2020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годовых плановых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доходов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месяцев 2021/2020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гг.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268 293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827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380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205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849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налогообложения.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3 331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-22 242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городских округов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665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479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 использования имущества,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находящегося в государственной и муниципальной собственности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365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379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081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оказания платных услуг (работ)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497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продажи материальных и нематериальных активов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244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144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1 200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-111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8148" y="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поступления(не целевые)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Поступления в местный бюджет от СХП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19.10.2021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налога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Отклонение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r>
                        <a:rPr lang="ru-RU" baseline="0" dirty="0" smtClean="0"/>
                        <a:t>,</a:t>
                      </a:r>
                    </a:p>
                    <a:p>
                      <a:r>
                        <a:rPr lang="ru-RU" dirty="0" smtClean="0"/>
                        <a:t>в том</a:t>
                      </a:r>
                      <a:r>
                        <a:rPr lang="ru-RU" baseline="0" dirty="0" smtClean="0"/>
                        <a:t> числе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Налог на доходы физических</a:t>
                      </a:r>
                      <a:r>
                        <a:rPr lang="ru-RU" i="1" baseline="0" dirty="0" smtClean="0"/>
                        <a:t> лиц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48,5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141,1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92,6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Земельный налог</a:t>
                      </a:r>
                    </a:p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8,6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9,7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1,1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96336" y="764704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11.10.2021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648043672"/>
              </p:ext>
            </p:extLst>
          </p:nvPr>
        </p:nvGraphicFramePr>
        <p:xfrm>
          <a:off x="0" y="1000108"/>
          <a:ext cx="871122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6149</TotalTime>
  <Words>1272</Words>
  <Application>Microsoft Office PowerPoint</Application>
  <PresentationFormat>Экран (4:3)</PresentationFormat>
  <Paragraphs>588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Отчет   об исполнении бюджета Муниципального образования «город Саянск» за 9 месяцев 2021 года</vt:lpstr>
      <vt:lpstr>Общая информация</vt:lpstr>
      <vt:lpstr>Слайд 3</vt:lpstr>
      <vt:lpstr>Структура безвозмездных поступлений из областного бюджета</vt:lpstr>
      <vt:lpstr>ДОХОДЫ</vt:lpstr>
      <vt:lpstr>Налоговые и неналоговые доходы</vt:lpstr>
      <vt:lpstr>Безвозмездные поступления(не целевые) </vt:lpstr>
      <vt:lpstr>Поступления в местный бюджет от СХП </vt:lpstr>
      <vt:lpstr>Структура расходов</vt:lpstr>
      <vt:lpstr>Расходы</vt:lpstr>
      <vt:lpstr>Расходы</vt:lpstr>
      <vt:lpstr>Муниципальный долг</vt:lpstr>
      <vt:lpstr>Слайд 13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Зиминского районного муниципального образования  за 1 квартал 2013 года</dc:title>
  <dc:creator>Помогаева</dc:creator>
  <cp:lastModifiedBy>Иванова</cp:lastModifiedBy>
  <cp:revision>892</cp:revision>
  <dcterms:created xsi:type="dcterms:W3CDTF">2013-04-29T02:16:58Z</dcterms:created>
  <dcterms:modified xsi:type="dcterms:W3CDTF">2021-10-19T02:57:41Z</dcterms:modified>
</cp:coreProperties>
</file>