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72" r:id="rId5"/>
    <p:sldId id="259" r:id="rId6"/>
    <p:sldId id="258" r:id="rId7"/>
    <p:sldId id="260" r:id="rId8"/>
    <p:sldId id="262" r:id="rId9"/>
    <p:sldId id="273" r:id="rId10"/>
    <p:sldId id="274" r:id="rId11"/>
    <p:sldId id="267" r:id="rId12"/>
    <p:sldId id="269" r:id="rId13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6257772124936344E-4"/>
          <c:y val="8.3105255572204495E-2"/>
          <c:w val="0.84155065146018626"/>
          <c:h val="0.75217149295723895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71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29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Безвозмездные поступления</c:v>
                </c:pt>
                <c:pt idx="2">
                  <c:v>НДФЛ</c:v>
                </c:pt>
                <c:pt idx="3">
                  <c:v>Прочие налоговые/неналоговые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309415</c:v>
                </c:pt>
                <c:pt idx="1">
                  <c:v>0</c:v>
                </c:pt>
                <c:pt idx="2" formatCode="#,##0">
                  <c:v>71641</c:v>
                </c:pt>
                <c:pt idx="3" formatCode="#,##0">
                  <c:v>50957</c:v>
                </c:pt>
              </c:numCache>
            </c:numRef>
          </c:val>
        </c:ser>
        <c:gapWidth val="100"/>
        <c:splitType val="pos"/>
        <c:splitPos val="2"/>
        <c:secondPieSize val="75"/>
        <c:serLines/>
      </c:ofPieChart>
    </c:plotArea>
    <c:legend>
      <c:legendPos val="t"/>
      <c:legendEntry>
        <c:idx val="1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0745099203536772E-2"/>
          <c:y val="0.1740457657482502"/>
          <c:w val="0.84155065146018648"/>
          <c:h val="0.75217149295723895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Целевые МБТ</c:v>
                </c:pt>
                <c:pt idx="3">
                  <c:v>Дотация на сбалансированность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261524</c:v>
                </c:pt>
                <c:pt idx="1">
                  <c:v>0</c:v>
                </c:pt>
                <c:pt idx="2" formatCode="#,##0">
                  <c:v>0</c:v>
                </c:pt>
                <c:pt idx="3" formatCode="#,##0">
                  <c:v>47891</c:v>
                </c:pt>
              </c:numCache>
            </c:numRef>
          </c:val>
        </c:ser>
        <c:gapWidth val="100"/>
        <c:splitType val="pos"/>
        <c:splitPos val="2"/>
        <c:secondPieSize val="75"/>
        <c:serLines/>
      </c:ofPieChart>
    </c:plotArea>
    <c:legend>
      <c:legendPos val="t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Налоговые/неналоговые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1-ое полугодие  2014 г.</c:v>
                </c:pt>
                <c:pt idx="1">
                  <c:v>1-ое полугодие 2015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114415</c:v>
                </c:pt>
                <c:pt idx="1">
                  <c:v>122598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1-ое полугодие  2014 г.</c:v>
                </c:pt>
                <c:pt idx="1">
                  <c:v>1-ое полугодие 2015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327421</c:v>
                </c:pt>
                <c:pt idx="1">
                  <c:v>309415</c:v>
                </c:pt>
              </c:numCache>
            </c:numRef>
          </c:val>
        </c:ser>
        <c:shape val="box"/>
        <c:axId val="82825984"/>
        <c:axId val="82827520"/>
        <c:axId val="0"/>
      </c:bar3DChart>
      <c:catAx>
        <c:axId val="82825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2827520"/>
        <c:crosses val="autoZero"/>
        <c:auto val="1"/>
        <c:lblAlgn val="ctr"/>
        <c:lblOffset val="100"/>
      </c:catAx>
      <c:valAx>
        <c:axId val="82827520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82825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130529752814659E-2"/>
          <c:y val="0"/>
          <c:w val="0.81738940494370682"/>
          <c:h val="6.590129753320489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на выравнивание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1- ое полугодие  2014 г.</c:v>
                </c:pt>
                <c:pt idx="1">
                  <c:v>1 -ое полугодие  2015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1424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сбалансированность</c:v>
                </c:pt>
              </c:strCache>
            </c:strRef>
          </c:tx>
          <c:dLbls>
            <c:dLbl>
              <c:idx val="0"/>
              <c:layout>
                <c:manualLayout>
                  <c:x val="-7.2879872851593346E-3"/>
                  <c:y val="1.022430680004959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1- ое полугодие  2014 г.</c:v>
                </c:pt>
                <c:pt idx="1">
                  <c:v>1 -ое полугодие  2015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25271</c:v>
                </c:pt>
                <c:pt idx="1">
                  <c:v>47891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Повышение эффект.бюдж.расходов</c:v>
                </c:pt>
              </c:strCache>
            </c:strRef>
          </c:tx>
          <c:dLbls>
            <c:dLbl>
              <c:idx val="0"/>
              <c:layout>
                <c:manualLayout>
                  <c:x val="1.4575974570318633E-2"/>
                  <c:y val="-1.789253690008678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1- ое полугодие  2014 г.</c:v>
                </c:pt>
                <c:pt idx="1">
                  <c:v>1 -ое полугодие  2015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 formatCode="#,##0">
                  <c:v>11172</c:v>
                </c:pt>
              </c:numCache>
            </c:numRef>
          </c:val>
        </c:ser>
        <c:shape val="box"/>
        <c:axId val="90334336"/>
        <c:axId val="90335872"/>
        <c:axId val="0"/>
      </c:bar3DChart>
      <c:catAx>
        <c:axId val="90334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0335872"/>
        <c:crosses val="autoZero"/>
        <c:auto val="1"/>
        <c:lblAlgn val="ctr"/>
        <c:lblOffset val="100"/>
      </c:catAx>
      <c:valAx>
        <c:axId val="90335872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903343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4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538234177683991"/>
                  <c:y val="-0.2606055794795603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314912; 73,4%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2.2046161537606971E-2"/>
                  <c:y val="-0.1647202964181425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 </a:t>
                    </a:r>
                    <a:r>
                      <a:rPr lang="ru-RU" dirty="0"/>
                      <a:t>и кинематография; </a:t>
                    </a:r>
                    <a:r>
                      <a:rPr lang="ru-RU" dirty="0" smtClean="0"/>
                      <a:t>22438; 5,23%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0"/>
                  <c:y val="-0.139297748011415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Физическая </a:t>
                    </a:r>
                    <a:r>
                      <a:rPr lang="ru-RU" dirty="0"/>
                      <a:t>культура и </a:t>
                    </a:r>
                    <a:r>
                      <a:rPr lang="ru-RU" dirty="0" smtClean="0"/>
                      <a:t>спорт 13739; 3,2%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-5.7877279172370713E-3"/>
                  <c:y val="-9.96004589871442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экономика;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13065; 3,04%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3.3552062953457152E-3"/>
                  <c:y val="3.0672379685839318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0.15062759230455827"/>
                  <c:y val="9.220948916123750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расходы;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6573; 1,53%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Общегосуд.вопросы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физическая культура и спортМБТ поселениям</c:v>
                </c:pt>
                <c:pt idx="4">
                  <c:v>Национальная экономика</c:v>
                </c:pt>
                <c:pt idx="5">
                  <c:v>Соц. политика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35697</c:v>
                </c:pt>
                <c:pt idx="1">
                  <c:v>314912</c:v>
                </c:pt>
                <c:pt idx="2">
                  <c:v>22438</c:v>
                </c:pt>
                <c:pt idx="3">
                  <c:v>13739</c:v>
                </c:pt>
                <c:pt idx="4">
                  <c:v>13065</c:v>
                </c:pt>
                <c:pt idx="5">
                  <c:v>22438</c:v>
                </c:pt>
                <c:pt idx="6">
                  <c:v>6573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0.43028</cdr:x>
      <cdr:y>0.73729</cdr:y>
    </cdr:from>
    <cdr:to>
      <cdr:x>0.55424</cdr:x>
      <cdr:y>0.84058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 rot="10800000" flipV="1">
          <a:off x="3749016" y="3663264"/>
          <a:ext cx="1080059" cy="513200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rgbClr val="FF0000"/>
              </a:solidFill>
            </a:rPr>
            <a:t>-1424</a:t>
          </a:r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0.43802</cdr:x>
      <cdr:y>0.55072</cdr:y>
    </cdr:from>
    <cdr:to>
      <cdr:x>0.56199</cdr:x>
      <cdr:y>0.63768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816424" y="2736304"/>
          <a:ext cx="1080178" cy="432034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rgbClr val="FF0000"/>
              </a:solidFill>
            </a:rPr>
            <a:t>+</a:t>
          </a:r>
          <a:r>
            <a:rPr lang="ru-RU" b="1" dirty="0" smtClean="0">
              <a:solidFill>
                <a:srgbClr val="FF0000"/>
              </a:solidFill>
            </a:rPr>
            <a:t>22620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0.42975</cdr:x>
      <cdr:y>0.73913</cdr:y>
    </cdr:from>
    <cdr:to>
      <cdr:x>0.55371</cdr:x>
      <cdr:y>0.84242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 rot="10800000" flipV="1">
          <a:off x="3744416" y="3672408"/>
          <a:ext cx="1080059" cy="513201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rgbClr val="FF0000"/>
              </a:solidFill>
            </a:rPr>
            <a:t>-1424</a:t>
          </a:r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0.43802</cdr:x>
      <cdr:y>0.3913</cdr:y>
    </cdr:from>
    <cdr:to>
      <cdr:x>0.5712</cdr:x>
      <cdr:y>0.49275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 rot="10800000" flipV="1">
          <a:off x="3816422" y="1944217"/>
          <a:ext cx="1160451" cy="504056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FF0000"/>
              </a:solidFill>
            </a:rPr>
            <a:t>-</a:t>
          </a:r>
          <a:r>
            <a:rPr lang="en-US" b="1" dirty="0" smtClean="0">
              <a:solidFill>
                <a:srgbClr val="FF0000"/>
              </a:solidFill>
            </a:rPr>
            <a:t>11172</a:t>
          </a:r>
          <a:endParaRPr lang="ru-RU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71A8E-B4AE-4C8D-B306-B10DB501375F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38F0-E928-436A-9DA1-EA9E2A34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 1 полугодие   2015года  местный бюджет исполнен: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 доходам в сумме   432013тыс. руб.  или 53,8% от годового плана  (годовой план 803024тыс.руб.)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 расходам в сумме  428862тыс.руб.  или 51,4% от годового плана   ( годовой план 834962тыс.руб.)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профицит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местного бюджета составил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3151тыс.руб.,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основной причиной которого является рост остатка межбюджетных трансфертов  на едином счете местного бюджета.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Предвидя Ваш вопрос  по % исполнения поступлений  в бюджет налоговых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не налоговых доходов, поясняю:  за прошлый год выполнение по  этим  видам доходов составило 268 млн. руб. При планировании бюджета 2015 года согласно методики и рекомендаций МФ  ПРИМЕНЯЛИСЬ ПОВЫШАЮЩИЕ КОЭФФИЦИЕНТЫ  в частности рост НДФЛ в размере 9%, фактически за первое полугодие 2015 года план по  поступлению НДФЛ  выполнен на 39,6%, (недовыполнение  составляет 19млн. руб.), план по поступлению налога на землю  выполнен на 47,5%(недовыполнение составляет 731 тыс.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доходы от перечисления части прибыли МУП  выполнены на 19,8% 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(недовыполнение составляет 1300 тыс.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руб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доходы от продажи материальных и нематериальных активов выполнены на 39,6% (недовыполнение составляет 1300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руб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Наибольший удельный вес в общей сумме доходов занимают  безвозмездные поступления из областного бюджета – 72%, налоговые и неналоговые доходы составляют соответственно  28%. По видам налоговых и неналоговых доходов сохраняется  преимущественное поступление налога на доходы физических лиц – 71%  и все остальные 29%.</a:t>
            </a:r>
          </a:p>
          <a:p>
            <a:endParaRPr lang="ru-RU" dirty="0" smtClean="0"/>
          </a:p>
          <a:p>
            <a:r>
              <a:rPr lang="ru-RU" dirty="0" smtClean="0"/>
              <a:t>В общем объе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 доходов местного бюджета: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-налоговые  доходы составили  106373 тыс. руб.;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-неналоговые доходы   16225 тыс. руб.;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-безвозмездные перечисления из областного бюджета  309290 тыс. руб.;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-безвозмездные поступления от юридических и физических лиц  730 тыс.руб.;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безвозмездных поступлений из областного бюджета представлена на</a:t>
            </a:r>
            <a:r>
              <a:rPr lang="ru-RU" baseline="0" dirty="0" smtClean="0"/>
              <a:t> данном слайде, 85 % поступлений в бюджет составляют целевые межбюджетные трансферты и лишь 15% это дотация на сбалансированность местного бюджета.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Основными причинами роста налоговых и неналоговых доходов являются: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повышение дифференцированного норматива отчислений в местный бюджет по акцизам на нефтепродукты с 0,035 до 0,055% в соответствии с законом  Иркутской области «Об областном бюджете на 2015год и на плановый период 2016 и 2017годов»;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повышение коэффициентов-дефляторов, принимаемых для расчета единого налога на вмененный доход с 1,672 в 2014году до 1,798 в 2015году в соответствии с приказом министерства экономического развития РФ от 29.10.2014г № 685 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изменение условий применения патентной системы налогообложения в соответствии с изменениями, внесенными в Налоговый кодекс;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рост размеров госпошлины с 01.01.2015г  в соответствии с изменениями, внесенными в главу 25.3 Налогового кодекса РФ;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рост кадастровой стоимости земельных участков и количества налогоплательщиков в  связи с ростом количества приватизированных земельных участков;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проведение  аукционов по продаже муниципального имущества;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поступление неустойки за ненадлежащее исполнение муниципальных контрактов.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Снижение</a:t>
            </a:r>
            <a:r>
              <a:rPr lang="ru-RU" baseline="0" dirty="0" smtClean="0"/>
              <a:t> поступлений по НДФЛ объясняется снижением налога от ОАО «</a:t>
            </a:r>
            <a:r>
              <a:rPr lang="ru-RU" baseline="0" dirty="0" err="1" smtClean="0"/>
              <a:t>Санскхимпласт</a:t>
            </a:r>
            <a:r>
              <a:rPr lang="ru-RU" baseline="0" dirty="0" smtClean="0"/>
              <a:t>». Всего уплачено предприятием НДФЛ 83607 тыс. руб.-2015г, 92624 тыс. руб.-2014г. Снижение во все уровни бюджета на 9017 тыс. руб., в том числе в местный бюджет 2390 тыс. руб.(сокращенная рабочая неделя, уменьшение размера годовой премии). А также снижение поступлений НДФЛ объясняется, увеличением суммы возвратов на расчетный счет налогоплательщиков 2015г-45864 тыс. руб., 2014г-34843 тыс. </a:t>
            </a:r>
            <a:r>
              <a:rPr lang="ru-RU" baseline="0" dirty="0" err="1" smtClean="0"/>
              <a:t>руб</a:t>
            </a:r>
            <a:r>
              <a:rPr lang="ru-RU" baseline="0" dirty="0" smtClean="0"/>
              <a:t>, рост на 11021 тыс. руб. в том числе, в местный бюджет 2921 тыс.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</a:t>
            </a:r>
            <a:r>
              <a:rPr lang="ru-RU" baseline="0" dirty="0" smtClean="0"/>
              <a:t> данном слайде представлена информация по разделам расходов местного бюджета. Как видно из представленной  диаграммы наибольший удельный вес 73,4% составляют расходы на образование, культура и кинематография 5,23%, физическая культура и спорт 3,2%, национальная экономика 3,04%, Социальная политика 5,2% и прочие расходы(охрана окружающей среды, средства массовой информации, обслуживание государственного и муниципального долга) всего 1,53%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Основными причинами роста расходов по указанным статьям являются: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рост заработной платы работников муниципальных учреждений, финансируемых из средств областного бюджета,  в связи с доведением  оплаты труда до средней заработной платы в соответствии с майскими указами Президента РФ и «дорожными картами» муниципальных учреждений;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жилья для детей-сирот за счет межбюджетных трансфертов;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рост тарифов на услуги связи и интернет;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оплата текущего ремонта муниципального жилого  фонда  за счет поступившей платы за наем;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-наличие неиспользованного остатка субсидий на счетах муниципальных бюджетных и автономных учреждений, перечисленных в последний рабочий день июня;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-рост муниципального долга с 86390тыс.руб по состоянию на 01.07.2014года до 114432тыс.руб по состоянию на  01.07.2015года;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открытие новых групп в детских дошкольных учреждениях и рост количества детей, посещающих указанные учреждения.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По остальным статьям расходов местного бюджета отмечается их снижение, основной причиной которого является несбалансированность местного бюджета, что приводит к ежемесячному росту кредиторской задолженности, которая по состоянию на 01.07.2015года составила 51493тыс.руб, в том числе за коммунальные услуги 14623тыс.руб. Кредиторская задолженность по выплате заработной платы с начислениями отсутствует. Финансирование расходов осуществляется преимущественно по социально-значимым статьям расходов, остальные расходы финансируются только при наличии острой необходимости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структуре расходов местного бюджета  наибольший удельный вес сохраняется за расходами на оплату труда с начислениями, которые за 1 полугодие 2015 года составили 371007 тыс.руб. или 86,5 % от общей суммы расходов  против 366146тыс.руб или 84,4% в аналогичном периоде прошлого года. Общая сумма социально-значимых расходов  (заработная плата с начислениями, коммунальные услуги, услуги связи, пособия по социальной помощи населению) составили 392586 тыс.руб. или 91,5 % от расходов местного бюджета, на их финансирование направлено 90,9% всех поступивших доходов местного бюджета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AD7F5A-775A-40F4-9B3A-3DBC7B1A07EC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2AB1-527A-453A-BD6C-21F3D5331A36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DA95-0687-4129-86B0-C36EF42A3833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1ED7-27E2-4236-8AD8-FFB8A2E2E118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3B711C-8059-4B7F-AC91-F10D2862D0C9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4E01-A9E8-4670-924D-D311CB2FD85B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18D0-E993-4FE0-840F-31F7CD478229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E0464-818D-4B36-96AC-99B2E2205AE0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B7C-0298-44E3-A6D6-2B08E500AE2F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595-E8C5-49BE-BFFB-923D5A366110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9BF9-1FF3-43A9-9649-1DF8EE379E7C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AB5106-3998-4C1B-93C4-BF7D7AB79766}" type="datetime1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645024"/>
            <a:ext cx="7200800" cy="1572206"/>
          </a:xfrm>
        </p:spPr>
        <p:txBody>
          <a:bodyPr>
            <a:noAutofit/>
          </a:bodyPr>
          <a:lstStyle/>
          <a:p>
            <a:r>
              <a:rPr lang="ru-RU" sz="2600" dirty="0" smtClean="0"/>
              <a:t>Информация  об исполнении бюджета Муниципального образования «город Саянск» за 1 –</a:t>
            </a:r>
            <a:r>
              <a:rPr lang="en-US" sz="2600" dirty="0" smtClean="0"/>
              <a:t> </a:t>
            </a:r>
            <a:r>
              <a:rPr lang="ru-RU" sz="2600" dirty="0" err="1" smtClean="0"/>
              <a:t>ое</a:t>
            </a:r>
            <a:r>
              <a:rPr lang="ru-RU" sz="2600" dirty="0" smtClean="0"/>
              <a:t> полугодие 2015 года</a:t>
            </a:r>
            <a:endParaRPr lang="ru-RU" sz="2600" dirty="0"/>
          </a:p>
        </p:txBody>
      </p:sp>
      <p:sp>
        <p:nvSpPr>
          <p:cNvPr id="17412" name="AutoShape 4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6" name="Picture 8" descr="Главные новости Саянс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2656"/>
            <a:ext cx="187220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453336"/>
            <a:ext cx="2289048" cy="268774"/>
          </a:xfrm>
        </p:spPr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98648" y="6453336"/>
            <a:ext cx="3505200" cy="268774"/>
          </a:xfrm>
        </p:spPr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785794"/>
          <a:ext cx="8643995" cy="5460722"/>
        </p:xfrm>
        <a:graphic>
          <a:graphicData uri="http://schemas.openxmlformats.org/drawingml/2006/table">
            <a:tbl>
              <a:tblPr/>
              <a:tblGrid>
                <a:gridCol w="3214710"/>
                <a:gridCol w="1000132"/>
                <a:gridCol w="785818"/>
                <a:gridCol w="1000132"/>
                <a:gridCol w="1000132"/>
                <a:gridCol w="928694"/>
                <a:gridCol w="714377"/>
              </a:tblGrid>
              <a:tr h="6300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en-US" sz="1200" b="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2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ое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полугодие 2014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на 2015 год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en-US" sz="1200" b="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2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ое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к годовому плану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 расходов 2015 г.-2014 г.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Оплата труда и начисления на выплаты по оплате труда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 прочие выплаты (211,213)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366146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633507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371007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58,6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101,3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4861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том числе оплата труда с начислениями  (местный бюджет)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146186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138914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-7272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Услуги связи,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транспортные услуги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1557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3377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40,7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-182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(муниципального) долга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761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148,8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20818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29922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9832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47,2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-10986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Работы по содержанию имущества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2196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16146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669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работы и услуги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17599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57295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13067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-4532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11757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23868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11747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49,2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5183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12675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6121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118,1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938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основных средств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4712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19266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7937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168,4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материальных запасов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3592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32388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4151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115,6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559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434071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834962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42886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98,8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-5209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8148" y="2857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долг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857364"/>
            <a:ext cx="87154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июля 2015 года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долг составил 114432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тыс.руб.,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том числе просроченные бюджетные кредиты 32910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24928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информация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5875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86106"/>
                <a:gridCol w="1785950"/>
                <a:gridCol w="1785950"/>
                <a:gridCol w="1471594"/>
              </a:tblGrid>
              <a:tr h="781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на 2015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Исполнено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за 1 полугодие 2015г.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ДОХОДЫ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803024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432013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53,8%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55171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Налоговые и неналоговые доходы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319345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122598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38,4%</a:t>
                      </a:r>
                      <a:endParaRPr lang="ru-RU" sz="2400" i="1" dirty="0"/>
                    </a:p>
                  </a:txBody>
                  <a:tcPr/>
                </a:tc>
              </a:tr>
              <a:tr h="789467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Безвозмездные поступления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483679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309415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63,97%</a:t>
                      </a:r>
                      <a:endParaRPr lang="ru-RU" sz="2400" i="1" dirty="0"/>
                    </a:p>
                  </a:txBody>
                  <a:tcPr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РАСХОДЫ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834962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428862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51,4%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ДЕФИЦИТ/ПРОФИЦИТ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Дефицит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-31938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Профицит</a:t>
                      </a:r>
                      <a:r>
                        <a:rPr lang="ru-RU" sz="2400" b="1" dirty="0" smtClean="0"/>
                        <a:t> </a:t>
                      </a:r>
                    </a:p>
                    <a:p>
                      <a:pPr algn="ctr"/>
                      <a:r>
                        <a:rPr lang="ru-RU" sz="2400" b="1" dirty="0" smtClean="0"/>
                        <a:t>3151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72396" y="78579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доходов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268760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безвозмездных поступлений из областного бюджета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268760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397000"/>
          <a:ext cx="8496944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56376" y="7647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995936" y="1988840"/>
            <a:ext cx="1500198" cy="42862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067944" y="1700808"/>
            <a:ext cx="1080120" cy="43204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- 9823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71934" y="3429000"/>
            <a:ext cx="1080120" cy="360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- 18006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1934" y="4857760"/>
            <a:ext cx="1080120" cy="360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+8183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2132856"/>
            <a:ext cx="857256" cy="43204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- 2,3%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43570" y="3214686"/>
            <a:ext cx="857256" cy="360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- 5,5%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43570" y="4509120"/>
            <a:ext cx="857256" cy="494366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+7,2%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/>
          </a:bodyPr>
          <a:lstStyle/>
          <a:p>
            <a:r>
              <a:rPr lang="ru-RU" dirty="0" smtClean="0"/>
              <a:t>Налоговые и неналоговые доходы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453336"/>
            <a:ext cx="2289048" cy="268774"/>
          </a:xfrm>
        </p:spPr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98648" y="6453336"/>
            <a:ext cx="3505200" cy="404664"/>
          </a:xfrm>
        </p:spPr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2648" y="6429396"/>
            <a:ext cx="1981200" cy="292714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785791"/>
          <a:ext cx="8535321" cy="5257804"/>
        </p:xfrm>
        <a:graphic>
          <a:graphicData uri="http://schemas.openxmlformats.org/drawingml/2006/table">
            <a:tbl>
              <a:tblPr/>
              <a:tblGrid>
                <a:gridCol w="3677538"/>
                <a:gridCol w="1000132"/>
                <a:gridCol w="714380"/>
                <a:gridCol w="928694"/>
                <a:gridCol w="928694"/>
                <a:gridCol w="657128"/>
                <a:gridCol w="628755"/>
              </a:tblGrid>
              <a:tr h="7748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1-ое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полугодие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2015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1-ое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годовых плановых показателей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роста доходов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1-ое полугодие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2015/2014 гг.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 т.ч.: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114415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319345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122598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74270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180767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71641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-2629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10186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5648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1387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налогообложения, зачисляемый в бюджеты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городских округов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19946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29427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13982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7450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 использования имущества,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находящегося в государственной и муниципальной собственности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19833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-1586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3987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-348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оказания платных услуг (работ)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18621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продажи материальных и нематериальных активов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12659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58148" y="35716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Безвозмездные </a:t>
            </a:r>
            <a:r>
              <a:rPr lang="ru-RU" smtClean="0"/>
              <a:t>поступления(не целевые) 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268760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4368" y="11967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067944" y="2276872"/>
            <a:ext cx="1224136" cy="36004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11960" y="184482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10024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196752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29.07.2015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980727"/>
          <a:ext cx="8320470" cy="5213408"/>
        </p:xfrm>
        <a:graphic>
          <a:graphicData uri="http://schemas.openxmlformats.org/drawingml/2006/table">
            <a:tbl>
              <a:tblPr/>
              <a:tblGrid>
                <a:gridCol w="2956861"/>
                <a:gridCol w="893935"/>
                <a:gridCol w="893935"/>
                <a:gridCol w="1100228"/>
                <a:gridCol w="1031463"/>
                <a:gridCol w="618878"/>
                <a:gridCol w="825170"/>
              </a:tblGrid>
              <a:tr h="4979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ое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полугодие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на 2015 год 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en-US" sz="1200" b="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2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ое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полугодие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2015 года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% исполнения к годовому плану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 расходов 2015 г.-2014 г.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38048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67454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35697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52,9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93,8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-2351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6391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43311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13065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6674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Жилищно–коммунальное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хозяйство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11241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17172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-10242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1340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315556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561221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314912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-644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 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26128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58589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24968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42,6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-1160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18239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48210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22438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46,5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16215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28097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13739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-2476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2848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2282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762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148,8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434071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834962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428862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-5209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360" y="54868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2541</TotalTime>
  <Words>1773</Words>
  <Application>Microsoft Office PowerPoint</Application>
  <PresentationFormat>Экран (4:3)</PresentationFormat>
  <Paragraphs>432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Информация  об исполнении бюджета Муниципального образования «город Саянск» за 1 – ое полугодие 2015 года</vt:lpstr>
      <vt:lpstr>Общая информация</vt:lpstr>
      <vt:lpstr>Структура доходов</vt:lpstr>
      <vt:lpstr>Структура безвозмездных поступлений из областного бюджета</vt:lpstr>
      <vt:lpstr>ДОХОДЫ</vt:lpstr>
      <vt:lpstr>Налоговые и неналоговые доходы</vt:lpstr>
      <vt:lpstr>Безвозмездные поступления(не целевые) </vt:lpstr>
      <vt:lpstr>Структура расходов</vt:lpstr>
      <vt:lpstr>Расходы</vt:lpstr>
      <vt:lpstr>Расходы</vt:lpstr>
      <vt:lpstr>Муниципальный долг</vt:lpstr>
      <vt:lpstr>Слайд 12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Зиминского районного муниципального образования  за 1 квартал 2013 года</dc:title>
  <dc:creator>Помогаева</dc:creator>
  <cp:lastModifiedBy>Бухарова</cp:lastModifiedBy>
  <cp:revision>263</cp:revision>
  <dcterms:created xsi:type="dcterms:W3CDTF">2013-04-29T02:16:58Z</dcterms:created>
  <dcterms:modified xsi:type="dcterms:W3CDTF">2015-08-27T03:44:26Z</dcterms:modified>
</cp:coreProperties>
</file>