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1" r:id="rId4"/>
    <p:sldId id="272" r:id="rId5"/>
    <p:sldId id="259" r:id="rId6"/>
    <p:sldId id="258" r:id="rId7"/>
    <p:sldId id="260" r:id="rId8"/>
    <p:sldId id="262" r:id="rId9"/>
    <p:sldId id="273" r:id="rId10"/>
    <p:sldId id="274" r:id="rId11"/>
    <p:sldId id="267" r:id="rId12"/>
    <p:sldId id="269" r:id="rId13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AD2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21" autoAdjust="0"/>
  </p:normalViewPr>
  <p:slideViewPr>
    <p:cSldViewPr>
      <p:cViewPr>
        <p:scale>
          <a:sx n="70" d="100"/>
          <a:sy n="70" d="100"/>
        </p:scale>
        <p:origin x="-1164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1.625777212493639E-4"/>
          <c:y val="8.3105255572204842E-2"/>
          <c:w val="0.84155065146018804"/>
          <c:h val="0.75217149295723895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29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Безвозмездные поступления</c:v>
                </c:pt>
                <c:pt idx="2">
                  <c:v>НДФЛ</c:v>
                </c:pt>
                <c:pt idx="3">
                  <c:v>Прочие налоговые/неналоговые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">
                  <c:v>421884</c:v>
                </c:pt>
                <c:pt idx="1">
                  <c:v>0</c:v>
                </c:pt>
                <c:pt idx="2" formatCode="#,##0">
                  <c:v>108928</c:v>
                </c:pt>
                <c:pt idx="3" formatCode="#,##0">
                  <c:v>89591</c:v>
                </c:pt>
              </c:numCache>
            </c:numRef>
          </c:val>
        </c:ser>
        <c:gapWidth val="100"/>
        <c:splitType val="pos"/>
        <c:splitPos val="2"/>
        <c:secondPieSize val="75"/>
        <c:serLines/>
      </c:ofPieChart>
    </c:plotArea>
    <c:legend>
      <c:legendPos val="t"/>
      <c:legendEntry>
        <c:idx val="1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0979575066371854E-2"/>
          <c:y val="0.1740457657482502"/>
          <c:w val="0.84155065146018815"/>
          <c:h val="0.75217149295723895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spPr>
              <a:solidFill>
                <a:schemeClr val="accent4"/>
              </a:solidFill>
            </c:spPr>
          </c:dPt>
          <c:dLbls>
            <c:dLbl>
              <c:idx val="1"/>
              <c:delet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delet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Целевые МБТ</c:v>
                </c:pt>
                <c:pt idx="1">
                  <c:v>Субсидии на выравнивание</c:v>
                </c:pt>
                <c:pt idx="4">
                  <c:v>Дотация на сбалансированность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#,##0">
                  <c:v>366781</c:v>
                </c:pt>
                <c:pt idx="1">
                  <c:v>2357</c:v>
                </c:pt>
                <c:pt idx="3" formatCode="#,##0">
                  <c:v>0</c:v>
                </c:pt>
                <c:pt idx="4" formatCode="#,##0">
                  <c:v>52746</c:v>
                </c:pt>
              </c:numCache>
            </c:numRef>
          </c:val>
        </c:ser>
        <c:gapWidth val="100"/>
        <c:splitType val="pos"/>
        <c:splitPos val="2"/>
        <c:secondPieSize val="75"/>
        <c:serLines/>
      </c:ofPieChart>
    </c:plotArea>
    <c:legend>
      <c:legendPos val="t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"/>
          <c:y val="1.6534621153205201E-2"/>
          <c:w val="1"/>
          <c:h val="0.2020469947783581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Налоговые/неналоговые доходы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9 месяцев 2014 г.</c:v>
                </c:pt>
                <c:pt idx="1">
                  <c:v>9  месяцев 2015 г.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181829</c:v>
                </c:pt>
                <c:pt idx="1">
                  <c:v>198519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9 месяцев 2014 г.</c:v>
                </c:pt>
                <c:pt idx="1">
                  <c:v>9  месяцев 2015 г.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409474</c:v>
                </c:pt>
                <c:pt idx="1">
                  <c:v>421884</c:v>
                </c:pt>
              </c:numCache>
            </c:numRef>
          </c:val>
        </c:ser>
        <c:shape val="box"/>
        <c:axId val="70867200"/>
        <c:axId val="70873088"/>
        <c:axId val="0"/>
      </c:bar3DChart>
      <c:catAx>
        <c:axId val="708672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0873088"/>
        <c:crosses val="autoZero"/>
        <c:auto val="1"/>
        <c:lblAlgn val="ctr"/>
        <c:lblOffset val="100"/>
      </c:catAx>
      <c:valAx>
        <c:axId val="70873088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708672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130529752814659E-2"/>
          <c:y val="0"/>
          <c:w val="0.81738940494370682"/>
          <c:h val="6.5901297533204894E-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1.6033572027350503E-2"/>
          <c:y val="0.11662472285688075"/>
          <c:w val="0.96793285594529899"/>
          <c:h val="0.7912544741405546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Субсидия на выравнивание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9 месяцев  2014 г.</c:v>
                </c:pt>
                <c:pt idx="1">
                  <c:v>9 месяцев  2015 г.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1">
                  <c:v>2357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Дотация на сбалансированность</c:v>
                </c:pt>
              </c:strCache>
            </c:strRef>
          </c:tx>
          <c:dLbls>
            <c:dLbl>
              <c:idx val="0"/>
              <c:layout>
                <c:manualLayout>
                  <c:x val="-7.2879872851593494E-3"/>
                  <c:y val="1.022430680004959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9 месяцев  2014 г.</c:v>
                </c:pt>
                <c:pt idx="1">
                  <c:v>9 месяцев  2015 г.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32683</c:v>
                </c:pt>
                <c:pt idx="1">
                  <c:v>52746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Повышение эффект.бюдж.расходов</c:v>
                </c:pt>
              </c:strCache>
            </c:strRef>
          </c:tx>
          <c:dLbls>
            <c:dLbl>
              <c:idx val="0"/>
              <c:layout>
                <c:manualLayout>
                  <c:x val="1.4575974570318633E-2"/>
                  <c:y val="-1.789253690008678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9 месяцев  2014 г.</c:v>
                </c:pt>
                <c:pt idx="1">
                  <c:v>9 месяцев  2015 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 formatCode="#,##0">
                  <c:v>20302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дотация на выравнивание бюджетной обеспеченности  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9 месяцев  2014 г.</c:v>
                </c:pt>
                <c:pt idx="1">
                  <c:v>9 месяцев  2015 г.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 formatCode="#,##0">
                  <c:v>2136</c:v>
                </c:pt>
              </c:numCache>
            </c:numRef>
          </c:val>
        </c:ser>
        <c:shape val="box"/>
        <c:axId val="98941184"/>
        <c:axId val="98967552"/>
        <c:axId val="0"/>
      </c:bar3DChart>
      <c:catAx>
        <c:axId val="9894118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8967552"/>
        <c:crosses val="autoZero"/>
        <c:auto val="1"/>
        <c:lblAlgn val="ctr"/>
        <c:lblOffset val="100"/>
      </c:catAx>
      <c:valAx>
        <c:axId val="9896755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989411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5178180385834085E-2"/>
          <c:y val="1.5336460200074386E-2"/>
          <c:w val="0.81222299909743689"/>
          <c:h val="7.1916727448962992E-2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4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9538234177683991"/>
                  <c:y val="-0.26060557947956031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Образование; </a:t>
                    </a:r>
                    <a:endParaRPr lang="ru-RU" dirty="0" smtClean="0"/>
                  </a:p>
                  <a:p>
                    <a:r>
                      <a:rPr lang="ru-RU" dirty="0" smtClean="0"/>
                      <a:t>421 628; 70,8%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-2.2046161537606992E-2"/>
                  <c:y val="-0.1647202964181425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 </a:t>
                    </a:r>
                    <a:r>
                      <a:rPr lang="ru-RU" dirty="0"/>
                      <a:t>и кинематография</a:t>
                    </a:r>
                    <a:r>
                      <a:rPr lang="ru-RU" dirty="0" smtClean="0"/>
                      <a:t>;            37 598; 6, 3%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0"/>
                  <c:y val="-0.1392977480114155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Физическая </a:t>
                    </a:r>
                    <a:r>
                      <a:rPr lang="ru-RU" dirty="0"/>
                      <a:t>культура и </a:t>
                    </a:r>
                    <a:r>
                      <a:rPr lang="ru-RU" dirty="0" smtClean="0"/>
                      <a:t>спорт 22 006; 3,7%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4"/>
              <c:layout>
                <c:manualLayout>
                  <c:x val="-5.7877279172370713E-3"/>
                  <c:y val="-9.960045898714456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</a:t>
                    </a:r>
                    <a:r>
                      <a:rPr lang="ru-RU" dirty="0"/>
                      <a:t>экономика; </a:t>
                    </a:r>
                    <a:endParaRPr lang="ru-RU" dirty="0" smtClean="0"/>
                  </a:p>
                  <a:p>
                    <a:r>
                      <a:rPr lang="ru-RU" dirty="0" smtClean="0"/>
                      <a:t>20 956; 3,5%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5"/>
              <c:layout>
                <c:manualLayout>
                  <c:x val="-3.3552062953457152E-3"/>
                  <c:y val="3.06723796858394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      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Соц</a:t>
                    </a:r>
                    <a:r>
                      <a:rPr lang="ru-RU" dirty="0"/>
                      <a:t>. политика; </a:t>
                    </a:r>
                    <a:r>
                      <a:rPr lang="ru-RU" dirty="0" smtClean="0"/>
                      <a:t>  31 </a:t>
                    </a:r>
                    <a:r>
                      <a:rPr lang="ru-RU" dirty="0"/>
                      <a:t>749; 5,3%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6"/>
              <c:layout>
                <c:manualLayout>
                  <c:x val="-0.15062759230455786"/>
                  <c:y val="9.220948916123750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расходы; </a:t>
                    </a:r>
                    <a:endParaRPr lang="ru-RU" dirty="0" smtClean="0"/>
                  </a:p>
                  <a:p>
                    <a:r>
                      <a:rPr lang="ru-RU" dirty="0" smtClean="0"/>
                      <a:t>8 870; 1,53%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dLblPos val="bestFit"/>
            <c:showVal val="1"/>
            <c:showCatName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Общегосуд.вопросы</c:v>
                </c:pt>
                <c:pt idx="1">
                  <c:v>Образование</c:v>
                </c:pt>
                <c:pt idx="2">
                  <c:v>Культура и кинематография</c:v>
                </c:pt>
                <c:pt idx="3">
                  <c:v>физическая культура и спортМБТ поселениям</c:v>
                </c:pt>
                <c:pt idx="4">
                  <c:v>Национальная экономика</c:v>
                </c:pt>
                <c:pt idx="5">
                  <c:v>Соц. политика</c:v>
                </c:pt>
                <c:pt idx="6">
                  <c:v>Прочие расходы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53041</c:v>
                </c:pt>
                <c:pt idx="1">
                  <c:v>421628</c:v>
                </c:pt>
                <c:pt idx="2">
                  <c:v>37598</c:v>
                </c:pt>
                <c:pt idx="3">
                  <c:v>22006</c:v>
                </c:pt>
                <c:pt idx="4">
                  <c:v>20956</c:v>
                </c:pt>
                <c:pt idx="5">
                  <c:v>31749</c:v>
                </c:pt>
                <c:pt idx="6">
                  <c:v>8870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0.40517</cdr:x>
      <cdr:y>0.35938</cdr:y>
    </cdr:from>
    <cdr:to>
      <cdr:x>0.46552</cdr:x>
      <cdr:y>0.45313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84376" y="1656184"/>
          <a:ext cx="50405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/>
            <a:t>1%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0.32759</cdr:x>
      <cdr:y>0.04688</cdr:y>
    </cdr:from>
    <cdr:to>
      <cdr:x>0.50862</cdr:x>
      <cdr:y>0.10938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36304" y="216024"/>
          <a:ext cx="151216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0.11207</cdr:x>
      <cdr:y>0.125</cdr:y>
    </cdr:from>
    <cdr:to>
      <cdr:x>0.22154</cdr:x>
      <cdr:y>0.32342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36104" y="5760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0.65254</cdr:x>
      <cdr:y>0.17202</cdr:y>
    </cdr:from>
    <cdr:to>
      <cdr:x>0.72881</cdr:x>
      <cdr:y>0.29469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44616" y="807864"/>
          <a:ext cx="64807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+4,9</a:t>
          </a:r>
        </a:p>
        <a:p xmlns:a="http://schemas.openxmlformats.org/drawingml/2006/main">
          <a:endParaRPr lang="ru-RU" sz="16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0.42975</cdr:x>
      <cdr:y>0.26087</cdr:y>
    </cdr:from>
    <cdr:to>
      <cdr:x>0.55371</cdr:x>
      <cdr:y>0.36416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 rot="10800000" flipV="1">
          <a:off x="3744416" y="1296144"/>
          <a:ext cx="1080059" cy="513201"/>
        </a:xfrm>
        <a:prstGeom xmlns:a="http://schemas.openxmlformats.org/drawingml/2006/main" prst="roundRect">
          <a:avLst>
            <a:gd name="adj" fmla="val 16667"/>
          </a:avLst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9pPr>
        </a:lstStyle>
        <a:p xmlns:a="http://schemas.openxmlformats.org/drawingml/2006/main">
          <a:pPr algn="ctr"/>
          <a:r>
            <a:rPr lang="ru-RU" b="1" dirty="0" smtClean="0">
              <a:solidFill>
                <a:srgbClr val="FF0000"/>
              </a:solidFill>
            </a:rPr>
            <a:t>- 2 136</a:t>
          </a:r>
          <a:endParaRPr lang="ru-RU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0.43802</cdr:x>
      <cdr:y>0.6087</cdr:y>
    </cdr:from>
    <cdr:to>
      <cdr:x>0.56199</cdr:x>
      <cdr:y>0.69566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3816424" y="3024336"/>
          <a:ext cx="1080147" cy="432065"/>
        </a:xfrm>
        <a:prstGeom xmlns:a="http://schemas.openxmlformats.org/drawingml/2006/main" prst="roundRect">
          <a:avLst>
            <a:gd name="adj" fmla="val 16667"/>
          </a:avLst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9pPr>
        </a:lstStyle>
        <a:p xmlns:a="http://schemas.openxmlformats.org/drawingml/2006/main">
          <a:pPr algn="ctr"/>
          <a:r>
            <a:rPr lang="ru-RU" b="1" dirty="0" smtClean="0">
              <a:solidFill>
                <a:srgbClr val="FF0000"/>
              </a:solidFill>
            </a:rPr>
            <a:t>+20 063</a:t>
          </a:r>
          <a:endParaRPr lang="ru-RU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0.44628</cdr:x>
      <cdr:y>0.78261</cdr:y>
    </cdr:from>
    <cdr:to>
      <cdr:x>0.55371</cdr:x>
      <cdr:y>0.85507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3888432" y="3888432"/>
          <a:ext cx="936026" cy="360040"/>
        </a:xfrm>
        <a:prstGeom xmlns:a="http://schemas.openxmlformats.org/drawingml/2006/main" prst="roundRect">
          <a:avLst>
            <a:gd name="adj" fmla="val 16667"/>
          </a:avLst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9pPr>
        </a:lstStyle>
        <a:p xmlns:a="http://schemas.openxmlformats.org/drawingml/2006/main">
          <a:pPr algn="ctr"/>
          <a:r>
            <a:rPr lang="ru-RU" b="1" dirty="0" smtClean="0">
              <a:solidFill>
                <a:srgbClr val="FF0000"/>
              </a:solidFill>
            </a:rPr>
            <a:t>+2 357</a:t>
          </a:r>
          <a:endParaRPr lang="ru-RU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0.43802</cdr:x>
      <cdr:y>0.43478</cdr:y>
    </cdr:from>
    <cdr:to>
      <cdr:x>0.55372</cdr:x>
      <cdr:y>0.52174</cdr:y>
    </cdr:to>
    <cdr:sp macro="" textlink="">
      <cdr:nvSpPr>
        <cdr:cNvPr id="5" name="Скругленный прямоугольник 4"/>
        <cdr:cNvSpPr/>
      </cdr:nvSpPr>
      <cdr:spPr>
        <a:xfrm xmlns:a="http://schemas.openxmlformats.org/drawingml/2006/main" rot="10800000" flipV="1">
          <a:off x="3816424" y="2160240"/>
          <a:ext cx="1008091" cy="432066"/>
        </a:xfrm>
        <a:prstGeom xmlns:a="http://schemas.openxmlformats.org/drawingml/2006/main" prst="roundRect">
          <a:avLst>
            <a:gd name="adj" fmla="val 16667"/>
          </a:avLst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9pPr>
        </a:lstStyle>
        <a:p xmlns:a="http://schemas.openxmlformats.org/drawingml/2006/main">
          <a:pPr algn="ctr"/>
          <a:r>
            <a:rPr lang="ru-RU" b="1" dirty="0" smtClean="0">
              <a:solidFill>
                <a:srgbClr val="FF0000"/>
              </a:solidFill>
            </a:rPr>
            <a:t>-20 302</a:t>
          </a:r>
          <a:endParaRPr lang="ru-RU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0.26446</cdr:x>
      <cdr:y>0.24638</cdr:y>
    </cdr:from>
    <cdr:to>
      <cdr:x>0.36941</cdr:x>
      <cdr:y>0.30435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304232" y="1224136"/>
          <a:ext cx="914426" cy="288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2136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0.61157</cdr:x>
      <cdr:y>0.26087</cdr:y>
    </cdr:from>
    <cdr:to>
      <cdr:x>0.69421</cdr:x>
      <cdr:y>0.30435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328590" y="1296145"/>
          <a:ext cx="72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0.61983</cdr:x>
      <cdr:y>0.24638</cdr:y>
    </cdr:from>
    <cdr:to>
      <cdr:x>0.72727</cdr:x>
      <cdr:y>0.31884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400600" y="1224136"/>
          <a:ext cx="9361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71A8E-B4AE-4C8D-B306-B10DB501375F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938F0-E928-436A-9DA1-EA9E2A34F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Наибольший удельный вес в общей сумме доходов занимают  безвозмездные поступления из областного бюджета – 68%, налоговые и неналоговые доходы составляют соответственно  32%. По видам налоговых и неналоговых доходов сохраняется  преимущественное поступление налога на доходы физических лиц – 71%  и все остальные 29%.</a:t>
            </a:r>
          </a:p>
          <a:p>
            <a:endParaRPr lang="ru-RU" dirty="0" smtClean="0"/>
          </a:p>
          <a:p>
            <a:r>
              <a:rPr lang="ru-RU" dirty="0" smtClean="0"/>
              <a:t>В общем объе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 доходов местного бюджета: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-налоговые  доходы составили  167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749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-неналоговые доходы   30 770 тыс. руб.;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-безвозмездные перечисления из областного бюджета  421 737 тыс. руб.;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-безвозмездные поступления от юридических и физических лиц  759 тыс.руб.;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Основными причинами роста расходов по указанным статьям являются: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рост заработной платы работников муниципальных учреждений, финансируемых из средств областного бюджета,  в связи с доведением  оплаты труда до средней заработной платы в соответствии с майскими указами Президента РФ и «дорожными картами» муниципальных учреждений;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приобретение жилья для детей-сирот за счет межбюджетных трансфертов;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рост тарифов на услуги связи и интернет;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оплата текущего ремонта муниципального жилого  фонда  за счет поступившей платы за наем;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-наличие неиспользованного остатка субсидий на счетах муниципальных бюджетных и автономных учреждений, перечисленных в последний рабочий день июня;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-рост муниципального долга с 86390тыс.руб по состоянию на 01.10.2014года до 113 532 тыс.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состоянию на  01.10.2015года;</a:t>
            </a:r>
          </a:p>
          <a:p>
            <a:pPr>
              <a:buFontTx/>
              <a:buChar char="-"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открытие новых групп в детских дошкольных учреждениях и рост количества детей, посещающих указанные учреждения.</a:t>
            </a:r>
          </a:p>
          <a:p>
            <a:pPr>
              <a:buFontTx/>
              <a:buChar char="-"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оплата продуктов питания в школах и детских дошкольных учреждениях за счет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родительской платы;</a:t>
            </a:r>
          </a:p>
          <a:p>
            <a:pPr>
              <a:buFontTx/>
              <a:buChar char="-"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снижение кредиторской задолженности по коммунальным услугам с 3 930 тыс. руб. на 01.01.2015г. до 3 577 тыс. руб. на 01.10.2015 года;</a:t>
            </a:r>
          </a:p>
          <a:p>
            <a:pPr>
              <a:buFontTx/>
              <a:buChar char="-"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 размера прожиточного минимума, учитываемого при расчете муниципальных пенсий бывшим муниципальным служащим рост  количества получателей указанных пенсий.</a:t>
            </a:r>
          </a:p>
          <a:p>
            <a:pPr>
              <a:buFontTx/>
              <a:buChar char="-"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По остальным статьям расходов местного бюджета отмечается их снижение, основной причиной которого является несбалансированность местного бюджета, что приводит к ежемесячному росту кредиторской задолженности, которая по состоянию на 01.10.2015года составила 47 834тыс.руб. против 29 248 тыс. руб. на 01.01.2015г., в том числе за коммунальные услуги 3 577 тыс.руб., за содержание муниципального имущества 4 797 тыс. руб., проведение медосмотров 1 603 тыс. руб.,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зимнее и летнее  содержание улично – дорожной сети 9 098 тыс. руб., за уличное освещение 1 872 тыс. руб., за продукты  питания 2 304 тыс. руб. и т.д.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Кредиторская задолженность по выплате заработной платы с начислениями отсутствует. Финансирование расходов осуществляется преимущественно по социально-значимым статьям расходов, остальные расходы финансируются только при наличии острой необходимости и по  «остаточному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принципу».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1AD7F5A-775A-40F4-9B3A-3DBC7B1A07EC}" type="datetime1">
              <a:rPr lang="ru-RU" smtClean="0"/>
              <a:pPr/>
              <a:t>26.11.2015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2AB1-527A-453A-BD6C-21F3D5331A36}" type="datetime1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DA95-0687-4129-86B0-C36EF42A3833}" type="datetime1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1ED7-27E2-4236-8AD8-FFB8A2E2E118}" type="datetime1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E3B711C-8059-4B7F-AC91-F10D2862D0C9}" type="datetime1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4E01-A9E8-4670-924D-D311CB2FD85B}" type="datetime1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18D0-E993-4FE0-840F-31F7CD478229}" type="datetime1">
              <a:rPr lang="ru-RU" smtClean="0"/>
              <a:pPr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E0464-818D-4B36-96AC-99B2E2205AE0}" type="datetime1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1B7C-0298-44E3-A6D6-2B08E500AE2F}" type="datetime1">
              <a:rPr lang="ru-RU" smtClean="0"/>
              <a:pPr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3595-E8C5-49BE-BFFB-923D5A366110}" type="datetime1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9BF9-1FF3-43A9-9649-1DF8EE379E7C}" type="datetime1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AB5106-3998-4C1B-93C4-BF7D7AB79766}" type="datetime1">
              <a:rPr lang="ru-RU" smtClean="0"/>
              <a:pPr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645024"/>
            <a:ext cx="7200800" cy="1572206"/>
          </a:xfrm>
        </p:spPr>
        <p:txBody>
          <a:bodyPr>
            <a:noAutofit/>
          </a:bodyPr>
          <a:lstStyle/>
          <a:p>
            <a:r>
              <a:rPr lang="ru-RU" sz="2600" dirty="0" smtClean="0"/>
              <a:t>Информация  об исполнении бюджета Муниципального образования «город Саянск» за 9 месяцев 2015 года</a:t>
            </a:r>
            <a:endParaRPr lang="ru-RU" sz="2600" dirty="0"/>
          </a:p>
        </p:txBody>
      </p:sp>
      <p:sp>
        <p:nvSpPr>
          <p:cNvPr id="17412" name="AutoShape 4" descr="Картинки по запрос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7414" name="AutoShape 6" descr="Картинки по запрос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7416" name="Picture 8" descr="Главные новости Саянс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32656"/>
            <a:ext cx="1872208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400800" y="6453336"/>
            <a:ext cx="2289048" cy="268774"/>
          </a:xfrm>
        </p:spPr>
        <p:txBody>
          <a:bodyPr/>
          <a:lstStyle/>
          <a:p>
            <a:r>
              <a:rPr lang="ru-RU" dirty="0" smtClean="0"/>
              <a:t>29.10.2015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898648" y="6453336"/>
            <a:ext cx="3505200" cy="268774"/>
          </a:xfrm>
        </p:spPr>
        <p:txBody>
          <a:bodyPr/>
          <a:lstStyle/>
          <a:p>
            <a:r>
              <a:rPr lang="ru-RU" dirty="0" smtClean="0"/>
              <a:t>ГО МО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14282" y="785794"/>
          <a:ext cx="8643995" cy="5242653"/>
        </p:xfrm>
        <a:graphic>
          <a:graphicData uri="http://schemas.openxmlformats.org/drawingml/2006/table">
            <a:tbl>
              <a:tblPr/>
              <a:tblGrid>
                <a:gridCol w="3349606"/>
                <a:gridCol w="865236"/>
                <a:gridCol w="785818"/>
                <a:gridCol w="1000132"/>
                <a:gridCol w="1000132"/>
                <a:gridCol w="928694"/>
                <a:gridCol w="714377"/>
              </a:tblGrid>
              <a:tr h="63002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 месяцев 2014 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на 2015 год 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 месяцев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2015 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к годовому плану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Темп роста расходов 2015 г.-2014 г.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8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Оплата труда и начисления на выплаты по оплате труда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, прочие выплаты (211,213)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485 018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621 981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492 823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7 805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 том числе оплата труда с начислениями  (местный бюджет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) (211,213)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220 194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247 991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197 078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-23 116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Услуги связи,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транспортные услуги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(221)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2 404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4 384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2 503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Обслуживание государственного (муниципального) долга 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858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6 513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1 097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Коммунальные услуги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(223)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23 939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29 756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24 453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514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Работы по содержанию имущества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9 833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19 573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7 167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- 2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666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Прочие работы и услуги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288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107 371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21 515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-12 773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обеспечение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(260)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16 077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24 088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19 057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2 980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Прочие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6 346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13 389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2 767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-3 579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стоимости основных средств 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15 784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22 012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12 243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-3 541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стоимости материальных запасов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(340)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7 101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31 445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12 223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172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5 122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601 648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880 512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595 848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-5 800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858148" y="28572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тыс.руб.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Муниципальный долг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29.10.2015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4282" y="1857364"/>
            <a:ext cx="87154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1 октября 2015 года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муниципальный долг составил 113 532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тыс.руб.,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том числе просроченные бюджетные кредиты 32 010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29.10.2015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87624" y="2492896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информация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29.10.2015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4542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86106"/>
                <a:gridCol w="1785950"/>
                <a:gridCol w="1785950"/>
                <a:gridCol w="1471594"/>
              </a:tblGrid>
              <a:tr h="781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Бюджет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 на 2015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Исполнено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за 9 месяцев 2015г.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0215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ДОХОДЫ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848 018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620 403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73,2%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55171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Налоговые и неналоговые доходы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324 948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198 519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61,1%</a:t>
                      </a:r>
                      <a:endParaRPr lang="ru-RU" sz="2400" i="1" dirty="0"/>
                    </a:p>
                  </a:txBody>
                  <a:tcPr/>
                </a:tc>
              </a:tr>
              <a:tr h="789467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Безвозмездные поступления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523 070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421 884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80,7%</a:t>
                      </a:r>
                      <a:endParaRPr lang="ru-RU" sz="2400" i="1" dirty="0"/>
                    </a:p>
                  </a:txBody>
                  <a:tcPr/>
                </a:tc>
              </a:tr>
              <a:tr h="60215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РАСХОДЫ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880 512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595 848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67,7%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2151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ДЕФИЦИТ/ПРОФИЦИТ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Дефицит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-32 494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Профицит </a:t>
                      </a:r>
                    </a:p>
                    <a:p>
                      <a:pPr algn="ctr"/>
                      <a:r>
                        <a:rPr lang="ru-RU" sz="2400" b="1" dirty="0" smtClean="0"/>
                        <a:t>24 555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72396" y="78579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тыс.руб.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доходов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29.10.2015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95536" y="1268760"/>
          <a:ext cx="83529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безвозмездных поступлений из областного бюджета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29.10.2015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95536" y="1196752"/>
          <a:ext cx="83529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29.10.2015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95536" y="1397000"/>
          <a:ext cx="8496944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56376" y="76470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тыс.руб.</a:t>
            </a:r>
            <a:endParaRPr lang="ru-RU" sz="1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4067944" y="2132856"/>
            <a:ext cx="1296144" cy="504056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4067944" y="1700808"/>
            <a:ext cx="1080120" cy="432048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+ 29100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71934" y="3429000"/>
            <a:ext cx="1080120" cy="360040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+12 410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71934" y="4857760"/>
            <a:ext cx="1080120" cy="360040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+16 690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2132856"/>
            <a:ext cx="857256" cy="432048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43570" y="3214686"/>
            <a:ext cx="857256" cy="360040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+3%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643570" y="4509120"/>
            <a:ext cx="857256" cy="494366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+9,2%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Налоговые и неналоговые доходы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400800" y="6453336"/>
            <a:ext cx="2289048" cy="268774"/>
          </a:xfrm>
        </p:spPr>
        <p:txBody>
          <a:bodyPr/>
          <a:lstStyle/>
          <a:p>
            <a:r>
              <a:rPr lang="ru-RU" dirty="0" smtClean="0"/>
              <a:t>29.10.2015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898648" y="6453336"/>
            <a:ext cx="3505200" cy="404664"/>
          </a:xfrm>
        </p:spPr>
        <p:txBody>
          <a:bodyPr/>
          <a:lstStyle/>
          <a:p>
            <a:r>
              <a:rPr lang="ru-RU" dirty="0" smtClean="0"/>
              <a:t>ГО МО 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12648" y="6429396"/>
            <a:ext cx="1981200" cy="292714"/>
          </a:xfrm>
        </p:spPr>
        <p:txBody>
          <a:bodyPr/>
          <a:lstStyle/>
          <a:p>
            <a:fld id="{796ABEB0-49D6-45FC-8D70-7445789BACF1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785791"/>
          <a:ext cx="8535321" cy="5225295"/>
        </p:xfrm>
        <a:graphic>
          <a:graphicData uri="http://schemas.openxmlformats.org/drawingml/2006/table">
            <a:tbl>
              <a:tblPr/>
              <a:tblGrid>
                <a:gridCol w="3677538"/>
                <a:gridCol w="1000132"/>
                <a:gridCol w="714380"/>
                <a:gridCol w="928694"/>
                <a:gridCol w="928694"/>
                <a:gridCol w="657128"/>
                <a:gridCol w="628755"/>
              </a:tblGrid>
              <a:tr h="77486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доходов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Исполнение за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месяцев 2014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на 2015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Исполнение за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месяцев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 годовых плановых показателей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 роста доходов за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месяцев 2015/2014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гг.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1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доходы, в т.ч.: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181 829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324 948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198 519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16 690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113 637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177 447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108 928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4 709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уплаты акцизов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2 845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2 004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865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Единый налог на вмененный доход для отдельных видов деятельности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13 871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21 011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15 597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1 726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1 412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1 412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8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патентной системы налогообложения, зачисляемый в бюджеты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городских округов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физических лиц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6 134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19 946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11 516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5 382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18 266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29 427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21 908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3 642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5 074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8 450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6 329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1 255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 использования имущества,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находящегося в государственной и муниципальной собственности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14 037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19 833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11 677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2 360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Платежи при пользовании природными ресурсами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2 839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3 987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2 351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Прочие доходы от оказания платных услуг (работ)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24 224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7 530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2 510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7 527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продажи материальных и нематериальных активов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4 091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12 659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6 970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2 879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1 875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2 900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1 687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-188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6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 доходы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675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58148" y="35716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тыс.руб.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Безвозмездные поступления(не целевые) 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29.10.2015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51520" y="1268760"/>
          <a:ext cx="871296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84368" y="119675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тыс.руб.</a:t>
            </a:r>
            <a:endParaRPr lang="ru-RU" sz="14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995936" y="2204864"/>
            <a:ext cx="1368152" cy="36004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11960" y="184482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-18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расходов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29.10.2015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67544" y="1196752"/>
          <a:ext cx="849694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29.10.2015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4" y="980727"/>
          <a:ext cx="8320470" cy="5213408"/>
        </p:xfrm>
        <a:graphic>
          <a:graphicData uri="http://schemas.openxmlformats.org/drawingml/2006/table">
            <a:tbl>
              <a:tblPr/>
              <a:tblGrid>
                <a:gridCol w="2956861"/>
                <a:gridCol w="893935"/>
                <a:gridCol w="893935"/>
                <a:gridCol w="1100228"/>
                <a:gridCol w="1031463"/>
                <a:gridCol w="618878"/>
                <a:gridCol w="825170"/>
              </a:tblGrid>
              <a:tr h="4979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9 месяцев 2014 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на 2015 год 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 месяцев 2015 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/>
                          <a:ea typeface="Times New Roman"/>
                          <a:cs typeface="Times New Roman"/>
                        </a:rPr>
                        <a:t>% исполнения к годовому плану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Темп роста расходов 2015 г.-2014 г.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59 424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71 780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53 041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-6 383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-78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16 258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92 958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20 956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4 698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4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Жилищно–коммунальное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хозяйство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21 011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14 911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4 592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-16 419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Охрана окружающей среды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411 537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559 988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421 628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10 091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Культура и кинематография 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37 970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53 376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37 598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-372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28 346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49 146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31 749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3 403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23 436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27 538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22 006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-1 430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2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Средства массовой информации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2 622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4 100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3 072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859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6 513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1 099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240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РАСХОДОВ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601 648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880 512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595 848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-5 800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12360" y="54868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тыс.руб.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3452</TotalTime>
  <Words>1461</Words>
  <Application>Microsoft Office PowerPoint</Application>
  <PresentationFormat>Экран (4:3)</PresentationFormat>
  <Paragraphs>439</Paragraphs>
  <Slides>12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Информация  об исполнении бюджета Муниципального образования «город Саянск» за 9 месяцев 2015 года</vt:lpstr>
      <vt:lpstr>Общая информация</vt:lpstr>
      <vt:lpstr>Структура доходов</vt:lpstr>
      <vt:lpstr>Структура безвозмездных поступлений из областного бюджета</vt:lpstr>
      <vt:lpstr>ДОХОДЫ</vt:lpstr>
      <vt:lpstr>Налоговые и неналоговые доходы</vt:lpstr>
      <vt:lpstr>Безвозмездные поступления(не целевые) </vt:lpstr>
      <vt:lpstr>Структура расходов</vt:lpstr>
      <vt:lpstr>Расходы</vt:lpstr>
      <vt:lpstr>Расходы</vt:lpstr>
      <vt:lpstr>Муниципальный долг</vt:lpstr>
      <vt:lpstr>Слайд 12</vt:lpstr>
    </vt:vector>
  </TitlesOfParts>
  <Company>Финансовое управление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Зиминского районного муниципального образования  за 1 квартал 2013 года</dc:title>
  <dc:creator>Помогаева</dc:creator>
  <cp:lastModifiedBy>User</cp:lastModifiedBy>
  <cp:revision>332</cp:revision>
  <dcterms:created xsi:type="dcterms:W3CDTF">2013-04-29T02:16:58Z</dcterms:created>
  <dcterms:modified xsi:type="dcterms:W3CDTF">2015-11-26T01:54:56Z</dcterms:modified>
</cp:coreProperties>
</file>