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rawings/drawing2.xml" ContentType="application/vnd.openxmlformats-officedocument.drawingml.chartshapes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Default Extension="xlsx" ContentType="application/vnd.openxmlformats-officedocument.spreadsheetml.sheet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diagrams/layout13.xml" ContentType="application/vnd.openxmlformats-officedocument.drawingml.diagramLayout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3.xml" ContentType="application/vnd.openxmlformats-officedocument.presentationml.notesSlide+xml"/>
  <Override PartName="/ppt/diagrams/drawing3.xml" ContentType="application/vnd.ms-office.drawingml.diagramDrawing+xml"/>
  <Override PartName="/ppt/diagrams/colors12.xml" ContentType="application/vnd.openxmlformats-officedocument.drawingml.diagramColors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rawings/drawing1.xml" ContentType="application/vnd.openxmlformats-officedocument.drawingml.chartshapes+xml"/>
  <Override PartName="/ppt/diagrams/colors10.xml" ContentType="application/vnd.openxmlformats-officedocument.drawingml.diagramColor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notesSlides/notesSlide15.xml" ContentType="application/vnd.openxmlformats-officedocument.presentationml.notesSlide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charts/chart10.xml" ContentType="application/vnd.openxmlformats-officedocument.drawingml.chart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charts/chart9.xml" ContentType="application/vnd.openxmlformats-officedocument.drawingml.chart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notesSlides/notesSlide21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diagrams/drawing5.xml" ContentType="application/vnd.ms-office.drawingml.diagramDrawing+xml"/>
  <Override PartName="/ppt/diagrams/layout11.xml" ContentType="application/vnd.openxmlformats-officedocument.drawingml.diagram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92" r:id="rId4"/>
    <p:sldId id="259" r:id="rId5"/>
    <p:sldId id="291" r:id="rId6"/>
    <p:sldId id="294" r:id="rId7"/>
    <p:sldId id="261" r:id="rId8"/>
    <p:sldId id="262" r:id="rId9"/>
    <p:sldId id="293" r:id="rId10"/>
    <p:sldId id="296" r:id="rId11"/>
    <p:sldId id="263" r:id="rId12"/>
    <p:sldId id="300" r:id="rId13"/>
    <p:sldId id="297" r:id="rId14"/>
    <p:sldId id="264" r:id="rId15"/>
    <p:sldId id="308" r:id="rId16"/>
    <p:sldId id="311" r:id="rId17"/>
    <p:sldId id="306" r:id="rId18"/>
    <p:sldId id="299" r:id="rId19"/>
    <p:sldId id="301" r:id="rId20"/>
    <p:sldId id="277" r:id="rId21"/>
    <p:sldId id="274" r:id="rId22"/>
    <p:sldId id="303" r:id="rId23"/>
    <p:sldId id="281" r:id="rId24"/>
    <p:sldId id="283" r:id="rId25"/>
    <p:sldId id="284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CCFF"/>
    <a:srgbClr val="FFFF99"/>
    <a:srgbClr val="0066FF"/>
    <a:srgbClr val="3EF02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77778" autoAdjust="0"/>
  </p:normalViewPr>
  <p:slideViewPr>
    <p:cSldViewPr>
      <p:cViewPr>
        <p:scale>
          <a:sx n="66" d="100"/>
          <a:sy n="66" d="100"/>
        </p:scale>
        <p:origin x="-2934" y="-6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10056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_____Microsoft_Office_Excel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>
        <c:manualLayout>
          <c:layoutTarget val="inner"/>
          <c:xMode val="edge"/>
          <c:yMode val="edge"/>
          <c:x val="0"/>
          <c:y val="1.2485957487414481E-3"/>
          <c:w val="0.96711758957102656"/>
          <c:h val="0.89386403811598891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Первоначальный бюджет</c:v>
                </c:pt>
              </c:strCache>
            </c:strRef>
          </c:tx>
          <c:spPr>
            <a:solidFill>
              <a:srgbClr val="0070C0"/>
            </a:solidFill>
          </c:spPr>
          <c:dLbls>
            <c:dLbl>
              <c:idx val="0"/>
              <c:layout>
                <c:manualLayout>
                  <c:x val="0"/>
                  <c:y val="-2.844666004852525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latin typeface="Arial" pitchFamily="34" charset="0"/>
                        <a:cs typeface="Arial" pitchFamily="34" charset="0"/>
                      </a:rPr>
                      <a:t>1 065 778</a:t>
                    </a:r>
                    <a:endParaRPr lang="en-US" dirty="0">
                      <a:latin typeface="Arial" pitchFamily="34" charset="0"/>
                      <a:cs typeface="Arial" pitchFamily="34" charset="0"/>
                    </a:endParaRPr>
                  </a:p>
                </c:rich>
              </c:tx>
              <c:showVal val="1"/>
            </c:dLbl>
            <c:dLbl>
              <c:idx val="1"/>
              <c:layout>
                <c:manualLayout>
                  <c:x val="1.5336460200074961E-3"/>
                  <c:y val="-2.844666004852525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latin typeface="Arial" pitchFamily="34" charset="0"/>
                        <a:cs typeface="Arial" pitchFamily="34" charset="0"/>
                      </a:rPr>
                      <a:t>1 078 806</a:t>
                    </a:r>
                    <a:endParaRPr lang="en-US" dirty="0">
                      <a:latin typeface="Arial" pitchFamily="34" charset="0"/>
                      <a:cs typeface="Arial" pitchFamily="34" charset="0"/>
                    </a:endParaRPr>
                  </a:p>
                </c:rich>
              </c:tx>
              <c:showVal val="1"/>
            </c:dLbl>
            <c:dLbl>
              <c:idx val="2"/>
              <c:layout>
                <c:manualLayout>
                  <c:x val="-2.6903790350978042E-2"/>
                  <c:y val="0.1151791625477268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latin typeface="Arial" pitchFamily="34" charset="0"/>
                        <a:cs typeface="Arial" pitchFamily="34" charset="0"/>
                      </a:rPr>
                      <a:t>-13 028</a:t>
                    </a:r>
                    <a:endParaRPr lang="en-US" dirty="0">
                      <a:latin typeface="Arial" pitchFamily="34" charset="0"/>
                      <a:cs typeface="Arial" pitchFamily="34" charset="0"/>
                    </a:endParaRP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6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Доходы </c:v>
                </c:pt>
                <c:pt idx="1">
                  <c:v>Расходы</c:v>
                </c:pt>
                <c:pt idx="2">
                  <c:v>Дефицит (-)Профицит(+)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1065778</c:v>
                </c:pt>
                <c:pt idx="1">
                  <c:v>1078806</c:v>
                </c:pt>
                <c:pt idx="2">
                  <c:v>-13028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Уточненный бюджет</c:v>
                </c:pt>
              </c:strCache>
            </c:strRef>
          </c:tx>
          <c:spPr>
            <a:solidFill>
              <a:srgbClr val="92D050"/>
            </a:solidFill>
          </c:spPr>
          <c:dLbls>
            <c:dLbl>
              <c:idx val="0"/>
              <c:layout>
                <c:manualLayout>
                  <c:x val="2.6071861580598491E-2"/>
                  <c:y val="-1.991288602341680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latin typeface="Arial" pitchFamily="34" charset="0"/>
                        <a:cs typeface="Arial" pitchFamily="34" charset="0"/>
                      </a:rPr>
                      <a:t>1 571 677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3.0594882112910251E-2"/>
                  <c:y val="-2.2757249564184522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1 573 184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1.2620066696920737E-2"/>
                  <c:y val="0.1364697606394829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-1 507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6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Доходы </c:v>
                </c:pt>
                <c:pt idx="1">
                  <c:v>Расходы</c:v>
                </c:pt>
                <c:pt idx="2">
                  <c:v>Дефицит (-)Профицит(+)</c:v>
                </c:pt>
              </c:strCache>
            </c:strRef>
          </c:cat>
          <c:val>
            <c:numRef>
              <c:f>Лист1!$C$2:$C$4</c:f>
              <c:numCache>
                <c:formatCode>#,##0</c:formatCode>
                <c:ptCount val="3"/>
                <c:pt idx="0">
                  <c:v>1571677</c:v>
                </c:pt>
                <c:pt idx="1">
                  <c:v>1573184</c:v>
                </c:pt>
                <c:pt idx="2">
                  <c:v>-1507</c:v>
                </c:pt>
              </c:numCache>
            </c:numRef>
          </c:val>
        </c:ser>
        <c:shape val="box"/>
        <c:axId val="97698176"/>
        <c:axId val="97699712"/>
        <c:axId val="0"/>
      </c:bar3DChart>
      <c:catAx>
        <c:axId val="9769817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97699712"/>
        <c:crosses val="autoZero"/>
        <c:auto val="1"/>
        <c:lblAlgn val="ctr"/>
        <c:lblOffset val="100"/>
      </c:catAx>
      <c:valAx>
        <c:axId val="97699712"/>
        <c:scaling>
          <c:orientation val="minMax"/>
        </c:scaling>
        <c:delete val="1"/>
        <c:axPos val="l"/>
        <c:numFmt formatCode="#,##0" sourceLinked="1"/>
        <c:tickLblPos val="none"/>
        <c:crossAx val="976981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0971732895968279"/>
          <c:y val="0.93763073978460199"/>
          <c:w val="0.69985385333833583"/>
          <c:h val="6.2369260215398521E-2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Y val="30"/>
      <c:perspective val="0"/>
    </c:view3D>
    <c:plotArea>
      <c:layout>
        <c:manualLayout>
          <c:layoutTarget val="inner"/>
          <c:xMode val="edge"/>
          <c:yMode val="edge"/>
          <c:x val="0.1022964661485703"/>
          <c:y val="0.12475258207578091"/>
          <c:w val="0.86241328376991666"/>
          <c:h val="0.76733915974640587"/>
        </c:manualLayout>
      </c:layout>
      <c:pie3DChart>
        <c:varyColors val="1"/>
        <c:ser>
          <c:idx val="1"/>
          <c:order val="0"/>
          <c:tx>
            <c:strRef>
              <c:f>Лист1!$C$1</c:f>
              <c:strCache>
                <c:ptCount val="1"/>
                <c:pt idx="0">
                  <c:v>2015 г.</c:v>
                </c:pt>
              </c:strCache>
            </c:strRef>
          </c:tx>
          <c:spPr>
            <a:solidFill>
              <a:schemeClr val="tx2">
                <a:lumMod val="75000"/>
              </a:schemeClr>
            </a:solidFill>
            <a:ln>
              <a:solidFill>
                <a:srgbClr val="000066"/>
              </a:solidFill>
            </a:ln>
          </c:spPr>
          <c:explosion val="20"/>
          <c:dPt>
            <c:idx val="0"/>
            <c:spPr>
              <a:solidFill>
                <a:srgbClr val="FFFF00"/>
              </a:solidFill>
              <a:ln>
                <a:solidFill>
                  <a:srgbClr val="000066"/>
                </a:solidFill>
              </a:ln>
            </c:spPr>
          </c:dPt>
          <c:dPt>
            <c:idx val="1"/>
            <c:spPr>
              <a:solidFill>
                <a:srgbClr val="FFC000"/>
              </a:solidFill>
              <a:ln>
                <a:solidFill>
                  <a:srgbClr val="000066"/>
                </a:solidFill>
              </a:ln>
            </c:spPr>
          </c:dPt>
          <c:dPt>
            <c:idx val="2"/>
            <c:spPr>
              <a:solidFill>
                <a:srgbClr val="FF9900"/>
              </a:solidFill>
              <a:ln>
                <a:solidFill>
                  <a:srgbClr val="000066"/>
                </a:solidFill>
              </a:ln>
            </c:spPr>
          </c:dPt>
          <c:dPt>
            <c:idx val="3"/>
            <c:explosion val="21"/>
            <c:spPr>
              <a:solidFill>
                <a:srgbClr val="92D050"/>
              </a:solidFill>
              <a:ln>
                <a:solidFill>
                  <a:srgbClr val="000066"/>
                </a:solidFill>
              </a:ln>
            </c:spPr>
          </c:dPt>
          <c:dPt>
            <c:idx val="4"/>
            <c:spPr>
              <a:solidFill>
                <a:srgbClr val="FF0000"/>
              </a:solidFill>
              <a:ln>
                <a:solidFill>
                  <a:srgbClr val="000066"/>
                </a:solidFill>
              </a:ln>
            </c:spPr>
          </c:dPt>
          <c:dPt>
            <c:idx val="5"/>
            <c:spPr>
              <a:solidFill>
                <a:schemeClr val="accent4">
                  <a:lumMod val="75000"/>
                </a:schemeClr>
              </a:solidFill>
              <a:ln>
                <a:solidFill>
                  <a:srgbClr val="000066"/>
                </a:solidFill>
              </a:ln>
            </c:spPr>
          </c:dPt>
          <c:dPt>
            <c:idx val="6"/>
            <c:spPr>
              <a:solidFill>
                <a:srgbClr val="00B050"/>
              </a:solidFill>
              <a:ln>
                <a:solidFill>
                  <a:srgbClr val="000066"/>
                </a:solidFill>
              </a:ln>
            </c:spPr>
          </c:dPt>
          <c:dPt>
            <c:idx val="8"/>
            <c:spPr>
              <a:solidFill>
                <a:srgbClr val="00B0F0"/>
              </a:solidFill>
              <a:ln>
                <a:solidFill>
                  <a:srgbClr val="000066"/>
                </a:solidFill>
              </a:ln>
            </c:spPr>
          </c:dPt>
          <c:dPt>
            <c:idx val="9"/>
            <c:spPr>
              <a:gradFill rotWithShape="1">
                <a:gsLst>
                  <a:gs pos="0">
                    <a:schemeClr val="accent5">
                      <a:shade val="63000"/>
                    </a:schemeClr>
                  </a:gs>
                  <a:gs pos="30000">
                    <a:schemeClr val="accent5">
                      <a:shade val="90000"/>
                      <a:satMod val="110000"/>
                    </a:schemeClr>
                  </a:gs>
                  <a:gs pos="45000">
                    <a:schemeClr val="accent5">
                      <a:shade val="100000"/>
                      <a:satMod val="118000"/>
                    </a:schemeClr>
                  </a:gs>
                  <a:gs pos="55000">
                    <a:schemeClr val="accent5">
                      <a:shade val="100000"/>
                      <a:satMod val="118000"/>
                    </a:schemeClr>
                  </a:gs>
                  <a:gs pos="73000">
                    <a:schemeClr val="accent5">
                      <a:shade val="90000"/>
                      <a:satMod val="110000"/>
                    </a:schemeClr>
                  </a:gs>
                  <a:gs pos="100000">
                    <a:schemeClr val="accent5">
                      <a:shade val="63000"/>
                    </a:schemeClr>
                  </a:gs>
                </a:gsLst>
                <a:lin ang="950000" scaled="1"/>
              </a:gradFill>
              <a:ln w="9525" cap="flat" cmpd="sng" algn="ctr">
                <a:solidFill>
                  <a:schemeClr val="accent5"/>
                </a:solidFill>
                <a:prstDash val="solid"/>
              </a:ln>
              <a:effectLst>
                <a:outerShdw blurRad="50800" dist="43000" dir="5400000" rotWithShape="0">
                  <a:srgbClr val="000000">
                    <a:alpha val="40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balanced" dir="t">
                  <a:rot lat="0" lon="0" rev="0"/>
                </a:lightRig>
              </a:scene3d>
              <a:sp3d prstMaterial="matte">
                <a:bevelT w="0" h="0"/>
                <a:contourClr>
                  <a:schemeClr val="accent5">
                    <a:tint val="100000"/>
                    <a:shade val="100000"/>
                    <a:hueMod val="100000"/>
                    <a:satMod val="100000"/>
                  </a:schemeClr>
                </a:contourClr>
              </a:sp3d>
            </c:spPr>
          </c:dPt>
          <c:dPt>
            <c:idx val="10"/>
            <c:spPr>
              <a:solidFill>
                <a:srgbClr val="FF0000"/>
              </a:solidFill>
              <a:ln>
                <a:solidFill>
                  <a:srgbClr val="000066"/>
                </a:solidFill>
              </a:ln>
            </c:spPr>
          </c:dPt>
          <c:dLbls>
            <c:dLbl>
              <c:idx val="0"/>
              <c:layout>
                <c:manualLayout>
                  <c:x val="-0.15882388295653851"/>
                  <c:y val="0.13500126499389825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6.2162833455663528E-2"/>
                  <c:y val="0.11076640027383428"/>
                </c:manualLayout>
              </c:layout>
              <c:tx>
                <c:rich>
                  <a:bodyPr/>
                  <a:lstStyle/>
                  <a:p>
                    <a:endParaRPr lang="ru-RU" dirty="0" smtClean="0"/>
                  </a:p>
                  <a:p>
                    <a:r>
                      <a:rPr lang="ru-RU" dirty="0" smtClean="0"/>
                      <a:t>Оплата </a:t>
                    </a:r>
                    <a:r>
                      <a:rPr lang="ru-RU" dirty="0"/>
                      <a:t>услуг </a:t>
                    </a:r>
                    <a:r>
                      <a:rPr lang="ru-RU" dirty="0" smtClean="0"/>
                      <a:t>       связи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0,2%</a:t>
                    </a:r>
                    <a:endParaRPr lang="ru-RU" dirty="0"/>
                  </a:p>
                </c:rich>
              </c:tx>
              <c:showCatName val="1"/>
              <c:showPercent val="1"/>
            </c:dLbl>
            <c:dLbl>
              <c:idx val="2"/>
              <c:layout>
                <c:manualLayout>
                  <c:x val="0.20672794097559291"/>
                  <c:y val="0.11037927493526209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Оплата  транспортных      услуг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0,1%</a:t>
                    </a:r>
                    <a:endParaRPr lang="ru-RU" dirty="0"/>
                  </a:p>
                </c:rich>
              </c:tx>
              <c:showCatName val="1"/>
              <c:showPercent val="1"/>
            </c:dLbl>
            <c:dLbl>
              <c:idx val="3"/>
              <c:layout>
                <c:manualLayout>
                  <c:x val="-5.4753023798812923E-2"/>
                  <c:y val="7.3713240765544544E-2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6.5054247160151596E-2"/>
                  <c:y val="-0.16388684257523078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Оплата услуг по содержанию имущества
</a:t>
                    </a:r>
                    <a:r>
                      <a:rPr lang="ru-RU" dirty="0" smtClean="0"/>
                      <a:t>16,5%</a:t>
                    </a:r>
                    <a:endParaRPr lang="ru-RU" dirty="0"/>
                  </a:p>
                </c:rich>
              </c:tx>
              <c:showCatName val="1"/>
              <c:showPercent val="1"/>
            </c:dLbl>
            <c:dLbl>
              <c:idx val="5"/>
              <c:delete val="1"/>
            </c:dLbl>
            <c:dLbl>
              <c:idx val="6"/>
              <c:layout>
                <c:manualLayout>
                  <c:x val="1.9786052915796363E-3"/>
                  <c:y val="5.9627719736881513E-3"/>
                </c:manualLayout>
              </c:layout>
              <c:showCatName val="1"/>
              <c:showPercent val="1"/>
            </c:dLbl>
            <c:dLbl>
              <c:idx val="7"/>
              <c:layout>
                <c:manualLayout>
                  <c:x val="5.5593435884173571E-2"/>
                  <c:y val="-0.1127131886775605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Социальное</a:t>
                    </a:r>
                    <a:r>
                      <a:rPr lang="ru-RU" baseline="0" dirty="0" smtClean="0"/>
                      <a:t> обеспечение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2,7%</a:t>
                    </a:r>
                    <a:endParaRPr lang="ru-RU" dirty="0"/>
                  </a:p>
                </c:rich>
              </c:tx>
              <c:showCatName val="1"/>
              <c:showPercent val="1"/>
            </c:dLbl>
            <c:dLbl>
              <c:idx val="8"/>
              <c:delete val="1"/>
            </c:dLbl>
            <c:dLbl>
              <c:idx val="9"/>
              <c:layout>
                <c:manualLayout>
                  <c:x val="0.18989363203724308"/>
                  <c:y val="-8.3965086168408268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Увеличение стоимости </a:t>
                    </a:r>
                    <a:r>
                      <a:rPr lang="ru-RU" dirty="0" smtClean="0"/>
                      <a:t>основных средств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12,8%</a:t>
                    </a:r>
                    <a:endParaRPr lang="ru-RU" dirty="0"/>
                  </a:p>
                </c:rich>
              </c:tx>
              <c:showCatName val="1"/>
              <c:showPercent val="1"/>
            </c:dLbl>
            <c:dLbl>
              <c:idx val="10"/>
              <c:layout>
                <c:manualLayout>
                  <c:x val="-2.0272793004784552E-2"/>
                  <c:y val="-8.8860054469149047E-2"/>
                </c:manualLayout>
              </c:layout>
              <c:showCatName val="1"/>
              <c:showPercent val="1"/>
            </c:dLbl>
            <c:dLbl>
              <c:idx val="11"/>
              <c:layout>
                <c:manualLayout>
                  <c:x val="3.7831520541433697E-2"/>
                  <c:y val="9.418065601095333E-3"/>
                </c:manualLayout>
              </c:layout>
              <c:showCatName val="1"/>
              <c:showPercent val="1"/>
            </c:dLbl>
            <c:numFmt formatCode="0.0%" sourceLinked="0"/>
            <c:txPr>
              <a:bodyPr/>
              <a:lstStyle/>
              <a:p>
                <a:pPr>
                  <a:defRPr sz="1400" b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CatName val="1"/>
            <c:showPercent val="1"/>
          </c:dLbls>
          <c:cat>
            <c:strRef>
              <c:f>Лист1!$A$2:$A$13</c:f>
              <c:strCache>
                <c:ptCount val="12"/>
                <c:pt idx="0">
                  <c:v>Оплата труда и начисления на оплату труда</c:v>
                </c:pt>
                <c:pt idx="1">
                  <c:v>Оплата услуг связи</c:v>
                </c:pt>
                <c:pt idx="2">
                  <c:v>Оплата транспортных услуг</c:v>
                </c:pt>
                <c:pt idx="3">
                  <c:v>Оплата коммунальных услуг</c:v>
                </c:pt>
                <c:pt idx="4">
                  <c:v>аренда</c:v>
                </c:pt>
                <c:pt idx="5">
                  <c:v>Оплата услуг по содержанию имущества</c:v>
                </c:pt>
                <c:pt idx="6">
                  <c:v>Оплата прочих услуг учреждениями бюджетной сферы</c:v>
                </c:pt>
                <c:pt idx="7">
                  <c:v>остатки</c:v>
                </c:pt>
                <c:pt idx="8">
                  <c:v>Пособия по социальной помощи населению</c:v>
                </c:pt>
                <c:pt idx="9">
                  <c:v>Увеличение стоимости основных средств</c:v>
                </c:pt>
                <c:pt idx="10">
                  <c:v>Увеличение стоимости материальных запасов</c:v>
                </c:pt>
                <c:pt idx="11">
                  <c:v>Расходы, не отнесенные к вышеперечисленным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812157</c:v>
                </c:pt>
                <c:pt idx="1">
                  <c:v>2361</c:v>
                </c:pt>
                <c:pt idx="2">
                  <c:v>1697</c:v>
                </c:pt>
                <c:pt idx="3">
                  <c:v>42222</c:v>
                </c:pt>
                <c:pt idx="5">
                  <c:v>256146</c:v>
                </c:pt>
                <c:pt idx="6">
                  <c:v>134796</c:v>
                </c:pt>
                <c:pt idx="8">
                  <c:v>42536</c:v>
                </c:pt>
                <c:pt idx="9">
                  <c:v>199277</c:v>
                </c:pt>
                <c:pt idx="10">
                  <c:v>51751</c:v>
                </c:pt>
                <c:pt idx="11">
                  <c:v>12973</c:v>
                </c:pt>
              </c:numCache>
            </c:numRef>
          </c:val>
        </c:ser>
      </c:pie3DChart>
    </c:plotArea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Исполнение за 2017г.</c:v>
                </c:pt>
              </c:strCache>
            </c:strRef>
          </c:tx>
          <c:spPr>
            <a:solidFill>
              <a:srgbClr val="00B050"/>
            </a:solidFill>
          </c:spPr>
          <c:dLbls>
            <c:dLbl>
              <c:idx val="0"/>
              <c:layout>
                <c:manualLayout>
                  <c:x val="-1.5968631750670745E-2"/>
                  <c:y val="0.15303472722032496"/>
                </c:manualLayout>
              </c:layout>
              <c:tx>
                <c:rich>
                  <a:bodyPr/>
                  <a:lstStyle/>
                  <a:p>
                    <a:r>
                      <a:rPr lang="ru-RU" sz="1800" dirty="0" smtClean="0"/>
                      <a:t>1 241 085</a:t>
                    </a:r>
                    <a:endParaRPr lang="en-US" sz="1800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-3.3306761049711128E-2"/>
                  <c:y val="0.18370764762047434"/>
                </c:manualLayout>
              </c:layout>
              <c:showVal val="1"/>
            </c:dLbl>
            <c:txPr>
              <a:bodyPr/>
              <a:lstStyle/>
              <a:p>
                <a:pPr>
                  <a:defRPr sz="16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Доходы </c:v>
                </c:pt>
                <c:pt idx="1">
                  <c:v>Расходы</c:v>
                </c:pt>
                <c:pt idx="2">
                  <c:v>Профицит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1241085</c:v>
                </c:pt>
                <c:pt idx="1">
                  <c:v>1209821</c:v>
                </c:pt>
                <c:pt idx="2">
                  <c:v>31264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Уточненный бюджет</c:v>
                </c:pt>
              </c:strCache>
            </c:strRef>
          </c:tx>
          <c:spPr>
            <a:solidFill>
              <a:srgbClr val="0070C0"/>
            </a:solidFill>
          </c:spPr>
          <c:dLbls>
            <c:dLbl>
              <c:idx val="0"/>
              <c:layout>
                <c:manualLayout>
                  <c:x val="8.0071198784153266E-3"/>
                  <c:y val="-2.5811544288960212E-2"/>
                </c:manualLayout>
              </c:layout>
              <c:tx>
                <c:rich>
                  <a:bodyPr/>
                  <a:lstStyle/>
                  <a:p>
                    <a:r>
                      <a:rPr lang="ru-RU" sz="1800" dirty="0" smtClean="0"/>
                      <a:t>1 571 677</a:t>
                    </a:r>
                    <a:endParaRPr lang="en-US" sz="1800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2.3661296428722974E-5"/>
                  <c:y val="-2.2757334531267881E-2"/>
                </c:manualLayout>
              </c:layout>
              <c:showVal val="1"/>
            </c:dLbl>
            <c:dLbl>
              <c:idx val="2"/>
              <c:layout>
                <c:manualLayout>
                  <c:x val="1.1555171284925184E-2"/>
                  <c:y val="0.12462946951143954"/>
                </c:manualLayout>
              </c:layout>
              <c:showVal val="1"/>
            </c:dLbl>
            <c:txPr>
              <a:bodyPr/>
              <a:lstStyle/>
              <a:p>
                <a:pPr>
                  <a:defRPr sz="16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Доходы </c:v>
                </c:pt>
                <c:pt idx="1">
                  <c:v>Расходы</c:v>
                </c:pt>
                <c:pt idx="2">
                  <c:v>Профицит</c:v>
                </c:pt>
              </c:strCache>
            </c:strRef>
          </c:cat>
          <c:val>
            <c:numRef>
              <c:f>Лист1!$C$2:$C$4</c:f>
              <c:numCache>
                <c:formatCode>#,##0</c:formatCode>
                <c:ptCount val="3"/>
                <c:pt idx="0">
                  <c:v>1571677</c:v>
                </c:pt>
                <c:pt idx="1">
                  <c:v>1573184</c:v>
                </c:pt>
                <c:pt idx="2">
                  <c:v>-1507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Исполнение бюджета</c:v>
                </c:pt>
              </c:strCache>
            </c:strRef>
          </c:tx>
          <c:spPr>
            <a:solidFill>
              <a:srgbClr val="FF0000"/>
            </a:solidFill>
          </c:spPr>
          <c:dLbls>
            <c:dLbl>
              <c:idx val="0"/>
              <c:layout>
                <c:manualLayout>
                  <c:x val="6.9680803395887558E-2"/>
                  <c:y val="-2.811704496601827E-2"/>
                </c:manualLayout>
              </c:layout>
              <c:tx>
                <c:rich>
                  <a:bodyPr/>
                  <a:lstStyle/>
                  <a:p>
                    <a:r>
                      <a:rPr lang="ru-RU" sz="1800" dirty="0" smtClean="0">
                        <a:latin typeface="Arial" pitchFamily="34" charset="0"/>
                        <a:cs typeface="Arial" pitchFamily="34" charset="0"/>
                      </a:rPr>
                      <a:t>1 568 465</a:t>
                    </a:r>
                    <a:endParaRPr lang="en-US" sz="1800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5.5163969355077724E-2"/>
                  <c:y val="-2.8116843700136378E-2"/>
                </c:manualLayout>
              </c:layout>
              <c:showVal val="1"/>
            </c:dLbl>
            <c:dLbl>
              <c:idx val="2"/>
              <c:layout>
                <c:manualLayout>
                  <c:x val="3.774365420032591E-2"/>
                  <c:y val="-4.6009581866105063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>
                        <a:latin typeface="Arial" pitchFamily="34" charset="0"/>
                        <a:cs typeface="Arial" pitchFamily="34" charset="0"/>
                      </a:rPr>
                      <a:t>12 311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sz="160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Доходы </c:v>
                </c:pt>
                <c:pt idx="1">
                  <c:v>Расходы</c:v>
                </c:pt>
                <c:pt idx="2">
                  <c:v>Профицит</c:v>
                </c:pt>
              </c:strCache>
            </c:strRef>
          </c:cat>
          <c:val>
            <c:numRef>
              <c:f>Лист1!$D$2:$D$4</c:f>
              <c:numCache>
                <c:formatCode>#,##0</c:formatCode>
                <c:ptCount val="3"/>
                <c:pt idx="0">
                  <c:v>1568465</c:v>
                </c:pt>
                <c:pt idx="1">
                  <c:v>1556154</c:v>
                </c:pt>
                <c:pt idx="2">
                  <c:v>12311</c:v>
                </c:pt>
              </c:numCache>
            </c:numRef>
          </c:val>
        </c:ser>
        <c:shape val="box"/>
        <c:axId val="100346112"/>
        <c:axId val="100380672"/>
        <c:axId val="0"/>
      </c:bar3DChart>
      <c:catAx>
        <c:axId val="100346112"/>
        <c:scaling>
          <c:orientation val="minMax"/>
        </c:scaling>
        <c:axPos val="b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100380672"/>
        <c:crosses val="autoZero"/>
        <c:auto val="1"/>
        <c:lblAlgn val="ctr"/>
        <c:lblOffset val="100"/>
      </c:catAx>
      <c:valAx>
        <c:axId val="100380672"/>
        <c:scaling>
          <c:orientation val="minMax"/>
        </c:scaling>
        <c:delete val="1"/>
        <c:axPos val="l"/>
        <c:numFmt formatCode="#,##0" sourceLinked="1"/>
        <c:tickLblPos val="none"/>
        <c:crossAx val="100346112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sz="16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7.7647023893897124E-3"/>
          <c:y val="0.14024773729867659"/>
          <c:w val="0.84155065146020003"/>
          <c:h val="0.75217149295723895"/>
        </c:manualLayout>
      </c:layout>
      <c:ofPieChart>
        <c:ofPieType val="pie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2"/>
            <c:spPr>
              <a:solidFill>
                <a:schemeClr val="bg1">
                  <a:lumMod val="50000"/>
                </a:schemeClr>
              </a:solidFill>
            </c:spPr>
          </c:dPt>
          <c:dPt>
            <c:idx val="3"/>
            <c:spPr>
              <a:solidFill>
                <a:schemeClr val="bg1">
                  <a:lumMod val="65000"/>
                </a:schemeClr>
              </a:solidFill>
            </c:spPr>
          </c:dPt>
          <c:dPt>
            <c:idx val="4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Lbls>
            <c:dLbl>
              <c:idx val="1"/>
              <c:delete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mtClean="0"/>
                      <a:t>47</a:t>
                    </a:r>
                    <a:r>
                      <a:rPr lang="en-US" smtClean="0"/>
                      <a:t>%</a:t>
                    </a:r>
                    <a:endParaRPr lang="en-US" dirty="0"/>
                  </a:p>
                </c:rich>
              </c:tx>
              <c:showPercent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smtClean="0"/>
                      <a:t>53</a:t>
                    </a:r>
                    <a:r>
                      <a:rPr lang="en-US" smtClean="0"/>
                      <a:t>%</a:t>
                    </a:r>
                    <a:endParaRPr lang="en-US" dirty="0"/>
                  </a:p>
                </c:rich>
              </c:tx>
              <c:showPercent val="1"/>
            </c:dLbl>
            <c:txPr>
              <a:bodyPr/>
              <a:lstStyle/>
              <a:p>
                <a:pPr>
                  <a:defRPr sz="20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Percent val="1"/>
            <c:showLeaderLines val="1"/>
          </c:dLbls>
          <c:cat>
            <c:strRef>
              <c:f>Лист1!$A$2:$A$5</c:f>
              <c:strCache>
                <c:ptCount val="4"/>
                <c:pt idx="0">
                  <c:v>Безвозмездные поступления</c:v>
                </c:pt>
                <c:pt idx="2">
                  <c:v>НДФЛ</c:v>
                </c:pt>
                <c:pt idx="3">
                  <c:v>Прочие налоговые/неналоговые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 formatCode="#,##0">
                  <c:v>1173322</c:v>
                </c:pt>
                <c:pt idx="1">
                  <c:v>0</c:v>
                </c:pt>
                <c:pt idx="2" formatCode="#,##0">
                  <c:v>191846</c:v>
                </c:pt>
                <c:pt idx="3" formatCode="#,##0">
                  <c:v>203297</c:v>
                </c:pt>
              </c:numCache>
            </c:numRef>
          </c:val>
        </c:ser>
        <c:gapWidth val="100"/>
        <c:splitType val="pos"/>
        <c:splitPos val="2"/>
        <c:secondPieSize val="75"/>
        <c:serLines/>
      </c:ofPieChart>
    </c:plotArea>
    <c:legend>
      <c:legendPos val="t"/>
      <c:legendEntry>
        <c:idx val="1"/>
        <c:delete val="1"/>
      </c:legendEntry>
      <c:layout>
        <c:manualLayout>
          <c:xMode val="edge"/>
          <c:yMode val="edge"/>
          <c:x val="4.9999952112600513E-2"/>
          <c:y val="1.9047485731883924E-2"/>
          <c:w val="0.899999976056304"/>
          <c:h val="8.2249893014122138E-2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20"/>
      <c:hPercent val="100"/>
      <c:rotY val="200"/>
      <c:depthPercent val="100"/>
      <c:perspective val="30"/>
    </c:view3D>
    <c:plotArea>
      <c:layout>
        <c:manualLayout>
          <c:layoutTarget val="inner"/>
          <c:xMode val="edge"/>
          <c:yMode val="edge"/>
          <c:x val="3.8984094359885944E-2"/>
          <c:y val="6.2499910542399513E-2"/>
          <c:w val="0.86618153538495724"/>
          <c:h val="0.8477335022292978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spPr>
              <a:solidFill>
                <a:srgbClr val="6699FF"/>
              </a:solidFill>
              <a:ln w="38100">
                <a:solidFill>
                  <a:srgbClr val="000066"/>
                </a:solidFill>
              </a:ln>
            </c:spPr>
          </c:dPt>
          <c:dPt>
            <c:idx val="1"/>
            <c:spPr>
              <a:solidFill>
                <a:srgbClr val="000066"/>
              </a:solidFill>
              <a:ln w="12700">
                <a:solidFill>
                  <a:srgbClr val="6699FF"/>
                </a:solidFill>
              </a:ln>
            </c:spPr>
          </c:dPt>
          <c:dPt>
            <c:idx val="2"/>
            <c:spPr>
              <a:solidFill>
                <a:srgbClr val="7030A0"/>
              </a:solidFill>
              <a:ln>
                <a:solidFill>
                  <a:srgbClr val="000066"/>
                </a:solidFill>
              </a:ln>
            </c:spPr>
          </c:dPt>
          <c:dPt>
            <c:idx val="3"/>
            <c:spPr>
              <a:solidFill>
                <a:srgbClr val="00B050"/>
              </a:solidFill>
            </c:spPr>
          </c:dPt>
          <c:dPt>
            <c:idx val="4"/>
            <c:explosion val="38"/>
            <c:spPr>
              <a:solidFill>
                <a:srgbClr val="FFFF00"/>
              </a:solidFill>
            </c:spPr>
          </c:dPt>
          <c:dPt>
            <c:idx val="5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0.14880325797133837"/>
                  <c:y val="0.1470205251518990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 на доходы физических лиц; </a:t>
                    </a:r>
                  </a:p>
                  <a:p>
                    <a:r>
                      <a:rPr lang="ru-RU" dirty="0" smtClean="0"/>
                      <a:t>191 846; 64,7%</a:t>
                    </a:r>
                    <a:endParaRPr lang="ru-RU" dirty="0"/>
                  </a:p>
                </c:rich>
              </c:tx>
              <c:showVal val="1"/>
              <c:showCatName val="1"/>
              <c:showPercent val="1"/>
            </c:dLbl>
            <c:dLbl>
              <c:idx val="1"/>
              <c:layout>
                <c:manualLayout>
                  <c:x val="-1.0288324445431991E-2"/>
                  <c:y val="-0.2285160415369568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Земельный </a:t>
                    </a:r>
                    <a:r>
                      <a:rPr lang="ru-RU" dirty="0"/>
                      <a:t>налог; </a:t>
                    </a:r>
                    <a:endParaRPr lang="ru-RU" dirty="0" smtClean="0"/>
                  </a:p>
                  <a:p>
                    <a:r>
                      <a:rPr lang="ru-RU" dirty="0" smtClean="0"/>
                      <a:t>23 684; 8%</a:t>
                    </a:r>
                    <a:endParaRPr lang="ru-RU" dirty="0"/>
                  </a:p>
                </c:rich>
              </c:tx>
              <c:showVal val="1"/>
              <c:showCatName val="1"/>
              <c:showPercent val="1"/>
            </c:dLbl>
            <c:dLbl>
              <c:idx val="2"/>
              <c:layout>
                <c:manualLayout>
                  <c:x val="-1.4697441025071278E-3"/>
                  <c:y val="-5.767939827239465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Единый </a:t>
                    </a:r>
                    <a:r>
                      <a:rPr lang="ru-RU" dirty="0"/>
                      <a:t>налог на вмененный доход; </a:t>
                    </a:r>
                    <a:endParaRPr lang="ru-RU" dirty="0" smtClean="0"/>
                  </a:p>
                  <a:p>
                    <a:r>
                      <a:rPr lang="ru-RU" dirty="0" smtClean="0"/>
                      <a:t>15 369; 5,2%</a:t>
                    </a:r>
                    <a:endParaRPr lang="ru-RU" dirty="0"/>
                  </a:p>
                </c:rich>
              </c:tx>
              <c:showVal val="1"/>
              <c:showCatName val="1"/>
              <c:showPercent val="1"/>
            </c:dLbl>
            <c:dLbl>
              <c:idx val="3"/>
              <c:layout>
                <c:manualLayout>
                  <c:x val="7.3487205125356524E-3"/>
                  <c:y val="9.4455417910127321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 на имущество физических лиц; </a:t>
                    </a:r>
                    <a:endParaRPr lang="ru-RU" dirty="0" smtClean="0"/>
                  </a:p>
                  <a:p>
                    <a:r>
                      <a:rPr lang="ru-RU" dirty="0" smtClean="0"/>
                      <a:t>33</a:t>
                    </a:r>
                    <a:r>
                      <a:rPr lang="ru-RU" baseline="0" dirty="0" smtClean="0"/>
                      <a:t> 267</a:t>
                    </a:r>
                    <a:r>
                      <a:rPr lang="ru-RU" dirty="0" smtClean="0"/>
                      <a:t>; 11,2%</a:t>
                    </a:r>
                    <a:endParaRPr lang="ru-RU" dirty="0"/>
                  </a:p>
                </c:rich>
              </c:tx>
              <c:showVal val="1"/>
              <c:showCatName val="1"/>
              <c:showPercent val="1"/>
            </c:dLbl>
            <c:dLbl>
              <c:idx val="4"/>
              <c:layout>
                <c:manualLayout>
                  <c:x val="0.10624155186460776"/>
                  <c:y val="9.114387644831845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Государственная пошлина; </a:t>
                    </a:r>
                    <a:r>
                      <a:rPr lang="ru-RU" dirty="0" smtClean="0"/>
                      <a:t>5 241; 1,8%</a:t>
                    </a:r>
                    <a:endParaRPr lang="ru-RU" dirty="0"/>
                  </a:p>
                </c:rich>
              </c:tx>
              <c:showVal val="1"/>
              <c:showCatName val="1"/>
              <c:showPercent val="1"/>
            </c:dLbl>
            <c:dLbl>
              <c:idx val="5"/>
              <c:layout>
                <c:manualLayout>
                  <c:x val="0.11543509054549494"/>
                  <c:y val="7.379786876212150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</a:t>
                    </a:r>
                    <a:r>
                      <a:rPr lang="ru-RU" dirty="0"/>
                      <a:t>от уплаты акцизов; </a:t>
                    </a:r>
                    <a:r>
                      <a:rPr lang="ru-RU" dirty="0" smtClean="0"/>
                      <a:t>4 891; 1,6%</a:t>
                    </a:r>
                    <a:endParaRPr lang="ru-RU" dirty="0"/>
                  </a:p>
                </c:rich>
              </c:tx>
              <c:showVal val="1"/>
              <c:showCatName val="1"/>
              <c:showPercent val="1"/>
            </c:dLbl>
            <c:dLbl>
              <c:idx val="6"/>
              <c:layout>
                <c:manualLayout>
                  <c:x val="8.2730969707071E-2"/>
                  <c:y val="0.11343366897825226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Единый </a:t>
                    </a:r>
                    <a:r>
                      <a:rPr lang="ru-RU" dirty="0" smtClean="0"/>
                      <a:t>сельскохозяйственный </a:t>
                    </a:r>
                    <a:r>
                      <a:rPr lang="ru-RU" dirty="0"/>
                      <a:t>налог; </a:t>
                    </a:r>
                    <a:r>
                      <a:rPr lang="ru-RU" dirty="0" smtClean="0"/>
                      <a:t>6 420; 2,2%</a:t>
                    </a:r>
                    <a:endParaRPr lang="ru-RU" dirty="0"/>
                  </a:p>
                </c:rich>
              </c:tx>
              <c:showVal val="1"/>
              <c:showCatName val="1"/>
              <c:showPercent val="1"/>
            </c:dLbl>
            <c:dLbl>
              <c:idx val="7"/>
              <c:layout>
                <c:manualLayout>
                  <c:x val="-6.1249097322519715E-2"/>
                  <c:y val="2.848902534154914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Налог, взимаемый в связи с применением</a:t>
                    </a:r>
                    <a:r>
                      <a:rPr lang="ru-RU" baseline="0" dirty="0" smtClean="0"/>
                      <a:t> </a:t>
                    </a:r>
                  </a:p>
                  <a:p>
                    <a:r>
                      <a:rPr lang="ru-RU" baseline="0" dirty="0" smtClean="0"/>
                      <a:t>упрощенной системы налогообложения</a:t>
                    </a:r>
                  </a:p>
                  <a:p>
                    <a:r>
                      <a:rPr lang="ru-RU" dirty="0" smtClean="0"/>
                      <a:t>15 783; 5,3%</a:t>
                    </a:r>
                    <a:endParaRPr lang="en-US" dirty="0"/>
                  </a:p>
                </c:rich>
              </c:tx>
              <c:showVal val="1"/>
            </c:dLbl>
            <c:dLbl>
              <c:idx val="8"/>
              <c:layout>
                <c:manualLayout>
                  <c:x val="-8.2895766211161709E-2"/>
                  <c:y val="-0.19913279801905087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</a:t>
                    </a:r>
                    <a:r>
                      <a:rPr lang="ru-RU" dirty="0"/>
                      <a:t>, взимаемый в связи с применением патентной системы налогообложения; </a:t>
                    </a:r>
                    <a:r>
                      <a:rPr lang="ru-RU" dirty="0" smtClean="0"/>
                      <a:t>200;</a:t>
                    </a:r>
                    <a:r>
                      <a:rPr lang="ru-RU" baseline="0" dirty="0" smtClean="0"/>
                      <a:t> 0,07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showVal val="1"/>
              <c:showCatName val="1"/>
              <c:showPercent val="1"/>
            </c:dLbl>
            <c:numFmt formatCode="0.0%" sourceLinked="0"/>
            <c:txPr>
              <a:bodyPr/>
              <a:lstStyle/>
              <a:p>
                <a:pPr>
                  <a:defRPr sz="14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ru-RU"/>
              </a:p>
            </c:txPr>
            <c:showVal val="1"/>
            <c:showCatName val="1"/>
            <c:showPercent val="1"/>
            <c:showLeaderLines val="1"/>
          </c:dLbls>
          <c:cat>
            <c:strRef>
              <c:f>Лист1!$A$2:$A$10</c:f>
              <c:strCache>
                <c:ptCount val="9"/>
                <c:pt idx="0">
                  <c:v>Налог на доходы физических лиц</c:v>
                </c:pt>
                <c:pt idx="1">
                  <c:v>Земельный налог</c:v>
                </c:pt>
                <c:pt idx="2">
                  <c:v>Единый налог на вмененный доход</c:v>
                </c:pt>
                <c:pt idx="3">
                  <c:v>Налог,взимаемый в связи с применением упрощенной системы  налогообложения</c:v>
                </c:pt>
                <c:pt idx="4">
                  <c:v>Налог на имущество физических лиц</c:v>
                </c:pt>
                <c:pt idx="5">
                  <c:v>Государственная пошлина</c:v>
                </c:pt>
                <c:pt idx="6">
                  <c:v>Доходы от уплаты акцизов</c:v>
                </c:pt>
                <c:pt idx="7">
                  <c:v>Единый сельскохозяйственный налог</c:v>
                </c:pt>
                <c:pt idx="8">
                  <c:v>Налог, взимаемый в связи с применением патентной системы налогообложения</c:v>
                </c:pt>
              </c:strCache>
            </c:strRef>
          </c:cat>
          <c:val>
            <c:numRef>
              <c:f>Лист1!$B$2:$B$10</c:f>
              <c:numCache>
                <c:formatCode>#,##0</c:formatCode>
                <c:ptCount val="9"/>
                <c:pt idx="0">
                  <c:v>191846</c:v>
                </c:pt>
                <c:pt idx="1">
                  <c:v>23684</c:v>
                </c:pt>
                <c:pt idx="2">
                  <c:v>15369</c:v>
                </c:pt>
                <c:pt idx="3">
                  <c:v>15783</c:v>
                </c:pt>
                <c:pt idx="4">
                  <c:v>33267</c:v>
                </c:pt>
                <c:pt idx="5">
                  <c:v>5241</c:v>
                </c:pt>
                <c:pt idx="6">
                  <c:v>4891</c:v>
                </c:pt>
                <c:pt idx="7">
                  <c:v>6420</c:v>
                </c:pt>
                <c:pt idx="8">
                  <c:v>200</c:v>
                </c:pt>
              </c:numCache>
            </c:numRef>
          </c:val>
        </c:ser>
      </c:pie3DChart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20"/>
      <c:hPercent val="100"/>
      <c:rotY val="260"/>
      <c:depthPercent val="100"/>
      <c:perspective val="30"/>
    </c:view3D>
    <c:plotArea>
      <c:layout>
        <c:manualLayout>
          <c:layoutTarget val="inner"/>
          <c:xMode val="edge"/>
          <c:yMode val="edge"/>
          <c:x val="0.12646886688776862"/>
          <c:y val="0.13302958492410313"/>
          <c:w val="0.75823027620010253"/>
          <c:h val="0.7427480130148108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 w="19050">
              <a:noFill/>
            </a:ln>
          </c:spPr>
          <c:explosion val="6"/>
          <c:dPt>
            <c:idx val="0"/>
            <c:spPr>
              <a:solidFill>
                <a:srgbClr val="000066"/>
              </a:solidFill>
              <a:ln w="19050">
                <a:solidFill>
                  <a:srgbClr val="66CCFF"/>
                </a:solidFill>
              </a:ln>
            </c:spPr>
          </c:dPt>
          <c:dPt>
            <c:idx val="1"/>
            <c:spPr>
              <a:solidFill>
                <a:srgbClr val="FFFF00"/>
              </a:solidFill>
              <a:ln w="19050">
                <a:solidFill>
                  <a:srgbClr val="000066"/>
                </a:solidFill>
              </a:ln>
            </c:spPr>
          </c:dPt>
          <c:dPt>
            <c:idx val="2"/>
            <c:spPr>
              <a:solidFill>
                <a:srgbClr val="0000FF"/>
              </a:solidFill>
              <a:ln w="19050">
                <a:solidFill>
                  <a:srgbClr val="66CCFF"/>
                </a:solidFill>
              </a:ln>
            </c:spPr>
          </c:dPt>
          <c:dPt>
            <c:idx val="3"/>
            <c:spPr>
              <a:solidFill>
                <a:srgbClr val="00B050"/>
              </a:solidFill>
              <a:ln w="19050">
                <a:solidFill>
                  <a:srgbClr val="0000FF"/>
                </a:solidFill>
              </a:ln>
            </c:spPr>
          </c:dPt>
          <c:dPt>
            <c:idx val="4"/>
            <c:spPr>
              <a:solidFill>
                <a:srgbClr val="FF0000"/>
              </a:solidFill>
              <a:ln w="19050">
                <a:solidFill>
                  <a:srgbClr val="6699FF"/>
                </a:solidFill>
              </a:ln>
            </c:spPr>
          </c:dPt>
          <c:dPt>
            <c:idx val="5"/>
            <c:spPr>
              <a:solidFill>
                <a:srgbClr val="6699FF"/>
              </a:solidFill>
              <a:ln w="19050">
                <a:solidFill>
                  <a:srgbClr val="0000FF"/>
                </a:solidFill>
              </a:ln>
            </c:spPr>
          </c:dPt>
          <c:dPt>
            <c:idx val="6"/>
            <c:spPr>
              <a:solidFill>
                <a:srgbClr val="0070C0"/>
              </a:solidFill>
              <a:ln w="19050">
                <a:solidFill>
                  <a:srgbClr val="000066"/>
                </a:solidFill>
              </a:ln>
            </c:spPr>
          </c:dPt>
          <c:dLbls>
            <c:dLbl>
              <c:idx val="0"/>
              <c:layout>
                <c:manualLayout>
                  <c:x val="1.1287439080047099E-2"/>
                  <c:y val="-3.4261766920450715E-2"/>
                </c:manualLayout>
              </c:layout>
              <c:tx>
                <c:rich>
                  <a:bodyPr/>
                  <a:lstStyle/>
                  <a:p>
                    <a:pPr>
                      <a:defRPr sz="1200" b="1">
                        <a:solidFill>
                          <a:schemeClr val="tx1"/>
                        </a:solidFill>
                        <a:effectLst/>
                      </a:defRPr>
                    </a:pPr>
                    <a:r>
                      <a:rPr lang="ru-RU" dirty="0"/>
                      <a:t>Доходы, получаемые в виде арендной платы за земельные участки; </a:t>
                    </a:r>
                    <a:endParaRPr lang="ru-RU" dirty="0" smtClean="0"/>
                  </a:p>
                  <a:p>
                    <a:pPr>
                      <a:defRPr sz="1200" b="1">
                        <a:solidFill>
                          <a:schemeClr val="tx1"/>
                        </a:solidFill>
                        <a:effectLst/>
                      </a:defRPr>
                    </a:pPr>
                    <a:r>
                      <a:rPr lang="ru-RU" dirty="0" smtClean="0"/>
                      <a:t>11 386; 11,5%</a:t>
                    </a:r>
                    <a:endParaRPr lang="ru-RU" dirty="0"/>
                  </a:p>
                </c:rich>
              </c:tx>
              <c:spPr>
                <a:ln w="3175">
                  <a:noFill/>
                </a:ln>
              </c:spPr>
              <c:showVal val="1"/>
              <c:showCatName val="1"/>
              <c:showPercent val="1"/>
            </c:dLbl>
            <c:dLbl>
              <c:idx val="1"/>
              <c:layout>
                <c:manualLayout>
                  <c:x val="-5.4274917577253397E-2"/>
                  <c:y val="-0.14697691483671524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Доходы </a:t>
                    </a:r>
                    <a:r>
                      <a:rPr lang="ru-RU" dirty="0"/>
                      <a:t>от сдачи в аренду имущества; </a:t>
                    </a:r>
                    <a:endParaRPr lang="ru-RU" dirty="0" smtClean="0"/>
                  </a:p>
                  <a:p>
                    <a:r>
                      <a:rPr lang="ru-RU" dirty="0" smtClean="0"/>
                      <a:t>5 032; </a:t>
                    </a:r>
                    <a:r>
                      <a:rPr lang="ru-RU" dirty="0"/>
                      <a:t>5%</a:t>
                    </a:r>
                  </a:p>
                </c:rich>
              </c:tx>
              <c:showVal val="1"/>
              <c:showCatName val="1"/>
              <c:showPercent val="1"/>
            </c:dLbl>
            <c:dLbl>
              <c:idx val="2"/>
              <c:layout>
                <c:manualLayout>
                  <c:x val="0.13867307710254087"/>
                  <c:y val="-6.799584033854901E-2"/>
                </c:manualLayout>
              </c:layout>
              <c:showVal val="1"/>
              <c:showCatName val="1"/>
              <c:showPercent val="1"/>
            </c:dLbl>
            <c:dLbl>
              <c:idx val="3"/>
              <c:layout>
                <c:manualLayout>
                  <c:x val="-0.24126901033600648"/>
                  <c:y val="-0.1051841420090445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Доходы от оказания платных </a:t>
                    </a:r>
                    <a:r>
                      <a:rPr lang="ru-RU" dirty="0" smtClean="0"/>
                      <a:t>услуг 67 850; 69%</a:t>
                    </a:r>
                    <a:endParaRPr lang="ru-RU" dirty="0"/>
                  </a:p>
                </c:rich>
              </c:tx>
              <c:showVal val="1"/>
              <c:showCatName val="1"/>
              <c:showPercent val="1"/>
            </c:dLbl>
            <c:dLbl>
              <c:idx val="4"/>
              <c:layout>
                <c:manualLayout>
                  <c:x val="0.23304695530218594"/>
                  <c:y val="0.1445828624305802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Доходы от продажи материальных и нематериальных </a:t>
                    </a:r>
                    <a:r>
                      <a:rPr lang="ru-RU" dirty="0" smtClean="0"/>
                      <a:t>активов 2 394; 2,4%</a:t>
                    </a:r>
                    <a:endParaRPr lang="ru-RU" dirty="0"/>
                  </a:p>
                </c:rich>
              </c:tx>
              <c:showVal val="1"/>
              <c:showCatName val="1"/>
              <c:showPercent val="1"/>
            </c:dLbl>
            <c:dLbl>
              <c:idx val="5"/>
              <c:layout>
                <c:manualLayout>
                  <c:x val="0"/>
                  <c:y val="0.14735744355429858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Штрафы</a:t>
                    </a:r>
                    <a:r>
                      <a:rPr lang="ru-RU" dirty="0"/>
                      <a:t>, санкции, возмещение ущерба; </a:t>
                    </a:r>
                    <a:endParaRPr lang="ru-RU" dirty="0" smtClean="0"/>
                  </a:p>
                  <a:p>
                    <a:r>
                      <a:rPr lang="ru-RU" dirty="0" smtClean="0"/>
                      <a:t>2 181; 2,2%</a:t>
                    </a:r>
                    <a:endParaRPr lang="ru-RU" dirty="0"/>
                  </a:p>
                </c:rich>
              </c:tx>
              <c:showVal val="1"/>
              <c:showCatName val="1"/>
              <c:showPercent val="1"/>
            </c:dLbl>
            <c:dLbl>
              <c:idx val="6"/>
              <c:layout>
                <c:manualLayout>
                  <c:x val="0"/>
                  <c:y val="-0.11454319608759012"/>
                </c:manualLayout>
              </c:layout>
              <c:showVal val="1"/>
              <c:showCatName val="1"/>
              <c:showPercent val="1"/>
            </c:dLbl>
            <c:spPr>
              <a:ln w="3175">
                <a:noFill/>
              </a:ln>
            </c:spPr>
            <c:txPr>
              <a:bodyPr/>
              <a:lstStyle/>
              <a:p>
                <a:pPr>
                  <a:defRPr sz="1300" b="1">
                    <a:solidFill>
                      <a:schemeClr val="tx1"/>
                    </a:solidFill>
                    <a:effectLst/>
                  </a:defRPr>
                </a:pPr>
                <a:endParaRPr lang="ru-RU"/>
              </a:p>
            </c:txPr>
            <c:showVal val="1"/>
            <c:showCatName val="1"/>
            <c:showPercent val="1"/>
            <c:showLeaderLines val="1"/>
          </c:dLbls>
          <c:cat>
            <c:strRef>
              <c:f>Лист1!$A$2:$A$8</c:f>
              <c:strCache>
                <c:ptCount val="7"/>
                <c:pt idx="0">
                  <c:v>Доходы, получаемые в виде арендной платы за земельные участки</c:v>
                </c:pt>
                <c:pt idx="1">
                  <c:v>Доходы от сдачи в аренду имущества</c:v>
                </c:pt>
                <c:pt idx="2">
                  <c:v>Платежи при пользовании природными ресурсами</c:v>
                </c:pt>
                <c:pt idx="3">
                  <c:v>Доходы от оказания платных услуг</c:v>
                </c:pt>
                <c:pt idx="4">
                  <c:v>Доходы от продажи материальных и нематериальных активов</c:v>
                </c:pt>
                <c:pt idx="5">
                  <c:v>Штрафы, санкции, возмещение ущерба</c:v>
                </c:pt>
                <c:pt idx="6">
                  <c:v>Прочие неналоговые доходы</c:v>
                </c:pt>
              </c:strCache>
            </c:strRef>
          </c:cat>
          <c:val>
            <c:numRef>
              <c:f>Лист1!$B$2:$B$8</c:f>
              <c:numCache>
                <c:formatCode>#,##0</c:formatCode>
                <c:ptCount val="7"/>
                <c:pt idx="0">
                  <c:v>11386</c:v>
                </c:pt>
                <c:pt idx="1">
                  <c:v>5032</c:v>
                </c:pt>
                <c:pt idx="2">
                  <c:v>3611</c:v>
                </c:pt>
                <c:pt idx="3">
                  <c:v>67850</c:v>
                </c:pt>
                <c:pt idx="4">
                  <c:v>2394</c:v>
                </c:pt>
                <c:pt idx="5">
                  <c:v>2181</c:v>
                </c:pt>
                <c:pt idx="6">
                  <c:v>5988</c:v>
                </c:pt>
              </c:numCache>
            </c:numRef>
          </c:val>
        </c:ser>
      </c:pie3DChart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autoTitleDeleted val="1"/>
    <c:plotArea>
      <c:layout>
        <c:manualLayout>
          <c:layoutTarget val="inner"/>
          <c:xMode val="edge"/>
          <c:yMode val="edge"/>
          <c:x val="0.10227562156917494"/>
          <c:y val="2.7638098000304503E-2"/>
          <c:w val="0.89772437843082764"/>
          <c:h val="0.8925854587194485"/>
        </c:manualLayout>
      </c:layout>
      <c:barChart>
        <c:barDir val="bar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доходы</c:v>
                </c:pt>
              </c:strCache>
            </c:strRef>
          </c:tx>
          <c:spPr>
            <a:solidFill>
              <a:schemeClr val="accent2">
                <a:lumMod val="40000"/>
                <a:lumOff val="60000"/>
              </a:schemeClr>
            </a:solidFill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285 460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296 701</a:t>
                    </a:r>
                    <a:endParaRPr lang="en-US" dirty="0"/>
                  </a:p>
                </c:rich>
              </c:tx>
              <c:showVal val="1"/>
            </c:dLbl>
            <c:showVal val="1"/>
          </c:dLbls>
          <c:cat>
            <c:strRef>
              <c:f>Лист1!$A$2:$A$3</c:f>
              <c:strCache>
                <c:ptCount val="2"/>
                <c:pt idx="0">
                  <c:v>2017 г.</c:v>
                </c:pt>
                <c:pt idx="1">
                  <c:v>2018 г.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285460</c:v>
                </c:pt>
                <c:pt idx="1">
                  <c:v>296701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неналоговые доходы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105</a:t>
                    </a:r>
                    <a:r>
                      <a:rPr lang="ru-RU" baseline="0" dirty="0" smtClean="0"/>
                      <a:t> 450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98 442</a:t>
                    </a:r>
                    <a:endParaRPr lang="en-US" dirty="0"/>
                  </a:p>
                </c:rich>
              </c:tx>
              <c:showVal val="1"/>
            </c:dLbl>
            <c:showVal val="1"/>
          </c:dLbls>
          <c:cat>
            <c:strRef>
              <c:f>Лист1!$A$2:$A$3</c:f>
              <c:strCache>
                <c:ptCount val="2"/>
                <c:pt idx="0">
                  <c:v>2017 г.</c:v>
                </c:pt>
                <c:pt idx="1">
                  <c:v>2018 г.</c:v>
                </c:pt>
              </c:strCache>
            </c:strRef>
          </c:cat>
          <c:val>
            <c:numRef>
              <c:f>Лист1!$C$2:$C$3</c:f>
              <c:numCache>
                <c:formatCode>#,##0</c:formatCode>
                <c:ptCount val="2"/>
                <c:pt idx="0">
                  <c:v>105450</c:v>
                </c:pt>
                <c:pt idx="1">
                  <c:v>105450</c:v>
                </c:pt>
              </c:numCache>
            </c:numRef>
          </c:val>
        </c:ser>
        <c:overlap val="100"/>
        <c:axId val="127554304"/>
        <c:axId val="127555840"/>
      </c:barChart>
      <c:catAx>
        <c:axId val="127554304"/>
        <c:scaling>
          <c:orientation val="minMax"/>
        </c:scaling>
        <c:axPos val="l"/>
        <c:numFmt formatCode="General" sourceLinked="1"/>
        <c:tickLblPos val="nextTo"/>
        <c:crossAx val="127555840"/>
        <c:crosses val="autoZero"/>
        <c:auto val="1"/>
        <c:lblAlgn val="ctr"/>
        <c:lblOffset val="100"/>
      </c:catAx>
      <c:valAx>
        <c:axId val="127555840"/>
        <c:scaling>
          <c:orientation val="minMax"/>
        </c:scaling>
        <c:delete val="1"/>
        <c:axPos val="b"/>
        <c:majorGridlines/>
        <c:numFmt formatCode="#,##0" sourceLinked="1"/>
        <c:tickLblPos val="none"/>
        <c:crossAx val="127554304"/>
        <c:crosses val="autoZero"/>
        <c:crossBetween val="between"/>
      </c:valAx>
      <c:spPr>
        <a:solidFill>
          <a:schemeClr val="tx2">
            <a:lumMod val="20000"/>
            <a:lumOff val="80000"/>
          </a:schemeClr>
        </a:solidFill>
      </c:spPr>
    </c:plotArea>
    <c:legend>
      <c:legendPos val="r"/>
      <c:layout>
        <c:manualLayout>
          <c:xMode val="edge"/>
          <c:yMode val="edge"/>
          <c:x val="0.6989732639844386"/>
          <c:y val="2.1320119077615292E-3"/>
          <c:w val="0.29235470999129998"/>
          <c:h val="0.1264167529886055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>
        <c:manualLayout>
          <c:layoutTarget val="inner"/>
          <c:xMode val="edge"/>
          <c:yMode val="edge"/>
          <c:x val="1.3118377113286769E-2"/>
          <c:y val="0.11748493323608172"/>
          <c:w val="0.96793285594529899"/>
          <c:h val="0.77888125151959076"/>
        </c:manualLayout>
      </c:layout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Финансовая помощь</c:v>
                </c:pt>
              </c:strCache>
            </c:strRef>
          </c:tx>
          <c:spPr>
            <a:solidFill>
              <a:srgbClr val="0070C0"/>
            </a:solidFill>
          </c:spPr>
          <c:dLbls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2017 г.</c:v>
                </c:pt>
                <c:pt idx="1">
                  <c:v>2018 г.</c:v>
                </c:pt>
              </c:strCache>
            </c:strRef>
          </c:cat>
          <c:val>
            <c:numRef>
              <c:f>Лист1!$B$2:$B$3</c:f>
              <c:numCache>
                <c:formatCode>#,##0</c:formatCode>
                <c:ptCount val="2"/>
                <c:pt idx="0">
                  <c:v>157247</c:v>
                </c:pt>
                <c:pt idx="1">
                  <c:v>159007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Целевые средства</c:v>
                </c:pt>
              </c:strCache>
            </c:strRef>
          </c:tx>
          <c:spPr>
            <a:solidFill>
              <a:srgbClr val="92D050"/>
            </a:solidFill>
          </c:spPr>
          <c:dLbls>
            <c:dLbl>
              <c:idx val="0"/>
              <c:layout>
                <c:manualLayout>
                  <c:x val="-4.3727923710955904E-3"/>
                  <c:y val="-1.160027373384755E-2"/>
                </c:manualLayout>
              </c:layout>
              <c:showVal val="1"/>
            </c:dLbl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Val val="1"/>
          </c:dLbls>
          <c:cat>
            <c:strRef>
              <c:f>Лист1!$A$2:$A$3</c:f>
              <c:strCache>
                <c:ptCount val="2"/>
                <c:pt idx="0">
                  <c:v>2017 г.</c:v>
                </c:pt>
                <c:pt idx="1">
                  <c:v>2018 г.</c:v>
                </c:pt>
              </c:strCache>
            </c:strRef>
          </c:cat>
          <c:val>
            <c:numRef>
              <c:f>Лист1!$C$2:$C$3</c:f>
              <c:numCache>
                <c:formatCode>#,##0</c:formatCode>
                <c:ptCount val="2"/>
                <c:pt idx="0">
                  <c:v>693268</c:v>
                </c:pt>
                <c:pt idx="1">
                  <c:v>1014609</c:v>
                </c:pt>
              </c:numCache>
            </c:numRef>
          </c:val>
        </c:ser>
        <c:shape val="box"/>
        <c:axId val="144220928"/>
        <c:axId val="144222464"/>
        <c:axId val="0"/>
      </c:bar3DChart>
      <c:catAx>
        <c:axId val="144220928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44222464"/>
        <c:crosses val="autoZero"/>
        <c:auto val="1"/>
        <c:lblAlgn val="ctr"/>
        <c:lblOffset val="100"/>
      </c:catAx>
      <c:valAx>
        <c:axId val="144222464"/>
        <c:scaling>
          <c:orientation val="minMax"/>
        </c:scaling>
        <c:delete val="1"/>
        <c:axPos val="l"/>
        <c:majorGridlines/>
        <c:numFmt formatCode="#,##0" sourceLinked="1"/>
        <c:tickLblPos val="none"/>
        <c:crossAx val="144220928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133317716764253"/>
          <c:y val="1.5336460200074386E-2"/>
          <c:w val="0.68963652798908481"/>
          <c:h val="0.11700632296894579"/>
        </c:manualLayout>
      </c:layout>
      <c:txPr>
        <a:bodyPr/>
        <a:lstStyle/>
        <a:p>
          <a:pPr>
            <a:defRPr sz="2000"/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>
        <c:manualLayout>
          <c:layoutTarget val="inner"/>
          <c:xMode val="edge"/>
          <c:yMode val="edge"/>
          <c:x val="5.3565288713910753E-2"/>
          <c:y val="5.4059536561131334E-2"/>
          <c:w val="0.9458231627296585"/>
          <c:h val="0.77977093772371975"/>
        </c:manualLayout>
      </c:layout>
      <c:bar3DChart>
        <c:barDir val="col"/>
        <c:grouping val="stacked"/>
        <c:ser>
          <c:idx val="0"/>
          <c:order val="0"/>
          <c:tx>
            <c:strRef>
              <c:f>'Слайд 3'!$A$6</c:f>
              <c:strCache>
                <c:ptCount val="1"/>
                <c:pt idx="0">
                  <c:v>за счет целевых средств</c:v>
                </c:pt>
              </c:strCache>
            </c:strRef>
          </c:tx>
          <c:spPr>
            <a:solidFill>
              <a:srgbClr val="FFFF00"/>
            </a:solidFill>
          </c:spPr>
          <c:dLbls>
            <c:dLbl>
              <c:idx val="0"/>
              <c:layout>
                <c:manualLayout>
                  <c:x val="1.2133092738407699E-2"/>
                  <c:y val="2.9343014239901644E-3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693 240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1.7112204724409448E-2"/>
                  <c:y val="6.67059573147075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1</a:t>
                    </a:r>
                    <a:r>
                      <a:rPr lang="ru-RU" baseline="0" dirty="0" smtClean="0"/>
                      <a:t> 014 159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1.3757861635220529E-2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1.3757861635220529E-2"/>
                  <c:y val="0"/>
                </c:manualLayout>
              </c:layout>
              <c:showVal val="1"/>
            </c:dLbl>
            <c:dLbl>
              <c:idx val="4"/>
              <c:layout>
                <c:manualLayout>
                  <c:x val="1.1792452830188741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1800"/>
                </a:pPr>
                <a:endParaRPr lang="ru-RU"/>
              </a:p>
            </c:txPr>
            <c:showVal val="1"/>
          </c:dLbls>
          <c:cat>
            <c:numRef>
              <c:f>'Слайд 3'!$B$5:$C$5</c:f>
              <c:numCache>
                <c:formatCode>General</c:formatCode>
                <c:ptCount val="2"/>
                <c:pt idx="0">
                  <c:v>2017</c:v>
                </c:pt>
                <c:pt idx="1">
                  <c:v>2018</c:v>
                </c:pt>
              </c:numCache>
            </c:numRef>
          </c:cat>
          <c:val>
            <c:numRef>
              <c:f>'Слайд 3'!$B$6:$C$6</c:f>
              <c:numCache>
                <c:formatCode>#,##0</c:formatCode>
                <c:ptCount val="2"/>
                <c:pt idx="0">
                  <c:v>693240</c:v>
                </c:pt>
                <c:pt idx="1">
                  <c:v>1014159</c:v>
                </c:pt>
              </c:numCache>
            </c:numRef>
          </c:val>
        </c:ser>
        <c:ser>
          <c:idx val="1"/>
          <c:order val="1"/>
          <c:tx>
            <c:strRef>
              <c:f>'Слайд 3'!$A$7</c:f>
              <c:strCache>
                <c:ptCount val="1"/>
                <c:pt idx="0">
                  <c:v>за счет собственных средств</c:v>
                </c:pt>
              </c:strCache>
            </c:strRef>
          </c:tx>
          <c:spPr>
            <a:solidFill>
              <a:srgbClr val="92D050"/>
            </a:solidFill>
          </c:spPr>
          <c:dLbls>
            <c:dLbl>
              <c:idx val="0"/>
              <c:layout>
                <c:manualLayout>
                  <c:x val="1.5723270440251645E-2"/>
                  <c:y val="1.173708920187836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516 581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3.0424540682415433E-2"/>
                  <c:y val="2.5936355670441211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541 995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1.1792452830188741E-2"/>
                  <c:y val="-2.9342723004694847E-3"/>
                </c:manualLayout>
              </c:layout>
              <c:showVal val="1"/>
            </c:dLbl>
            <c:dLbl>
              <c:idx val="3"/>
              <c:layout>
                <c:manualLayout>
                  <c:x val="1.3757861635220529E-2"/>
                  <c:y val="-2.9342723004694847E-3"/>
                </c:manualLayout>
              </c:layout>
              <c:showVal val="1"/>
            </c:dLbl>
            <c:dLbl>
              <c:idx val="4"/>
              <c:layout>
                <c:manualLayout>
                  <c:x val="1.1792452830188741E-2"/>
                  <c:y val="0"/>
                </c:manualLayout>
              </c:layout>
              <c:showVal val="1"/>
            </c:dLbl>
            <c:spPr>
              <a:noFill/>
            </c:spPr>
            <c:txPr>
              <a:bodyPr/>
              <a:lstStyle/>
              <a:p>
                <a:pPr>
                  <a:defRPr sz="1800"/>
                </a:pPr>
                <a:endParaRPr lang="ru-RU"/>
              </a:p>
            </c:txPr>
            <c:showVal val="1"/>
          </c:dLbls>
          <c:cat>
            <c:numRef>
              <c:f>'Слайд 3'!$B$5:$C$5</c:f>
              <c:numCache>
                <c:formatCode>General</c:formatCode>
                <c:ptCount val="2"/>
                <c:pt idx="0">
                  <c:v>2017</c:v>
                </c:pt>
                <c:pt idx="1">
                  <c:v>2018</c:v>
                </c:pt>
              </c:numCache>
            </c:numRef>
          </c:cat>
          <c:val>
            <c:numRef>
              <c:f>'Слайд 3'!$B$7:$C$7</c:f>
              <c:numCache>
                <c:formatCode>#,##0</c:formatCode>
                <c:ptCount val="2"/>
                <c:pt idx="0">
                  <c:v>516581</c:v>
                </c:pt>
                <c:pt idx="1">
                  <c:v>541995</c:v>
                </c:pt>
              </c:numCache>
            </c:numRef>
          </c:val>
        </c:ser>
        <c:shape val="cylinder"/>
        <c:axId val="144795520"/>
        <c:axId val="144797056"/>
        <c:axId val="0"/>
      </c:bar3DChart>
      <c:catAx>
        <c:axId val="144795520"/>
        <c:scaling>
          <c:orientation val="minMax"/>
        </c:scaling>
        <c:axPos val="b"/>
        <c:numFmt formatCode="General" sourceLinked="1"/>
        <c:tickLblPos val="nextTo"/>
        <c:crossAx val="144797056"/>
        <c:crosses val="autoZero"/>
        <c:auto val="1"/>
        <c:lblAlgn val="ctr"/>
        <c:lblOffset val="100"/>
      </c:catAx>
      <c:valAx>
        <c:axId val="144797056"/>
        <c:scaling>
          <c:orientation val="minMax"/>
        </c:scaling>
        <c:delete val="1"/>
        <c:axPos val="l"/>
        <c:numFmt formatCode="#,##0" sourceLinked="1"/>
        <c:tickLblPos val="none"/>
        <c:crossAx val="144795520"/>
        <c:crosses val="autoZero"/>
        <c:crossBetween val="between"/>
      </c:valAx>
      <c:spPr>
        <a:solidFill>
          <a:schemeClr val="tx2">
            <a:lumMod val="20000"/>
            <a:lumOff val="80000"/>
          </a:schemeClr>
        </a:solidFill>
      </c:spPr>
    </c:plotArea>
    <c:legend>
      <c:legendPos val="b"/>
      <c:layout/>
      <c:txPr>
        <a:bodyPr/>
        <a:lstStyle/>
        <a:p>
          <a:pPr>
            <a:defRPr sz="2000"/>
          </a:pPr>
          <a:endParaRPr lang="ru-RU"/>
        </a:p>
      </c:txPr>
    </c:legend>
    <c:plotVisOnly val="1"/>
    <c:dispBlanksAs val="gap"/>
  </c:chart>
  <c:spPr>
    <a:solidFill>
      <a:schemeClr val="tx2">
        <a:lumMod val="20000"/>
        <a:lumOff val="80000"/>
      </a:schemeClr>
    </a:solidFill>
  </c:spPr>
  <c:txPr>
    <a:bodyPr/>
    <a:lstStyle/>
    <a:p>
      <a:pPr>
        <a:defRPr sz="1400"/>
      </a:pPr>
      <a:endParaRPr lang="ru-RU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20"/>
      <c:hPercent val="100"/>
      <c:rotY val="200"/>
      <c:depthPercent val="100"/>
      <c:perspective val="30"/>
    </c:view3D>
    <c:plotArea>
      <c:layout>
        <c:manualLayout>
          <c:layoutTarget val="inner"/>
          <c:xMode val="edge"/>
          <c:yMode val="edge"/>
          <c:x val="9.20892857634735E-2"/>
          <c:y val="8.1016582952771324E-2"/>
          <c:w val="0.90791071423652669"/>
          <c:h val="0.8869908095006987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spPr>
              <a:solidFill>
                <a:srgbClr val="6699FF"/>
              </a:solidFill>
              <a:ln w="38100">
                <a:solidFill>
                  <a:srgbClr val="000066"/>
                </a:solidFill>
              </a:ln>
            </c:spPr>
          </c:dPt>
          <c:dPt>
            <c:idx val="1"/>
            <c:explosion val="24"/>
            <c:spPr>
              <a:solidFill>
                <a:srgbClr val="FFCCFF"/>
              </a:solidFill>
              <a:ln w="12700">
                <a:solidFill>
                  <a:srgbClr val="6699FF"/>
                </a:solidFill>
              </a:ln>
            </c:spPr>
          </c:dPt>
          <c:dPt>
            <c:idx val="2"/>
            <c:spPr>
              <a:solidFill>
                <a:schemeClr val="accent4">
                  <a:lumMod val="50000"/>
                </a:schemeClr>
              </a:solidFill>
              <a:ln>
                <a:solidFill>
                  <a:srgbClr val="000066"/>
                </a:solidFill>
              </a:ln>
            </c:spPr>
          </c:dPt>
          <c:dPt>
            <c:idx val="3"/>
            <c:spPr>
              <a:solidFill>
                <a:srgbClr val="00B050"/>
              </a:solidFill>
            </c:spPr>
          </c:dPt>
          <c:dPt>
            <c:idx val="4"/>
            <c:spPr>
              <a:solidFill>
                <a:srgbClr val="FFFF00"/>
              </a:solidFill>
            </c:spPr>
          </c:dPt>
          <c:dPt>
            <c:idx val="5"/>
            <c:spPr>
              <a:solidFill>
                <a:srgbClr val="FF0000"/>
              </a:solidFill>
            </c:spPr>
          </c:dPt>
          <c:dPt>
            <c:idx val="6"/>
            <c:spPr>
              <a:solidFill>
                <a:srgbClr val="7030A0"/>
              </a:solidFill>
            </c:spPr>
          </c:dPt>
          <c:dPt>
            <c:idx val="7"/>
            <c:spPr>
              <a:solidFill>
                <a:schemeClr val="accent2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-5.2156394927652977E-2"/>
                  <c:y val="-9.6247529514264504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Общегосударственные </a:t>
                    </a:r>
                    <a:r>
                      <a:rPr lang="ru-RU" dirty="0"/>
                      <a:t>вопросы
</a:t>
                    </a:r>
                    <a:r>
                      <a:rPr lang="ru-RU" dirty="0" smtClean="0"/>
                      <a:t>6,2%</a:t>
                    </a:r>
                    <a:endParaRPr lang="ru-RU" dirty="0"/>
                  </a:p>
                </c:rich>
              </c:tx>
              <c:showCatName val="1"/>
              <c:showPercent val="1"/>
            </c:dLbl>
            <c:dLbl>
              <c:idx val="1"/>
              <c:delete val="1"/>
            </c:dLbl>
            <c:dLbl>
              <c:idx val="2"/>
              <c:layout>
                <c:manualLayout>
                  <c:x val="0"/>
                  <c:y val="0.15722083511188994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экономика
</a:t>
                    </a:r>
                    <a:r>
                      <a:rPr lang="ru-RU" dirty="0" smtClean="0"/>
                      <a:t>13,7%</a:t>
                    </a:r>
                    <a:endParaRPr lang="ru-RU" dirty="0"/>
                  </a:p>
                </c:rich>
              </c:tx>
              <c:showCatName val="1"/>
              <c:showPercent val="1"/>
            </c:dLbl>
            <c:dLbl>
              <c:idx val="3"/>
              <c:layout>
                <c:manualLayout>
                  <c:x val="0.21567511017294391"/>
                  <c:y val="-0.36453381855135925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0.15512755527163638"/>
                  <c:y val="-4.0784077978402104E-2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7.9481067760147989E-2"/>
                  <c:y val="5.552325326425714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Социальная </a:t>
                    </a:r>
                    <a:r>
                      <a:rPr lang="ru-RU" dirty="0"/>
                      <a:t>политика
</a:t>
                    </a:r>
                    <a:r>
                      <a:rPr lang="ru-RU" dirty="0" smtClean="0"/>
                      <a:t>3,3%</a:t>
                    </a:r>
                    <a:endParaRPr lang="ru-RU" dirty="0"/>
                  </a:p>
                </c:rich>
              </c:tx>
              <c:showCatName val="1"/>
              <c:showPercent val="1"/>
            </c:dLbl>
            <c:dLbl>
              <c:idx val="6"/>
              <c:layout>
                <c:manualLayout>
                  <c:x val="0.1938713650733023"/>
                  <c:y val="8.2374984650828181E-2"/>
                </c:manualLayout>
              </c:layout>
              <c:showCatName val="1"/>
              <c:showPercent val="1"/>
            </c:dLbl>
            <c:dLbl>
              <c:idx val="7"/>
              <c:layout>
                <c:manualLayout>
                  <c:x val="6.3852352034347012E-2"/>
                  <c:y val="5.0325183166782625E-2"/>
                </c:manualLayout>
              </c:layout>
              <c:showCatName val="1"/>
              <c:showPercent val="1"/>
            </c:dLbl>
            <c:dLbl>
              <c:idx val="8"/>
              <c:layout>
                <c:manualLayout>
                  <c:x val="-6.272271400514938E-2"/>
                  <c:y val="0"/>
                </c:manualLayout>
              </c:layout>
              <c:showCatName val="1"/>
              <c:showPercent val="1"/>
            </c:dLbl>
            <c:dLbl>
              <c:idx val="9"/>
              <c:layout>
                <c:manualLayout>
                  <c:x val="-9.9247653038551209E-2"/>
                  <c:y val="-1.8793789495531069E-2"/>
                </c:manualLayout>
              </c:layout>
              <c:showCatName val="1"/>
              <c:showPercent val="1"/>
            </c:dLbl>
            <c:numFmt formatCode="0.0%" sourceLinked="0"/>
            <c:txPr>
              <a:bodyPr/>
              <a:lstStyle/>
              <a:p>
                <a:pPr>
                  <a:defRPr sz="1600" b="1">
                    <a:solidFill>
                      <a:schemeClr val="tx1"/>
                    </a:solidFill>
                    <a:effectLst/>
                  </a:defRPr>
                </a:pPr>
                <a:endParaRPr lang="ru-RU"/>
              </a:p>
            </c:txPr>
            <c:showCatName val="1"/>
            <c:showPercent val="1"/>
          </c:dLbls>
          <c:cat>
            <c:strRef>
              <c:f>Лист1!$A$2:$A$14</c:f>
              <c:strCache>
                <c:ptCount val="9"/>
                <c:pt idx="0">
                  <c:v>Общегосударственные вопросы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Образование</c:v>
                </c:pt>
                <c:pt idx="4">
                  <c:v>Культура и кинематография</c:v>
                </c:pt>
                <c:pt idx="5">
                  <c:v>Социальная политика</c:v>
                </c:pt>
                <c:pt idx="6">
                  <c:v>Физическая культура и спорт</c:v>
                </c:pt>
                <c:pt idx="7">
                  <c:v>Средства массовой информации</c:v>
                </c:pt>
                <c:pt idx="8">
                  <c:v>Обслуживание государственного и муниципального долга</c:v>
                </c:pt>
              </c:strCache>
            </c:strRef>
          </c:cat>
          <c:val>
            <c:numRef>
              <c:f>Лист1!$B$2:$B$14</c:f>
              <c:numCache>
                <c:formatCode>#,##0</c:formatCode>
                <c:ptCount val="13"/>
                <c:pt idx="0">
                  <c:v>95601</c:v>
                </c:pt>
                <c:pt idx="1">
                  <c:v>213662</c:v>
                </c:pt>
                <c:pt idx="2">
                  <c:v>82576</c:v>
                </c:pt>
                <c:pt idx="3">
                  <c:v>893409</c:v>
                </c:pt>
                <c:pt idx="4">
                  <c:v>97134</c:v>
                </c:pt>
                <c:pt idx="5">
                  <c:v>50888</c:v>
                </c:pt>
                <c:pt idx="6">
                  <c:v>113736</c:v>
                </c:pt>
                <c:pt idx="7">
                  <c:v>4230</c:v>
                </c:pt>
                <c:pt idx="8">
                  <c:v>4918</c:v>
                </c:pt>
              </c:numCache>
            </c:numRef>
          </c:val>
        </c:ser>
      </c:pie3DChart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0C728C9-57B1-41F0-8230-424AFB0B8156}" type="doc">
      <dgm:prSet loTypeId="urn:microsoft.com/office/officeart/2005/8/layout/hChevron3" loCatId="process" qsTypeId="urn:microsoft.com/office/officeart/2005/8/quickstyle/simple1" qsCatId="simple" csTypeId="urn:microsoft.com/office/officeart/2005/8/colors/colorful4" csCatId="colorful" phldr="1"/>
      <dgm:spPr/>
    </dgm:pt>
    <dgm:pt modelId="{E9651CD2-5D3A-40B6-A0BC-F97FA7A5A9E0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БЕЗВОЗМЕЗДНЫЕ ПОСТУПЛЕНИЯ, в т.ч.:</a:t>
          </a:r>
          <a:endParaRPr lang="ru-RU" sz="1800" b="1" dirty="0">
            <a:solidFill>
              <a:schemeClr val="tx1"/>
            </a:solidFill>
          </a:endParaRPr>
        </a:p>
      </dgm:t>
    </dgm:pt>
    <dgm:pt modelId="{577DFC6E-94A7-498D-82AD-4AFBE0C945F9}" type="parTrans" cxnId="{D29AD956-C8F6-4D30-9A69-45568041E99F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606FD14F-CCC0-402C-9522-C1B0ADAFC708}" type="sibTrans" cxnId="{D29AD956-C8F6-4D30-9A69-45568041E99F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8C9A5ECE-4E2D-4A4D-9AF4-5E6CA82AFF56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СУММА (тыс.руб.)</a:t>
          </a:r>
          <a:endParaRPr lang="ru-RU" sz="1800" b="1" dirty="0">
            <a:solidFill>
              <a:schemeClr val="tx1"/>
            </a:solidFill>
          </a:endParaRPr>
        </a:p>
      </dgm:t>
    </dgm:pt>
    <dgm:pt modelId="{795EF423-0BBF-46FE-A39A-83821D0ACC09}" type="parTrans" cxnId="{6C9366AB-83E6-4BD0-AAD8-309D7C40A4E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81260EED-AB5C-4BC5-81DE-04C8BC9EA665}" type="sibTrans" cxnId="{6C9366AB-83E6-4BD0-AAD8-309D7C40A4E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C2F9A523-91AB-41C8-B3E6-FDF5208AA655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ДОЛЯ ПОСТУПЛЕНИЙ</a:t>
          </a:r>
        </a:p>
      </dgm:t>
    </dgm:pt>
    <dgm:pt modelId="{C6C5B1CF-5425-41DC-979A-8CB285A5BB69}" type="sibTrans" cxnId="{FD2057C4-A0EA-40CA-939D-AF1DED3FFCCA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B9B4D2F-66BE-4CA9-A49C-16E927C81615}" type="parTrans" cxnId="{FD2057C4-A0EA-40CA-939D-AF1DED3FFCCA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E68225EC-7320-4C28-B585-52791266A7D8}" type="pres">
      <dgm:prSet presAssocID="{E0C728C9-57B1-41F0-8230-424AFB0B8156}" presName="Name0" presStyleCnt="0">
        <dgm:presLayoutVars>
          <dgm:dir/>
          <dgm:resizeHandles val="exact"/>
        </dgm:presLayoutVars>
      </dgm:prSet>
      <dgm:spPr/>
    </dgm:pt>
    <dgm:pt modelId="{9A2E679D-A40C-480B-92D6-54C3A7EABDD1}" type="pres">
      <dgm:prSet presAssocID="{E9651CD2-5D3A-40B6-A0BC-F97FA7A5A9E0}" presName="parTxOnly" presStyleLbl="node1" presStyleIdx="0" presStyleCnt="3" custScaleX="189380" custScaleY="1029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97F94B-1EDA-4717-986B-8E7000A5D4D9}" type="pres">
      <dgm:prSet presAssocID="{606FD14F-CCC0-402C-9522-C1B0ADAFC708}" presName="parSpace" presStyleCnt="0"/>
      <dgm:spPr/>
    </dgm:pt>
    <dgm:pt modelId="{FA085E75-5073-4A3D-B326-A636F3A62E05}" type="pres">
      <dgm:prSet presAssocID="{8C9A5ECE-4E2D-4A4D-9AF4-5E6CA82AFF56}" presName="parTxOnly" presStyleLbl="node1" presStyleIdx="1" presStyleCnt="3" custScaleX="169935" custScaleY="1108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E484F3-81D6-44D6-8543-1FFC3BC8D861}" type="pres">
      <dgm:prSet presAssocID="{81260EED-AB5C-4BC5-81DE-04C8BC9EA665}" presName="parSpace" presStyleCnt="0"/>
      <dgm:spPr/>
    </dgm:pt>
    <dgm:pt modelId="{8B3CFC9F-D66C-423E-8C68-888F0A594677}" type="pres">
      <dgm:prSet presAssocID="{C2F9A523-91AB-41C8-B3E6-FDF5208AA655}" presName="parTxOnly" presStyleLbl="node1" presStyleIdx="2" presStyleCnt="3" custScaleX="138781" custScaleY="1792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C16617-882D-40FF-BEEF-FFEA6F9A27C0}" type="presOf" srcId="{8C9A5ECE-4E2D-4A4D-9AF4-5E6CA82AFF56}" destId="{FA085E75-5073-4A3D-B326-A636F3A62E05}" srcOrd="0" destOrd="0" presId="urn:microsoft.com/office/officeart/2005/8/layout/hChevron3"/>
    <dgm:cxn modelId="{6C9366AB-83E6-4BD0-AAD8-309D7C40A4E4}" srcId="{E0C728C9-57B1-41F0-8230-424AFB0B8156}" destId="{8C9A5ECE-4E2D-4A4D-9AF4-5E6CA82AFF56}" srcOrd="1" destOrd="0" parTransId="{795EF423-0BBF-46FE-A39A-83821D0ACC09}" sibTransId="{81260EED-AB5C-4BC5-81DE-04C8BC9EA665}"/>
    <dgm:cxn modelId="{E0DC801E-1769-4FE1-915C-357692689E96}" type="presOf" srcId="{E9651CD2-5D3A-40B6-A0BC-F97FA7A5A9E0}" destId="{9A2E679D-A40C-480B-92D6-54C3A7EABDD1}" srcOrd="0" destOrd="0" presId="urn:microsoft.com/office/officeart/2005/8/layout/hChevron3"/>
    <dgm:cxn modelId="{7197F15D-94AB-4007-B2DD-B218DB33C173}" type="presOf" srcId="{E0C728C9-57B1-41F0-8230-424AFB0B8156}" destId="{E68225EC-7320-4C28-B585-52791266A7D8}" srcOrd="0" destOrd="0" presId="urn:microsoft.com/office/officeart/2005/8/layout/hChevron3"/>
    <dgm:cxn modelId="{FD2057C4-A0EA-40CA-939D-AF1DED3FFCCA}" srcId="{E0C728C9-57B1-41F0-8230-424AFB0B8156}" destId="{C2F9A523-91AB-41C8-B3E6-FDF5208AA655}" srcOrd="2" destOrd="0" parTransId="{0B9B4D2F-66BE-4CA9-A49C-16E927C81615}" sibTransId="{C6C5B1CF-5425-41DC-979A-8CB285A5BB69}"/>
    <dgm:cxn modelId="{D18FF53B-03BA-4106-B336-D5E7479FE94B}" type="presOf" srcId="{C2F9A523-91AB-41C8-B3E6-FDF5208AA655}" destId="{8B3CFC9F-D66C-423E-8C68-888F0A594677}" srcOrd="0" destOrd="0" presId="urn:microsoft.com/office/officeart/2005/8/layout/hChevron3"/>
    <dgm:cxn modelId="{D29AD956-C8F6-4D30-9A69-45568041E99F}" srcId="{E0C728C9-57B1-41F0-8230-424AFB0B8156}" destId="{E9651CD2-5D3A-40B6-A0BC-F97FA7A5A9E0}" srcOrd="0" destOrd="0" parTransId="{577DFC6E-94A7-498D-82AD-4AFBE0C945F9}" sibTransId="{606FD14F-CCC0-402C-9522-C1B0ADAFC708}"/>
    <dgm:cxn modelId="{BBD55EB4-6455-4703-9154-48D4C73A1C2A}" type="presParOf" srcId="{E68225EC-7320-4C28-B585-52791266A7D8}" destId="{9A2E679D-A40C-480B-92D6-54C3A7EABDD1}" srcOrd="0" destOrd="0" presId="urn:microsoft.com/office/officeart/2005/8/layout/hChevron3"/>
    <dgm:cxn modelId="{F95442FD-9880-4A11-9605-CFDD92D754E4}" type="presParOf" srcId="{E68225EC-7320-4C28-B585-52791266A7D8}" destId="{9A97F94B-1EDA-4717-986B-8E7000A5D4D9}" srcOrd="1" destOrd="0" presId="urn:microsoft.com/office/officeart/2005/8/layout/hChevron3"/>
    <dgm:cxn modelId="{C491E6A3-8E91-4977-8F36-A0C77D485B37}" type="presParOf" srcId="{E68225EC-7320-4C28-B585-52791266A7D8}" destId="{FA085E75-5073-4A3D-B326-A636F3A62E05}" srcOrd="2" destOrd="0" presId="urn:microsoft.com/office/officeart/2005/8/layout/hChevron3"/>
    <dgm:cxn modelId="{E1E2EDC5-B176-40C4-962A-DB8749012490}" type="presParOf" srcId="{E68225EC-7320-4C28-B585-52791266A7D8}" destId="{CDE484F3-81D6-44D6-8543-1FFC3BC8D861}" srcOrd="3" destOrd="0" presId="urn:microsoft.com/office/officeart/2005/8/layout/hChevron3"/>
    <dgm:cxn modelId="{F8CAAE5F-93D4-444C-9CB8-63EED3882414}" type="presParOf" srcId="{E68225EC-7320-4C28-B585-52791266A7D8}" destId="{8B3CFC9F-D66C-423E-8C68-888F0A594677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0C728C9-57B1-41F0-8230-424AFB0B8156}" type="doc">
      <dgm:prSet loTypeId="urn:microsoft.com/office/officeart/2005/8/layout/hChevron3" loCatId="process" qsTypeId="urn:microsoft.com/office/officeart/2005/8/quickstyle/simple1" qsCatId="simple" csTypeId="urn:microsoft.com/office/officeart/2005/8/colors/colorful4" csCatId="colorful" phldr="1"/>
      <dgm:spPr/>
    </dgm:pt>
    <dgm:pt modelId="{E9651CD2-5D3A-40B6-A0BC-F97FA7A5A9E0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ДОШКОЛЬНОЕ ОБРАЗОВАНИЕ</a:t>
          </a:r>
          <a:endParaRPr lang="ru-RU" sz="1400" b="1" dirty="0">
            <a:solidFill>
              <a:schemeClr val="tx1"/>
            </a:solidFill>
          </a:endParaRPr>
        </a:p>
      </dgm:t>
    </dgm:pt>
    <dgm:pt modelId="{577DFC6E-94A7-498D-82AD-4AFBE0C945F9}" type="parTrans" cxnId="{D29AD956-C8F6-4D30-9A69-45568041E99F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606FD14F-CCC0-402C-9522-C1B0ADAFC708}" type="sibTrans" cxnId="{D29AD956-C8F6-4D30-9A69-45568041E99F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8C9A5ECE-4E2D-4A4D-9AF4-5E6CA82AFF56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316 093тыс. рублей</a:t>
          </a:r>
          <a:endParaRPr lang="ru-RU" sz="1400" b="1" dirty="0">
            <a:solidFill>
              <a:schemeClr val="tx1"/>
            </a:solidFill>
          </a:endParaRPr>
        </a:p>
      </dgm:t>
    </dgm:pt>
    <dgm:pt modelId="{795EF423-0BBF-46FE-A39A-83821D0ACC09}" type="parTrans" cxnId="{6C9366AB-83E6-4BD0-AAD8-309D7C40A4E4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81260EED-AB5C-4BC5-81DE-04C8BC9EA665}" type="sibTrans" cxnId="{6C9366AB-83E6-4BD0-AAD8-309D7C40A4E4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C2F9A523-91AB-41C8-B3E6-FDF5208AA655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35,4%</a:t>
          </a:r>
          <a:endParaRPr lang="ru-RU" sz="1400" b="1" dirty="0">
            <a:solidFill>
              <a:schemeClr val="tx1"/>
            </a:solidFill>
          </a:endParaRPr>
        </a:p>
      </dgm:t>
    </dgm:pt>
    <dgm:pt modelId="{C6C5B1CF-5425-41DC-979A-8CB285A5BB69}" type="sibTrans" cxnId="{FD2057C4-A0EA-40CA-939D-AF1DED3FFCCA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0B9B4D2F-66BE-4CA9-A49C-16E927C81615}" type="parTrans" cxnId="{FD2057C4-A0EA-40CA-939D-AF1DED3FFCCA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E68225EC-7320-4C28-B585-52791266A7D8}" type="pres">
      <dgm:prSet presAssocID="{E0C728C9-57B1-41F0-8230-424AFB0B8156}" presName="Name0" presStyleCnt="0">
        <dgm:presLayoutVars>
          <dgm:dir/>
          <dgm:resizeHandles val="exact"/>
        </dgm:presLayoutVars>
      </dgm:prSet>
      <dgm:spPr/>
    </dgm:pt>
    <dgm:pt modelId="{9A2E679D-A40C-480B-92D6-54C3A7EABDD1}" type="pres">
      <dgm:prSet presAssocID="{E9651CD2-5D3A-40B6-A0BC-F97FA7A5A9E0}" presName="parTxOnly" presStyleLbl="node1" presStyleIdx="0" presStyleCnt="3" custScaleX="243695" custScaleY="2059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97F94B-1EDA-4717-986B-8E7000A5D4D9}" type="pres">
      <dgm:prSet presAssocID="{606FD14F-CCC0-402C-9522-C1B0ADAFC708}" presName="parSpace" presStyleCnt="0"/>
      <dgm:spPr/>
    </dgm:pt>
    <dgm:pt modelId="{FA085E75-5073-4A3D-B326-A636F3A62E05}" type="pres">
      <dgm:prSet presAssocID="{8C9A5ECE-4E2D-4A4D-9AF4-5E6CA82AFF56}" presName="parTxOnly" presStyleLbl="node1" presStyleIdx="1" presStyleCnt="3" custScaleX="158512" custScaleY="1960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E484F3-81D6-44D6-8543-1FFC3BC8D861}" type="pres">
      <dgm:prSet presAssocID="{81260EED-AB5C-4BC5-81DE-04C8BC9EA665}" presName="parSpace" presStyleCnt="0"/>
      <dgm:spPr/>
    </dgm:pt>
    <dgm:pt modelId="{8B3CFC9F-D66C-423E-8C68-888F0A594677}" type="pres">
      <dgm:prSet presAssocID="{C2F9A523-91AB-41C8-B3E6-FDF5208AA655}" presName="parTxOnly" presStyleLbl="node1" presStyleIdx="2" presStyleCnt="3" custScaleX="120233" custScaleY="179231" custLinFactNeighborX="361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9366AB-83E6-4BD0-AAD8-309D7C40A4E4}" srcId="{E0C728C9-57B1-41F0-8230-424AFB0B8156}" destId="{8C9A5ECE-4E2D-4A4D-9AF4-5E6CA82AFF56}" srcOrd="1" destOrd="0" parTransId="{795EF423-0BBF-46FE-A39A-83821D0ACC09}" sibTransId="{81260EED-AB5C-4BC5-81DE-04C8BC9EA665}"/>
    <dgm:cxn modelId="{78D4B2ED-C0C5-47A6-8F2C-B7D1A76F5A19}" type="presOf" srcId="{8C9A5ECE-4E2D-4A4D-9AF4-5E6CA82AFF56}" destId="{FA085E75-5073-4A3D-B326-A636F3A62E05}" srcOrd="0" destOrd="0" presId="urn:microsoft.com/office/officeart/2005/8/layout/hChevron3"/>
    <dgm:cxn modelId="{FD2057C4-A0EA-40CA-939D-AF1DED3FFCCA}" srcId="{E0C728C9-57B1-41F0-8230-424AFB0B8156}" destId="{C2F9A523-91AB-41C8-B3E6-FDF5208AA655}" srcOrd="2" destOrd="0" parTransId="{0B9B4D2F-66BE-4CA9-A49C-16E927C81615}" sibTransId="{C6C5B1CF-5425-41DC-979A-8CB285A5BB69}"/>
    <dgm:cxn modelId="{9DBC5CB2-2652-487F-985C-7F1FD5F12632}" type="presOf" srcId="{C2F9A523-91AB-41C8-B3E6-FDF5208AA655}" destId="{8B3CFC9F-D66C-423E-8C68-888F0A594677}" srcOrd="0" destOrd="0" presId="urn:microsoft.com/office/officeart/2005/8/layout/hChevron3"/>
    <dgm:cxn modelId="{11C33455-0C79-4348-81FB-5A0C80C4631E}" type="presOf" srcId="{E9651CD2-5D3A-40B6-A0BC-F97FA7A5A9E0}" destId="{9A2E679D-A40C-480B-92D6-54C3A7EABDD1}" srcOrd="0" destOrd="0" presId="urn:microsoft.com/office/officeart/2005/8/layout/hChevron3"/>
    <dgm:cxn modelId="{D29AD956-C8F6-4D30-9A69-45568041E99F}" srcId="{E0C728C9-57B1-41F0-8230-424AFB0B8156}" destId="{E9651CD2-5D3A-40B6-A0BC-F97FA7A5A9E0}" srcOrd="0" destOrd="0" parTransId="{577DFC6E-94A7-498D-82AD-4AFBE0C945F9}" sibTransId="{606FD14F-CCC0-402C-9522-C1B0ADAFC708}"/>
    <dgm:cxn modelId="{57DA2C6B-DF3E-4313-924E-B1A7EA05E1ED}" type="presOf" srcId="{E0C728C9-57B1-41F0-8230-424AFB0B8156}" destId="{E68225EC-7320-4C28-B585-52791266A7D8}" srcOrd="0" destOrd="0" presId="urn:microsoft.com/office/officeart/2005/8/layout/hChevron3"/>
    <dgm:cxn modelId="{0520162A-102C-4979-B5B7-05E205038981}" type="presParOf" srcId="{E68225EC-7320-4C28-B585-52791266A7D8}" destId="{9A2E679D-A40C-480B-92D6-54C3A7EABDD1}" srcOrd="0" destOrd="0" presId="urn:microsoft.com/office/officeart/2005/8/layout/hChevron3"/>
    <dgm:cxn modelId="{CC0824E4-F4B6-4549-BB46-CC114F0D5C3D}" type="presParOf" srcId="{E68225EC-7320-4C28-B585-52791266A7D8}" destId="{9A97F94B-1EDA-4717-986B-8E7000A5D4D9}" srcOrd="1" destOrd="0" presId="urn:microsoft.com/office/officeart/2005/8/layout/hChevron3"/>
    <dgm:cxn modelId="{B5D8094C-BA10-4818-B9BB-8CCBCE7F58A6}" type="presParOf" srcId="{E68225EC-7320-4C28-B585-52791266A7D8}" destId="{FA085E75-5073-4A3D-B326-A636F3A62E05}" srcOrd="2" destOrd="0" presId="urn:microsoft.com/office/officeart/2005/8/layout/hChevron3"/>
    <dgm:cxn modelId="{4818C6D6-3F25-406B-BFAC-B60139FE96BC}" type="presParOf" srcId="{E68225EC-7320-4C28-B585-52791266A7D8}" destId="{CDE484F3-81D6-44D6-8543-1FFC3BC8D861}" srcOrd="3" destOrd="0" presId="urn:microsoft.com/office/officeart/2005/8/layout/hChevron3"/>
    <dgm:cxn modelId="{4982F624-FC75-490A-8088-D4C106D4BFD8}" type="presParOf" srcId="{E68225EC-7320-4C28-B585-52791266A7D8}" destId="{8B3CFC9F-D66C-423E-8C68-888F0A594677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1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0C728C9-57B1-41F0-8230-424AFB0B8156}" type="doc">
      <dgm:prSet loTypeId="urn:microsoft.com/office/officeart/2005/8/layout/hChevron3" loCatId="process" qsTypeId="urn:microsoft.com/office/officeart/2005/8/quickstyle/simple1" qsCatId="simple" csTypeId="urn:microsoft.com/office/officeart/2005/8/colors/colorful4" csCatId="colorful" phldr="1"/>
      <dgm:spPr/>
    </dgm:pt>
    <dgm:pt modelId="{E9651CD2-5D3A-40B6-A0BC-F97FA7A5A9E0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МОЛОДЕЖНАЯ ПОЛИТИКА</a:t>
          </a:r>
          <a:endParaRPr lang="ru-RU" sz="1400" b="1" dirty="0">
            <a:solidFill>
              <a:schemeClr val="tx1"/>
            </a:solidFill>
          </a:endParaRPr>
        </a:p>
      </dgm:t>
    </dgm:pt>
    <dgm:pt modelId="{577DFC6E-94A7-498D-82AD-4AFBE0C945F9}" type="parTrans" cxnId="{D29AD956-C8F6-4D30-9A69-45568041E99F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606FD14F-CCC0-402C-9522-C1B0ADAFC708}" type="sibTrans" cxnId="{D29AD956-C8F6-4D30-9A69-45568041E99F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8C9A5ECE-4E2D-4A4D-9AF4-5E6CA82AFF56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4 352тыс. рублей</a:t>
          </a:r>
          <a:endParaRPr lang="ru-RU" sz="1400" b="1" dirty="0">
            <a:solidFill>
              <a:schemeClr val="tx1"/>
            </a:solidFill>
          </a:endParaRPr>
        </a:p>
      </dgm:t>
    </dgm:pt>
    <dgm:pt modelId="{795EF423-0BBF-46FE-A39A-83821D0ACC09}" type="parTrans" cxnId="{6C9366AB-83E6-4BD0-AAD8-309D7C40A4E4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81260EED-AB5C-4BC5-81DE-04C8BC9EA665}" type="sibTrans" cxnId="{6C9366AB-83E6-4BD0-AAD8-309D7C40A4E4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C2F9A523-91AB-41C8-B3E6-FDF5208AA655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0,5%</a:t>
          </a:r>
          <a:endParaRPr lang="ru-RU" sz="1400" b="1" dirty="0">
            <a:solidFill>
              <a:schemeClr val="tx1"/>
            </a:solidFill>
          </a:endParaRPr>
        </a:p>
      </dgm:t>
    </dgm:pt>
    <dgm:pt modelId="{C6C5B1CF-5425-41DC-979A-8CB285A5BB69}" type="sibTrans" cxnId="{FD2057C4-A0EA-40CA-939D-AF1DED3FFCCA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0B9B4D2F-66BE-4CA9-A49C-16E927C81615}" type="parTrans" cxnId="{FD2057C4-A0EA-40CA-939D-AF1DED3FFCCA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E68225EC-7320-4C28-B585-52791266A7D8}" type="pres">
      <dgm:prSet presAssocID="{E0C728C9-57B1-41F0-8230-424AFB0B8156}" presName="Name0" presStyleCnt="0">
        <dgm:presLayoutVars>
          <dgm:dir/>
          <dgm:resizeHandles val="exact"/>
        </dgm:presLayoutVars>
      </dgm:prSet>
      <dgm:spPr/>
    </dgm:pt>
    <dgm:pt modelId="{9A2E679D-A40C-480B-92D6-54C3A7EABDD1}" type="pres">
      <dgm:prSet presAssocID="{E9651CD2-5D3A-40B6-A0BC-F97FA7A5A9E0}" presName="parTxOnly" presStyleLbl="node1" presStyleIdx="0" presStyleCnt="3" custScaleX="243695" custScaleY="2059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97F94B-1EDA-4717-986B-8E7000A5D4D9}" type="pres">
      <dgm:prSet presAssocID="{606FD14F-CCC0-402C-9522-C1B0ADAFC708}" presName="parSpace" presStyleCnt="0"/>
      <dgm:spPr/>
    </dgm:pt>
    <dgm:pt modelId="{FA085E75-5073-4A3D-B326-A636F3A62E05}" type="pres">
      <dgm:prSet presAssocID="{8C9A5ECE-4E2D-4A4D-9AF4-5E6CA82AFF56}" presName="parTxOnly" presStyleLbl="node1" presStyleIdx="1" presStyleCnt="3" custAng="0" custScaleX="158512" custScaleY="196017" custLinFactNeighborX="10329" custLinFactNeighborY="-40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E484F3-81D6-44D6-8543-1FFC3BC8D861}" type="pres">
      <dgm:prSet presAssocID="{81260EED-AB5C-4BC5-81DE-04C8BC9EA665}" presName="parSpace" presStyleCnt="0"/>
      <dgm:spPr/>
    </dgm:pt>
    <dgm:pt modelId="{8B3CFC9F-D66C-423E-8C68-888F0A594677}" type="pres">
      <dgm:prSet presAssocID="{C2F9A523-91AB-41C8-B3E6-FDF5208AA655}" presName="parTxOnly" presStyleLbl="node1" presStyleIdx="2" presStyleCnt="3" custScaleX="94804" custScaleY="179231" custLinFactNeighborX="-75546" custLinFactNeighborY="-36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9366AB-83E6-4BD0-AAD8-309D7C40A4E4}" srcId="{E0C728C9-57B1-41F0-8230-424AFB0B8156}" destId="{8C9A5ECE-4E2D-4A4D-9AF4-5E6CA82AFF56}" srcOrd="1" destOrd="0" parTransId="{795EF423-0BBF-46FE-A39A-83821D0ACC09}" sibTransId="{81260EED-AB5C-4BC5-81DE-04C8BC9EA665}"/>
    <dgm:cxn modelId="{FD2057C4-A0EA-40CA-939D-AF1DED3FFCCA}" srcId="{E0C728C9-57B1-41F0-8230-424AFB0B8156}" destId="{C2F9A523-91AB-41C8-B3E6-FDF5208AA655}" srcOrd="2" destOrd="0" parTransId="{0B9B4D2F-66BE-4CA9-A49C-16E927C81615}" sibTransId="{C6C5B1CF-5425-41DC-979A-8CB285A5BB69}"/>
    <dgm:cxn modelId="{991FD715-A0FE-4A0E-A160-8CBEDBC1B931}" type="presOf" srcId="{E0C728C9-57B1-41F0-8230-424AFB0B8156}" destId="{E68225EC-7320-4C28-B585-52791266A7D8}" srcOrd="0" destOrd="0" presId="urn:microsoft.com/office/officeart/2005/8/layout/hChevron3"/>
    <dgm:cxn modelId="{24C71FC6-5402-43F8-ADCA-EB2A40DF9E4D}" type="presOf" srcId="{C2F9A523-91AB-41C8-B3E6-FDF5208AA655}" destId="{8B3CFC9F-D66C-423E-8C68-888F0A594677}" srcOrd="0" destOrd="0" presId="urn:microsoft.com/office/officeart/2005/8/layout/hChevron3"/>
    <dgm:cxn modelId="{F37DF651-1B51-4DE9-BC94-15795BAD369B}" type="presOf" srcId="{E9651CD2-5D3A-40B6-A0BC-F97FA7A5A9E0}" destId="{9A2E679D-A40C-480B-92D6-54C3A7EABDD1}" srcOrd="0" destOrd="0" presId="urn:microsoft.com/office/officeart/2005/8/layout/hChevron3"/>
    <dgm:cxn modelId="{D29AD956-C8F6-4D30-9A69-45568041E99F}" srcId="{E0C728C9-57B1-41F0-8230-424AFB0B8156}" destId="{E9651CD2-5D3A-40B6-A0BC-F97FA7A5A9E0}" srcOrd="0" destOrd="0" parTransId="{577DFC6E-94A7-498D-82AD-4AFBE0C945F9}" sibTransId="{606FD14F-CCC0-402C-9522-C1B0ADAFC708}"/>
    <dgm:cxn modelId="{9B9AEC2B-4EF7-413D-B462-77232557D353}" type="presOf" srcId="{8C9A5ECE-4E2D-4A4D-9AF4-5E6CA82AFF56}" destId="{FA085E75-5073-4A3D-B326-A636F3A62E05}" srcOrd="0" destOrd="0" presId="urn:microsoft.com/office/officeart/2005/8/layout/hChevron3"/>
    <dgm:cxn modelId="{C639BB8D-8435-44C0-810F-49E6F9691BBA}" type="presParOf" srcId="{E68225EC-7320-4C28-B585-52791266A7D8}" destId="{9A2E679D-A40C-480B-92D6-54C3A7EABDD1}" srcOrd="0" destOrd="0" presId="urn:microsoft.com/office/officeart/2005/8/layout/hChevron3"/>
    <dgm:cxn modelId="{8C615854-E556-41FA-A1D7-CF8532FCCB2B}" type="presParOf" srcId="{E68225EC-7320-4C28-B585-52791266A7D8}" destId="{9A97F94B-1EDA-4717-986B-8E7000A5D4D9}" srcOrd="1" destOrd="0" presId="urn:microsoft.com/office/officeart/2005/8/layout/hChevron3"/>
    <dgm:cxn modelId="{C3829FE0-1C4C-434F-941B-C2F48BBD5CBA}" type="presParOf" srcId="{E68225EC-7320-4C28-B585-52791266A7D8}" destId="{FA085E75-5073-4A3D-B326-A636F3A62E05}" srcOrd="2" destOrd="0" presId="urn:microsoft.com/office/officeart/2005/8/layout/hChevron3"/>
    <dgm:cxn modelId="{C62BB5C0-222B-4B50-82EC-B33EE39E7D1B}" type="presParOf" srcId="{E68225EC-7320-4C28-B585-52791266A7D8}" destId="{CDE484F3-81D6-44D6-8543-1FFC3BC8D861}" srcOrd="3" destOrd="0" presId="urn:microsoft.com/office/officeart/2005/8/layout/hChevron3"/>
    <dgm:cxn modelId="{50496B7C-1CAB-4AF3-8B6E-1E0378DBA148}" type="presParOf" srcId="{E68225EC-7320-4C28-B585-52791266A7D8}" destId="{8B3CFC9F-D66C-423E-8C68-888F0A594677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21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0C728C9-57B1-41F0-8230-424AFB0B8156}" type="doc">
      <dgm:prSet loTypeId="urn:microsoft.com/office/officeart/2005/8/layout/hChevron3" loCatId="process" qsTypeId="urn:microsoft.com/office/officeart/2005/8/quickstyle/simple1" qsCatId="simple" csTypeId="urn:microsoft.com/office/officeart/2005/8/colors/colorful4" csCatId="colorful" phldr="1"/>
      <dgm:spPr/>
    </dgm:pt>
    <dgm:pt modelId="{E9651CD2-5D3A-40B6-A0BC-F97FA7A5A9E0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ДРУГИЕ ВОПРОСЫ В ОБЛАСТИ ОБРАЗОВАНИЯ</a:t>
          </a:r>
          <a:endParaRPr lang="ru-RU" sz="1400" b="1" dirty="0">
            <a:solidFill>
              <a:schemeClr val="tx1"/>
            </a:solidFill>
          </a:endParaRPr>
        </a:p>
      </dgm:t>
    </dgm:pt>
    <dgm:pt modelId="{577DFC6E-94A7-498D-82AD-4AFBE0C945F9}" type="parTrans" cxnId="{D29AD956-C8F6-4D30-9A69-45568041E99F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606FD14F-CCC0-402C-9522-C1B0ADAFC708}" type="sibTrans" cxnId="{D29AD956-C8F6-4D30-9A69-45568041E99F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8C9A5ECE-4E2D-4A4D-9AF4-5E6CA82AFF56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31 074тыс. рублей</a:t>
          </a:r>
          <a:endParaRPr lang="ru-RU" sz="1400" b="1" dirty="0">
            <a:solidFill>
              <a:schemeClr val="tx1"/>
            </a:solidFill>
          </a:endParaRPr>
        </a:p>
      </dgm:t>
    </dgm:pt>
    <dgm:pt modelId="{795EF423-0BBF-46FE-A39A-83821D0ACC09}" type="parTrans" cxnId="{6C9366AB-83E6-4BD0-AAD8-309D7C40A4E4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81260EED-AB5C-4BC5-81DE-04C8BC9EA665}" type="sibTrans" cxnId="{6C9366AB-83E6-4BD0-AAD8-309D7C40A4E4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C2F9A523-91AB-41C8-B3E6-FDF5208AA655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3,5%</a:t>
          </a:r>
          <a:endParaRPr lang="ru-RU" sz="1400" b="1" dirty="0">
            <a:solidFill>
              <a:schemeClr val="tx1"/>
            </a:solidFill>
          </a:endParaRPr>
        </a:p>
      </dgm:t>
    </dgm:pt>
    <dgm:pt modelId="{C6C5B1CF-5425-41DC-979A-8CB285A5BB69}" type="sibTrans" cxnId="{FD2057C4-A0EA-40CA-939D-AF1DED3FFCCA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0B9B4D2F-66BE-4CA9-A49C-16E927C81615}" type="parTrans" cxnId="{FD2057C4-A0EA-40CA-939D-AF1DED3FFCCA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E68225EC-7320-4C28-B585-52791266A7D8}" type="pres">
      <dgm:prSet presAssocID="{E0C728C9-57B1-41F0-8230-424AFB0B8156}" presName="Name0" presStyleCnt="0">
        <dgm:presLayoutVars>
          <dgm:dir/>
          <dgm:resizeHandles val="exact"/>
        </dgm:presLayoutVars>
      </dgm:prSet>
      <dgm:spPr/>
    </dgm:pt>
    <dgm:pt modelId="{9A2E679D-A40C-480B-92D6-54C3A7EABDD1}" type="pres">
      <dgm:prSet presAssocID="{E9651CD2-5D3A-40B6-A0BC-F97FA7A5A9E0}" presName="parTxOnly" presStyleLbl="node1" presStyleIdx="0" presStyleCnt="3" custScaleX="243695" custScaleY="205924" custLinFactY="-2962" custLinFactNeighborX="-25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97F94B-1EDA-4717-986B-8E7000A5D4D9}" type="pres">
      <dgm:prSet presAssocID="{606FD14F-CCC0-402C-9522-C1B0ADAFC708}" presName="parSpace" presStyleCnt="0"/>
      <dgm:spPr/>
    </dgm:pt>
    <dgm:pt modelId="{FA085E75-5073-4A3D-B326-A636F3A62E05}" type="pres">
      <dgm:prSet presAssocID="{8C9A5ECE-4E2D-4A4D-9AF4-5E6CA82AFF56}" presName="parTxOnly" presStyleLbl="node1" presStyleIdx="1" presStyleCnt="3" custScaleX="158512" custScaleY="1960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E484F3-81D6-44D6-8543-1FFC3BC8D861}" type="pres">
      <dgm:prSet presAssocID="{81260EED-AB5C-4BC5-81DE-04C8BC9EA665}" presName="parSpace" presStyleCnt="0"/>
      <dgm:spPr/>
    </dgm:pt>
    <dgm:pt modelId="{8B3CFC9F-D66C-423E-8C68-888F0A594677}" type="pres">
      <dgm:prSet presAssocID="{C2F9A523-91AB-41C8-B3E6-FDF5208AA655}" presName="parTxOnly" presStyleLbl="node1" presStyleIdx="2" presStyleCnt="3" custScaleX="120233" custScaleY="179231" custLinFactNeighborX="361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9366AB-83E6-4BD0-AAD8-309D7C40A4E4}" srcId="{E0C728C9-57B1-41F0-8230-424AFB0B8156}" destId="{8C9A5ECE-4E2D-4A4D-9AF4-5E6CA82AFF56}" srcOrd="1" destOrd="0" parTransId="{795EF423-0BBF-46FE-A39A-83821D0ACC09}" sibTransId="{81260EED-AB5C-4BC5-81DE-04C8BC9EA665}"/>
    <dgm:cxn modelId="{A30AEFE4-DF63-4C45-B5B9-4E8232CADEBD}" type="presOf" srcId="{E0C728C9-57B1-41F0-8230-424AFB0B8156}" destId="{E68225EC-7320-4C28-B585-52791266A7D8}" srcOrd="0" destOrd="0" presId="urn:microsoft.com/office/officeart/2005/8/layout/hChevron3"/>
    <dgm:cxn modelId="{FD2057C4-A0EA-40CA-939D-AF1DED3FFCCA}" srcId="{E0C728C9-57B1-41F0-8230-424AFB0B8156}" destId="{C2F9A523-91AB-41C8-B3E6-FDF5208AA655}" srcOrd="2" destOrd="0" parTransId="{0B9B4D2F-66BE-4CA9-A49C-16E927C81615}" sibTransId="{C6C5B1CF-5425-41DC-979A-8CB285A5BB69}"/>
    <dgm:cxn modelId="{DB1F10ED-1FF1-4DAE-BBC7-8F65A5CB64CB}" type="presOf" srcId="{E9651CD2-5D3A-40B6-A0BC-F97FA7A5A9E0}" destId="{9A2E679D-A40C-480B-92D6-54C3A7EABDD1}" srcOrd="0" destOrd="0" presId="urn:microsoft.com/office/officeart/2005/8/layout/hChevron3"/>
    <dgm:cxn modelId="{DD093686-3668-4A96-93E6-2260D9B528C4}" type="presOf" srcId="{8C9A5ECE-4E2D-4A4D-9AF4-5E6CA82AFF56}" destId="{FA085E75-5073-4A3D-B326-A636F3A62E05}" srcOrd="0" destOrd="0" presId="urn:microsoft.com/office/officeart/2005/8/layout/hChevron3"/>
    <dgm:cxn modelId="{D29AD956-C8F6-4D30-9A69-45568041E99F}" srcId="{E0C728C9-57B1-41F0-8230-424AFB0B8156}" destId="{E9651CD2-5D3A-40B6-A0BC-F97FA7A5A9E0}" srcOrd="0" destOrd="0" parTransId="{577DFC6E-94A7-498D-82AD-4AFBE0C945F9}" sibTransId="{606FD14F-CCC0-402C-9522-C1B0ADAFC708}"/>
    <dgm:cxn modelId="{43BE4304-A02C-42C0-81DB-29300EBA9ECA}" type="presOf" srcId="{C2F9A523-91AB-41C8-B3E6-FDF5208AA655}" destId="{8B3CFC9F-D66C-423E-8C68-888F0A594677}" srcOrd="0" destOrd="0" presId="urn:microsoft.com/office/officeart/2005/8/layout/hChevron3"/>
    <dgm:cxn modelId="{D282AE0E-D853-4201-8E4D-BB29F93C6D25}" type="presParOf" srcId="{E68225EC-7320-4C28-B585-52791266A7D8}" destId="{9A2E679D-A40C-480B-92D6-54C3A7EABDD1}" srcOrd="0" destOrd="0" presId="urn:microsoft.com/office/officeart/2005/8/layout/hChevron3"/>
    <dgm:cxn modelId="{8D5509EC-F34A-4BA7-999C-261E11FF7647}" type="presParOf" srcId="{E68225EC-7320-4C28-B585-52791266A7D8}" destId="{9A97F94B-1EDA-4717-986B-8E7000A5D4D9}" srcOrd="1" destOrd="0" presId="urn:microsoft.com/office/officeart/2005/8/layout/hChevron3"/>
    <dgm:cxn modelId="{EAEF7EAB-6F64-45DB-9F3C-62BC9051F235}" type="presParOf" srcId="{E68225EC-7320-4C28-B585-52791266A7D8}" destId="{FA085E75-5073-4A3D-B326-A636F3A62E05}" srcOrd="2" destOrd="0" presId="urn:microsoft.com/office/officeart/2005/8/layout/hChevron3"/>
    <dgm:cxn modelId="{FBC54996-16E8-4FDE-BAFC-FF3CD1C092F0}" type="presParOf" srcId="{E68225EC-7320-4C28-B585-52791266A7D8}" destId="{CDE484F3-81D6-44D6-8543-1FFC3BC8D861}" srcOrd="3" destOrd="0" presId="urn:microsoft.com/office/officeart/2005/8/layout/hChevron3"/>
    <dgm:cxn modelId="{A5B64740-E17B-4A16-BBCB-D6B905BF1128}" type="presParOf" srcId="{E68225EC-7320-4C28-B585-52791266A7D8}" destId="{8B3CFC9F-D66C-423E-8C68-888F0A594677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2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E0C728C9-57B1-41F0-8230-424AFB0B8156}" type="doc">
      <dgm:prSet loTypeId="urn:microsoft.com/office/officeart/2005/8/layout/hChevron3" loCatId="process" qsTypeId="urn:microsoft.com/office/officeart/2005/8/quickstyle/simple1" qsCatId="simple" csTypeId="urn:microsoft.com/office/officeart/2005/8/colors/colorful4" csCatId="colorful" phldr="1"/>
      <dgm:spPr/>
    </dgm:pt>
    <dgm:pt modelId="{E9651CD2-5D3A-40B6-A0BC-F97FA7A5A9E0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ДОПОЛНИТЕЛЬНОЕ  ОБРАЗОВАНИЕ ДЕТЕЙ</a:t>
          </a:r>
          <a:endParaRPr lang="ru-RU" sz="1400" b="1" dirty="0">
            <a:solidFill>
              <a:schemeClr val="tx1"/>
            </a:solidFill>
          </a:endParaRPr>
        </a:p>
      </dgm:t>
    </dgm:pt>
    <dgm:pt modelId="{577DFC6E-94A7-498D-82AD-4AFBE0C945F9}" type="parTrans" cxnId="{D29AD956-C8F6-4D30-9A69-45568041E99F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606FD14F-CCC0-402C-9522-C1B0ADAFC708}" type="sibTrans" cxnId="{D29AD956-C8F6-4D30-9A69-45568041E99F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8C9A5ECE-4E2D-4A4D-9AF4-5E6CA82AFF56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185 150 тыс. рублей</a:t>
          </a:r>
          <a:endParaRPr lang="ru-RU" sz="1400" b="1" dirty="0">
            <a:solidFill>
              <a:schemeClr val="tx1"/>
            </a:solidFill>
          </a:endParaRPr>
        </a:p>
      </dgm:t>
    </dgm:pt>
    <dgm:pt modelId="{795EF423-0BBF-46FE-A39A-83821D0ACC09}" type="parTrans" cxnId="{6C9366AB-83E6-4BD0-AAD8-309D7C40A4E4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81260EED-AB5C-4BC5-81DE-04C8BC9EA665}" type="sibTrans" cxnId="{6C9366AB-83E6-4BD0-AAD8-309D7C40A4E4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C2F9A523-91AB-41C8-B3E6-FDF5208AA655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20,7%</a:t>
          </a:r>
          <a:endParaRPr lang="ru-RU" sz="1400" b="1" dirty="0">
            <a:solidFill>
              <a:schemeClr val="tx1"/>
            </a:solidFill>
          </a:endParaRPr>
        </a:p>
      </dgm:t>
    </dgm:pt>
    <dgm:pt modelId="{C6C5B1CF-5425-41DC-979A-8CB285A5BB69}" type="sibTrans" cxnId="{FD2057C4-A0EA-40CA-939D-AF1DED3FFCCA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0B9B4D2F-66BE-4CA9-A49C-16E927C81615}" type="parTrans" cxnId="{FD2057C4-A0EA-40CA-939D-AF1DED3FFCCA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E68225EC-7320-4C28-B585-52791266A7D8}" type="pres">
      <dgm:prSet presAssocID="{E0C728C9-57B1-41F0-8230-424AFB0B8156}" presName="Name0" presStyleCnt="0">
        <dgm:presLayoutVars>
          <dgm:dir/>
          <dgm:resizeHandles val="exact"/>
        </dgm:presLayoutVars>
      </dgm:prSet>
      <dgm:spPr/>
    </dgm:pt>
    <dgm:pt modelId="{9A2E679D-A40C-480B-92D6-54C3A7EABDD1}" type="pres">
      <dgm:prSet presAssocID="{E9651CD2-5D3A-40B6-A0BC-F97FA7A5A9E0}" presName="parTxOnly" presStyleLbl="node1" presStyleIdx="0" presStyleCnt="3" custScaleX="243695" custScaleY="2059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97F94B-1EDA-4717-986B-8E7000A5D4D9}" type="pres">
      <dgm:prSet presAssocID="{606FD14F-CCC0-402C-9522-C1B0ADAFC708}" presName="parSpace" presStyleCnt="0"/>
      <dgm:spPr/>
    </dgm:pt>
    <dgm:pt modelId="{FA085E75-5073-4A3D-B326-A636F3A62E05}" type="pres">
      <dgm:prSet presAssocID="{8C9A5ECE-4E2D-4A4D-9AF4-5E6CA82AFF56}" presName="parTxOnly" presStyleLbl="node1" presStyleIdx="1" presStyleCnt="3" custScaleX="158512" custScaleY="1960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E484F3-81D6-44D6-8543-1FFC3BC8D861}" type="pres">
      <dgm:prSet presAssocID="{81260EED-AB5C-4BC5-81DE-04C8BC9EA665}" presName="parSpace" presStyleCnt="0"/>
      <dgm:spPr/>
    </dgm:pt>
    <dgm:pt modelId="{8B3CFC9F-D66C-423E-8C68-888F0A594677}" type="pres">
      <dgm:prSet presAssocID="{C2F9A523-91AB-41C8-B3E6-FDF5208AA655}" presName="parTxOnly" presStyleLbl="node1" presStyleIdx="2" presStyleCnt="3" custScaleX="120233" custScaleY="179231" custLinFactNeighborX="361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9366AB-83E6-4BD0-AAD8-309D7C40A4E4}" srcId="{E0C728C9-57B1-41F0-8230-424AFB0B8156}" destId="{8C9A5ECE-4E2D-4A4D-9AF4-5E6CA82AFF56}" srcOrd="1" destOrd="0" parTransId="{795EF423-0BBF-46FE-A39A-83821D0ACC09}" sibTransId="{81260EED-AB5C-4BC5-81DE-04C8BC9EA665}"/>
    <dgm:cxn modelId="{FD2057C4-A0EA-40CA-939D-AF1DED3FFCCA}" srcId="{E0C728C9-57B1-41F0-8230-424AFB0B8156}" destId="{C2F9A523-91AB-41C8-B3E6-FDF5208AA655}" srcOrd="2" destOrd="0" parTransId="{0B9B4D2F-66BE-4CA9-A49C-16E927C81615}" sibTransId="{C6C5B1CF-5425-41DC-979A-8CB285A5BB69}"/>
    <dgm:cxn modelId="{386388F0-8BF4-4A90-B061-94612BE63171}" type="presOf" srcId="{E9651CD2-5D3A-40B6-A0BC-F97FA7A5A9E0}" destId="{9A2E679D-A40C-480B-92D6-54C3A7EABDD1}" srcOrd="0" destOrd="0" presId="urn:microsoft.com/office/officeart/2005/8/layout/hChevron3"/>
    <dgm:cxn modelId="{1F38644D-D7CC-498E-BC4E-F0358163B4AA}" type="presOf" srcId="{E0C728C9-57B1-41F0-8230-424AFB0B8156}" destId="{E68225EC-7320-4C28-B585-52791266A7D8}" srcOrd="0" destOrd="0" presId="urn:microsoft.com/office/officeart/2005/8/layout/hChevron3"/>
    <dgm:cxn modelId="{D29AD956-C8F6-4D30-9A69-45568041E99F}" srcId="{E0C728C9-57B1-41F0-8230-424AFB0B8156}" destId="{E9651CD2-5D3A-40B6-A0BC-F97FA7A5A9E0}" srcOrd="0" destOrd="0" parTransId="{577DFC6E-94A7-498D-82AD-4AFBE0C945F9}" sibTransId="{606FD14F-CCC0-402C-9522-C1B0ADAFC708}"/>
    <dgm:cxn modelId="{D9ACC758-36B6-4638-8711-9EADB7626A61}" type="presOf" srcId="{8C9A5ECE-4E2D-4A4D-9AF4-5E6CA82AFF56}" destId="{FA085E75-5073-4A3D-B326-A636F3A62E05}" srcOrd="0" destOrd="0" presId="urn:microsoft.com/office/officeart/2005/8/layout/hChevron3"/>
    <dgm:cxn modelId="{E914A03D-E431-41D9-B611-0C8CF8B5296C}" type="presOf" srcId="{C2F9A523-91AB-41C8-B3E6-FDF5208AA655}" destId="{8B3CFC9F-D66C-423E-8C68-888F0A594677}" srcOrd="0" destOrd="0" presId="urn:microsoft.com/office/officeart/2005/8/layout/hChevron3"/>
    <dgm:cxn modelId="{5AD8FCF1-786F-4818-93EB-0090C9150AFD}" type="presParOf" srcId="{E68225EC-7320-4C28-B585-52791266A7D8}" destId="{9A2E679D-A40C-480B-92D6-54C3A7EABDD1}" srcOrd="0" destOrd="0" presId="urn:microsoft.com/office/officeart/2005/8/layout/hChevron3"/>
    <dgm:cxn modelId="{EDB41E5C-EEA1-4535-B701-B6A9F63FCD49}" type="presParOf" srcId="{E68225EC-7320-4C28-B585-52791266A7D8}" destId="{9A97F94B-1EDA-4717-986B-8E7000A5D4D9}" srcOrd="1" destOrd="0" presId="urn:microsoft.com/office/officeart/2005/8/layout/hChevron3"/>
    <dgm:cxn modelId="{A3FE4D5B-8823-4A11-BCD4-35A0EA4EE3CB}" type="presParOf" srcId="{E68225EC-7320-4C28-B585-52791266A7D8}" destId="{FA085E75-5073-4A3D-B326-A636F3A62E05}" srcOrd="2" destOrd="0" presId="urn:microsoft.com/office/officeart/2005/8/layout/hChevron3"/>
    <dgm:cxn modelId="{054B7E09-1CD5-4F67-BF94-E740D4720351}" type="presParOf" srcId="{E68225EC-7320-4C28-B585-52791266A7D8}" destId="{CDE484F3-81D6-44D6-8543-1FFC3BC8D861}" srcOrd="3" destOrd="0" presId="urn:microsoft.com/office/officeart/2005/8/layout/hChevron3"/>
    <dgm:cxn modelId="{659BA12C-AA82-43E2-B21B-FA9B378CF4AF}" type="presParOf" srcId="{E68225EC-7320-4C28-B585-52791266A7D8}" destId="{8B3CFC9F-D66C-423E-8C68-888F0A594677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31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0C728C9-57B1-41F0-8230-424AFB0B8156}" type="doc">
      <dgm:prSet loTypeId="urn:microsoft.com/office/officeart/2005/8/layout/hChevron3" loCatId="process" qsTypeId="urn:microsoft.com/office/officeart/2005/8/quickstyle/simple1" qsCatId="simple" csTypeId="urn:microsoft.com/office/officeart/2005/8/colors/colorful4" csCatId="colorful" phldr="1"/>
      <dgm:spPr/>
    </dgm:pt>
    <dgm:pt modelId="{E9651CD2-5D3A-40B6-A0BC-F97FA7A5A9E0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2300" b="1" dirty="0" smtClean="0">
              <a:solidFill>
                <a:schemeClr val="tx1"/>
              </a:solidFill>
            </a:rPr>
            <a:t>СУБВЕНЦИИ</a:t>
          </a:r>
          <a:endParaRPr lang="ru-RU" sz="2300" b="1" dirty="0">
            <a:solidFill>
              <a:schemeClr val="tx1"/>
            </a:solidFill>
          </a:endParaRPr>
        </a:p>
      </dgm:t>
    </dgm:pt>
    <dgm:pt modelId="{577DFC6E-94A7-498D-82AD-4AFBE0C945F9}" type="parTrans" cxnId="{D29AD956-C8F6-4D30-9A69-45568041E99F}">
      <dgm:prSet/>
      <dgm:spPr/>
      <dgm:t>
        <a:bodyPr/>
        <a:lstStyle/>
        <a:p>
          <a:endParaRPr lang="ru-RU" sz="2300" b="1">
            <a:solidFill>
              <a:schemeClr val="tx1"/>
            </a:solidFill>
          </a:endParaRPr>
        </a:p>
      </dgm:t>
    </dgm:pt>
    <dgm:pt modelId="{606FD14F-CCC0-402C-9522-C1B0ADAFC708}" type="sibTrans" cxnId="{D29AD956-C8F6-4D30-9A69-45568041E99F}">
      <dgm:prSet/>
      <dgm:spPr/>
      <dgm:t>
        <a:bodyPr/>
        <a:lstStyle/>
        <a:p>
          <a:endParaRPr lang="ru-RU" sz="2300" b="1">
            <a:solidFill>
              <a:schemeClr val="tx1"/>
            </a:solidFill>
          </a:endParaRPr>
        </a:p>
      </dgm:t>
    </dgm:pt>
    <dgm:pt modelId="{8C9A5ECE-4E2D-4A4D-9AF4-5E6CA82AFF56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2300" b="1" dirty="0" smtClean="0">
              <a:solidFill>
                <a:schemeClr val="tx1"/>
              </a:solidFill>
            </a:rPr>
            <a:t>558 183</a:t>
          </a:r>
          <a:endParaRPr lang="ru-RU" sz="2300" b="1" dirty="0">
            <a:solidFill>
              <a:schemeClr val="tx1"/>
            </a:solidFill>
          </a:endParaRPr>
        </a:p>
      </dgm:t>
    </dgm:pt>
    <dgm:pt modelId="{795EF423-0BBF-46FE-A39A-83821D0ACC09}" type="parTrans" cxnId="{6C9366AB-83E6-4BD0-AAD8-309D7C40A4E4}">
      <dgm:prSet/>
      <dgm:spPr/>
      <dgm:t>
        <a:bodyPr/>
        <a:lstStyle/>
        <a:p>
          <a:endParaRPr lang="ru-RU" sz="2300" b="1">
            <a:solidFill>
              <a:schemeClr val="tx1"/>
            </a:solidFill>
          </a:endParaRPr>
        </a:p>
      </dgm:t>
    </dgm:pt>
    <dgm:pt modelId="{81260EED-AB5C-4BC5-81DE-04C8BC9EA665}" type="sibTrans" cxnId="{6C9366AB-83E6-4BD0-AAD8-309D7C40A4E4}">
      <dgm:prSet/>
      <dgm:spPr/>
      <dgm:t>
        <a:bodyPr/>
        <a:lstStyle/>
        <a:p>
          <a:endParaRPr lang="ru-RU" sz="2300" b="1">
            <a:solidFill>
              <a:schemeClr val="tx1"/>
            </a:solidFill>
          </a:endParaRPr>
        </a:p>
      </dgm:t>
    </dgm:pt>
    <dgm:pt modelId="{C2F9A523-91AB-41C8-B3E6-FDF5208AA655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2300" b="1" dirty="0" smtClean="0">
              <a:solidFill>
                <a:schemeClr val="tx1"/>
              </a:solidFill>
            </a:rPr>
            <a:t>48%</a:t>
          </a:r>
          <a:endParaRPr lang="ru-RU" sz="2300" b="1" dirty="0">
            <a:solidFill>
              <a:schemeClr val="tx1"/>
            </a:solidFill>
          </a:endParaRPr>
        </a:p>
      </dgm:t>
    </dgm:pt>
    <dgm:pt modelId="{C6C5B1CF-5425-41DC-979A-8CB285A5BB69}" type="sibTrans" cxnId="{FD2057C4-A0EA-40CA-939D-AF1DED3FFCCA}">
      <dgm:prSet/>
      <dgm:spPr/>
      <dgm:t>
        <a:bodyPr/>
        <a:lstStyle/>
        <a:p>
          <a:endParaRPr lang="ru-RU" sz="2300" b="1">
            <a:solidFill>
              <a:schemeClr val="tx1"/>
            </a:solidFill>
          </a:endParaRPr>
        </a:p>
      </dgm:t>
    </dgm:pt>
    <dgm:pt modelId="{0B9B4D2F-66BE-4CA9-A49C-16E927C81615}" type="parTrans" cxnId="{FD2057C4-A0EA-40CA-939D-AF1DED3FFCCA}">
      <dgm:prSet/>
      <dgm:spPr/>
      <dgm:t>
        <a:bodyPr/>
        <a:lstStyle/>
        <a:p>
          <a:endParaRPr lang="ru-RU" sz="2300" b="1">
            <a:solidFill>
              <a:schemeClr val="tx1"/>
            </a:solidFill>
          </a:endParaRPr>
        </a:p>
      </dgm:t>
    </dgm:pt>
    <dgm:pt modelId="{E68225EC-7320-4C28-B585-52791266A7D8}" type="pres">
      <dgm:prSet presAssocID="{E0C728C9-57B1-41F0-8230-424AFB0B8156}" presName="Name0" presStyleCnt="0">
        <dgm:presLayoutVars>
          <dgm:dir/>
          <dgm:resizeHandles val="exact"/>
        </dgm:presLayoutVars>
      </dgm:prSet>
      <dgm:spPr/>
    </dgm:pt>
    <dgm:pt modelId="{9A2E679D-A40C-480B-92D6-54C3A7EABDD1}" type="pres">
      <dgm:prSet presAssocID="{E9651CD2-5D3A-40B6-A0BC-F97FA7A5A9E0}" presName="parTxOnly" presStyleLbl="node1" presStyleIdx="0" presStyleCnt="3" custScaleX="96087" custScaleY="2059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97F94B-1EDA-4717-986B-8E7000A5D4D9}" type="pres">
      <dgm:prSet presAssocID="{606FD14F-CCC0-402C-9522-C1B0ADAFC708}" presName="parSpace" presStyleCnt="0"/>
      <dgm:spPr/>
    </dgm:pt>
    <dgm:pt modelId="{FA085E75-5073-4A3D-B326-A636F3A62E05}" type="pres">
      <dgm:prSet presAssocID="{8C9A5ECE-4E2D-4A4D-9AF4-5E6CA82AFF56}" presName="parTxOnly" presStyleLbl="node1" presStyleIdx="1" presStyleCnt="3" custScaleX="87072" custScaleY="1960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E484F3-81D6-44D6-8543-1FFC3BC8D861}" type="pres">
      <dgm:prSet presAssocID="{81260EED-AB5C-4BC5-81DE-04C8BC9EA665}" presName="parSpace" presStyleCnt="0"/>
      <dgm:spPr/>
    </dgm:pt>
    <dgm:pt modelId="{8B3CFC9F-D66C-423E-8C68-888F0A594677}" type="pres">
      <dgm:prSet presAssocID="{C2F9A523-91AB-41C8-B3E6-FDF5208AA655}" presName="parTxOnly" presStyleLbl="node1" presStyleIdx="2" presStyleCnt="3" custScaleX="51683" custScaleY="1792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B90D820-2FB7-4D24-903D-1383B0560697}" type="presOf" srcId="{E9651CD2-5D3A-40B6-A0BC-F97FA7A5A9E0}" destId="{9A2E679D-A40C-480B-92D6-54C3A7EABDD1}" srcOrd="0" destOrd="0" presId="urn:microsoft.com/office/officeart/2005/8/layout/hChevron3"/>
    <dgm:cxn modelId="{6C9366AB-83E6-4BD0-AAD8-309D7C40A4E4}" srcId="{E0C728C9-57B1-41F0-8230-424AFB0B8156}" destId="{8C9A5ECE-4E2D-4A4D-9AF4-5E6CA82AFF56}" srcOrd="1" destOrd="0" parTransId="{795EF423-0BBF-46FE-A39A-83821D0ACC09}" sibTransId="{81260EED-AB5C-4BC5-81DE-04C8BC9EA665}"/>
    <dgm:cxn modelId="{C1372C7C-F672-47C5-9A8B-6400E0EEB0FE}" type="presOf" srcId="{C2F9A523-91AB-41C8-B3E6-FDF5208AA655}" destId="{8B3CFC9F-D66C-423E-8C68-888F0A594677}" srcOrd="0" destOrd="0" presId="urn:microsoft.com/office/officeart/2005/8/layout/hChevron3"/>
    <dgm:cxn modelId="{FD2057C4-A0EA-40CA-939D-AF1DED3FFCCA}" srcId="{E0C728C9-57B1-41F0-8230-424AFB0B8156}" destId="{C2F9A523-91AB-41C8-B3E6-FDF5208AA655}" srcOrd="2" destOrd="0" parTransId="{0B9B4D2F-66BE-4CA9-A49C-16E927C81615}" sibTransId="{C6C5B1CF-5425-41DC-979A-8CB285A5BB69}"/>
    <dgm:cxn modelId="{24842921-2FE9-4A87-AEC9-585C48D43C73}" type="presOf" srcId="{8C9A5ECE-4E2D-4A4D-9AF4-5E6CA82AFF56}" destId="{FA085E75-5073-4A3D-B326-A636F3A62E05}" srcOrd="0" destOrd="0" presId="urn:microsoft.com/office/officeart/2005/8/layout/hChevron3"/>
    <dgm:cxn modelId="{D29AD956-C8F6-4D30-9A69-45568041E99F}" srcId="{E0C728C9-57B1-41F0-8230-424AFB0B8156}" destId="{E9651CD2-5D3A-40B6-A0BC-F97FA7A5A9E0}" srcOrd="0" destOrd="0" parTransId="{577DFC6E-94A7-498D-82AD-4AFBE0C945F9}" sibTransId="{606FD14F-CCC0-402C-9522-C1B0ADAFC708}"/>
    <dgm:cxn modelId="{7F7E94D2-C80E-4365-8AB1-38B444924F6B}" type="presOf" srcId="{E0C728C9-57B1-41F0-8230-424AFB0B8156}" destId="{E68225EC-7320-4C28-B585-52791266A7D8}" srcOrd="0" destOrd="0" presId="urn:microsoft.com/office/officeart/2005/8/layout/hChevron3"/>
    <dgm:cxn modelId="{F6E2B7F6-7E9C-4989-A5C4-F0D1E9726264}" type="presParOf" srcId="{E68225EC-7320-4C28-B585-52791266A7D8}" destId="{9A2E679D-A40C-480B-92D6-54C3A7EABDD1}" srcOrd="0" destOrd="0" presId="urn:microsoft.com/office/officeart/2005/8/layout/hChevron3"/>
    <dgm:cxn modelId="{D01AC745-BFFB-4C66-AE0E-45D67822E678}" type="presParOf" srcId="{E68225EC-7320-4C28-B585-52791266A7D8}" destId="{9A97F94B-1EDA-4717-986B-8E7000A5D4D9}" srcOrd="1" destOrd="0" presId="urn:microsoft.com/office/officeart/2005/8/layout/hChevron3"/>
    <dgm:cxn modelId="{45CA29A7-037D-46E5-8565-1C59D9037B2D}" type="presParOf" srcId="{E68225EC-7320-4C28-B585-52791266A7D8}" destId="{FA085E75-5073-4A3D-B326-A636F3A62E05}" srcOrd="2" destOrd="0" presId="urn:microsoft.com/office/officeart/2005/8/layout/hChevron3"/>
    <dgm:cxn modelId="{8E661F25-8FDF-47A9-A19E-3D904338318B}" type="presParOf" srcId="{E68225EC-7320-4C28-B585-52791266A7D8}" destId="{CDE484F3-81D6-44D6-8543-1FFC3BC8D861}" srcOrd="3" destOrd="0" presId="urn:microsoft.com/office/officeart/2005/8/layout/hChevron3"/>
    <dgm:cxn modelId="{AD8C21FE-88C4-4F1D-98E8-44BC87AEF836}" type="presParOf" srcId="{E68225EC-7320-4C28-B585-52791266A7D8}" destId="{8B3CFC9F-D66C-423E-8C68-888F0A594677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0C728C9-57B1-41F0-8230-424AFB0B8156}" type="doc">
      <dgm:prSet loTypeId="urn:microsoft.com/office/officeart/2005/8/layout/hChevron3" loCatId="process" qsTypeId="urn:microsoft.com/office/officeart/2005/8/quickstyle/simple1" qsCatId="simple" csTypeId="urn:microsoft.com/office/officeart/2005/8/colors/colorful4" csCatId="colorful" phldr="1"/>
      <dgm:spPr/>
    </dgm:pt>
    <dgm:pt modelId="{E9651CD2-5D3A-40B6-A0BC-F97FA7A5A9E0}">
      <dgm:prSet phldrT="[Текст]" custT="1"/>
      <dgm:spPr>
        <a:solidFill>
          <a:srgbClr val="00B0F0"/>
        </a:solidFill>
      </dgm:spPr>
      <dgm:t>
        <a:bodyPr anchor="ctr" anchorCtr="0"/>
        <a:lstStyle/>
        <a:p>
          <a:endParaRPr lang="ru-RU" sz="2300" b="1" u="none" dirty="0" smtClean="0">
            <a:solidFill>
              <a:schemeClr val="tx1"/>
            </a:solidFill>
          </a:endParaRPr>
        </a:p>
        <a:p>
          <a:r>
            <a:rPr lang="ru-RU" sz="2300" b="1" u="none" dirty="0" smtClean="0">
              <a:solidFill>
                <a:schemeClr val="tx1"/>
              </a:solidFill>
            </a:rPr>
            <a:t>СУБСИДИИ</a:t>
          </a:r>
        </a:p>
        <a:p>
          <a:endParaRPr lang="ru-RU" sz="2300" b="1" dirty="0">
            <a:solidFill>
              <a:schemeClr val="tx1"/>
            </a:solidFill>
          </a:endParaRPr>
        </a:p>
      </dgm:t>
    </dgm:pt>
    <dgm:pt modelId="{577DFC6E-94A7-498D-82AD-4AFBE0C945F9}" type="parTrans" cxnId="{D29AD956-C8F6-4D30-9A69-45568041E99F}">
      <dgm:prSet/>
      <dgm:spPr/>
      <dgm:t>
        <a:bodyPr/>
        <a:lstStyle/>
        <a:p>
          <a:endParaRPr lang="ru-RU" sz="2300" b="1">
            <a:solidFill>
              <a:schemeClr val="tx1"/>
            </a:solidFill>
          </a:endParaRPr>
        </a:p>
      </dgm:t>
    </dgm:pt>
    <dgm:pt modelId="{606FD14F-CCC0-402C-9522-C1B0ADAFC708}" type="sibTrans" cxnId="{D29AD956-C8F6-4D30-9A69-45568041E99F}">
      <dgm:prSet/>
      <dgm:spPr/>
      <dgm:t>
        <a:bodyPr/>
        <a:lstStyle/>
        <a:p>
          <a:endParaRPr lang="ru-RU" sz="2300" b="1">
            <a:solidFill>
              <a:schemeClr val="tx1"/>
            </a:solidFill>
          </a:endParaRPr>
        </a:p>
      </dgm:t>
    </dgm:pt>
    <dgm:pt modelId="{C2F9A523-91AB-41C8-B3E6-FDF5208AA655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2300" b="1" dirty="0" smtClean="0">
              <a:solidFill>
                <a:schemeClr val="tx1"/>
              </a:solidFill>
            </a:rPr>
            <a:t>529 816</a:t>
          </a:r>
          <a:endParaRPr lang="ru-RU" sz="2300" b="1" dirty="0">
            <a:solidFill>
              <a:schemeClr val="tx1"/>
            </a:solidFill>
          </a:endParaRPr>
        </a:p>
      </dgm:t>
    </dgm:pt>
    <dgm:pt modelId="{C6C5B1CF-5425-41DC-979A-8CB285A5BB69}" type="sibTrans" cxnId="{FD2057C4-A0EA-40CA-939D-AF1DED3FFCCA}">
      <dgm:prSet/>
      <dgm:spPr/>
      <dgm:t>
        <a:bodyPr/>
        <a:lstStyle/>
        <a:p>
          <a:endParaRPr lang="ru-RU" sz="2300" b="1">
            <a:solidFill>
              <a:schemeClr val="tx1"/>
            </a:solidFill>
          </a:endParaRPr>
        </a:p>
      </dgm:t>
    </dgm:pt>
    <dgm:pt modelId="{0B9B4D2F-66BE-4CA9-A49C-16E927C81615}" type="parTrans" cxnId="{FD2057C4-A0EA-40CA-939D-AF1DED3FFCCA}">
      <dgm:prSet/>
      <dgm:spPr/>
      <dgm:t>
        <a:bodyPr/>
        <a:lstStyle/>
        <a:p>
          <a:endParaRPr lang="ru-RU" sz="2300" b="1">
            <a:solidFill>
              <a:schemeClr val="tx1"/>
            </a:solidFill>
          </a:endParaRPr>
        </a:p>
      </dgm:t>
    </dgm:pt>
    <dgm:pt modelId="{A91018D9-EB1D-4934-899C-092AE6C597B5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2300" b="1" dirty="0" smtClean="0">
              <a:solidFill>
                <a:schemeClr val="tx1"/>
              </a:solidFill>
            </a:rPr>
            <a:t>45%</a:t>
          </a:r>
          <a:endParaRPr lang="ru-RU" sz="2300" b="1" dirty="0">
            <a:solidFill>
              <a:schemeClr val="tx1"/>
            </a:solidFill>
          </a:endParaRPr>
        </a:p>
      </dgm:t>
    </dgm:pt>
    <dgm:pt modelId="{D902BE19-4A79-403E-817E-0164CE3CC46D}" type="parTrans" cxnId="{C1C91B52-3156-45CA-BFE2-AE330173F54B}">
      <dgm:prSet/>
      <dgm:spPr/>
      <dgm:t>
        <a:bodyPr/>
        <a:lstStyle/>
        <a:p>
          <a:endParaRPr lang="ru-RU"/>
        </a:p>
      </dgm:t>
    </dgm:pt>
    <dgm:pt modelId="{1F4C3AA2-2CAB-434C-A08F-62697D7A34AB}" type="sibTrans" cxnId="{C1C91B52-3156-45CA-BFE2-AE330173F54B}">
      <dgm:prSet/>
      <dgm:spPr/>
      <dgm:t>
        <a:bodyPr/>
        <a:lstStyle/>
        <a:p>
          <a:endParaRPr lang="ru-RU"/>
        </a:p>
      </dgm:t>
    </dgm:pt>
    <dgm:pt modelId="{E68225EC-7320-4C28-B585-52791266A7D8}" type="pres">
      <dgm:prSet presAssocID="{E0C728C9-57B1-41F0-8230-424AFB0B8156}" presName="Name0" presStyleCnt="0">
        <dgm:presLayoutVars>
          <dgm:dir/>
          <dgm:resizeHandles val="exact"/>
        </dgm:presLayoutVars>
      </dgm:prSet>
      <dgm:spPr/>
    </dgm:pt>
    <dgm:pt modelId="{9A2E679D-A40C-480B-92D6-54C3A7EABDD1}" type="pres">
      <dgm:prSet presAssocID="{E9651CD2-5D3A-40B6-A0BC-F97FA7A5A9E0}" presName="parTxOnly" presStyleLbl="node1" presStyleIdx="0" presStyleCnt="3" custScaleX="205506" custScaleY="2059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97F94B-1EDA-4717-986B-8E7000A5D4D9}" type="pres">
      <dgm:prSet presAssocID="{606FD14F-CCC0-402C-9522-C1B0ADAFC708}" presName="parSpace" presStyleCnt="0"/>
      <dgm:spPr/>
    </dgm:pt>
    <dgm:pt modelId="{8B3CFC9F-D66C-423E-8C68-888F0A594677}" type="pres">
      <dgm:prSet presAssocID="{C2F9A523-91AB-41C8-B3E6-FDF5208AA655}" presName="parTxOnly" presStyleLbl="node1" presStyleIdx="1" presStyleCnt="3" custScaleX="165915" custScaleY="1792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68079E-979C-49AE-8BCB-2DE6831DF8A7}" type="pres">
      <dgm:prSet presAssocID="{C6C5B1CF-5425-41DC-979A-8CB285A5BB69}" presName="parSpace" presStyleCnt="0"/>
      <dgm:spPr/>
    </dgm:pt>
    <dgm:pt modelId="{C13E547D-395F-44D4-A3FA-4BB48BE343F1}" type="pres">
      <dgm:prSet presAssocID="{A91018D9-EB1D-4934-899C-092AE6C597B5}" presName="parTxOnly" presStyleLbl="node1" presStyleIdx="2" presStyleCnt="3" custLinFactNeighborX="39363" custLinFactNeighborY="-1135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8EAEC9-DAEB-4E30-BE88-7A33E65888C2}" type="presOf" srcId="{E9651CD2-5D3A-40B6-A0BC-F97FA7A5A9E0}" destId="{9A2E679D-A40C-480B-92D6-54C3A7EABDD1}" srcOrd="0" destOrd="0" presId="urn:microsoft.com/office/officeart/2005/8/layout/hChevron3"/>
    <dgm:cxn modelId="{C1C91B52-3156-45CA-BFE2-AE330173F54B}" srcId="{E0C728C9-57B1-41F0-8230-424AFB0B8156}" destId="{A91018D9-EB1D-4934-899C-092AE6C597B5}" srcOrd="2" destOrd="0" parTransId="{D902BE19-4A79-403E-817E-0164CE3CC46D}" sibTransId="{1F4C3AA2-2CAB-434C-A08F-62697D7A34AB}"/>
    <dgm:cxn modelId="{FD2057C4-A0EA-40CA-939D-AF1DED3FFCCA}" srcId="{E0C728C9-57B1-41F0-8230-424AFB0B8156}" destId="{C2F9A523-91AB-41C8-B3E6-FDF5208AA655}" srcOrd="1" destOrd="0" parTransId="{0B9B4D2F-66BE-4CA9-A49C-16E927C81615}" sibTransId="{C6C5B1CF-5425-41DC-979A-8CB285A5BB69}"/>
    <dgm:cxn modelId="{BB1E5EEC-DF31-4228-AE64-A6E1F4C99E97}" type="presOf" srcId="{A91018D9-EB1D-4934-899C-092AE6C597B5}" destId="{C13E547D-395F-44D4-A3FA-4BB48BE343F1}" srcOrd="0" destOrd="0" presId="urn:microsoft.com/office/officeart/2005/8/layout/hChevron3"/>
    <dgm:cxn modelId="{D29AD956-C8F6-4D30-9A69-45568041E99F}" srcId="{E0C728C9-57B1-41F0-8230-424AFB0B8156}" destId="{E9651CD2-5D3A-40B6-A0BC-F97FA7A5A9E0}" srcOrd="0" destOrd="0" parTransId="{577DFC6E-94A7-498D-82AD-4AFBE0C945F9}" sibTransId="{606FD14F-CCC0-402C-9522-C1B0ADAFC708}"/>
    <dgm:cxn modelId="{A58958A4-1B7E-4768-932F-64229CBFF9C1}" type="presOf" srcId="{C2F9A523-91AB-41C8-B3E6-FDF5208AA655}" destId="{8B3CFC9F-D66C-423E-8C68-888F0A594677}" srcOrd="0" destOrd="0" presId="urn:microsoft.com/office/officeart/2005/8/layout/hChevron3"/>
    <dgm:cxn modelId="{2470E642-6798-4FF5-B933-43AD912C5802}" type="presOf" srcId="{E0C728C9-57B1-41F0-8230-424AFB0B8156}" destId="{E68225EC-7320-4C28-B585-52791266A7D8}" srcOrd="0" destOrd="0" presId="urn:microsoft.com/office/officeart/2005/8/layout/hChevron3"/>
    <dgm:cxn modelId="{1FA05F44-4475-4F2C-AEED-45A701889DCE}" type="presParOf" srcId="{E68225EC-7320-4C28-B585-52791266A7D8}" destId="{9A2E679D-A40C-480B-92D6-54C3A7EABDD1}" srcOrd="0" destOrd="0" presId="urn:microsoft.com/office/officeart/2005/8/layout/hChevron3"/>
    <dgm:cxn modelId="{9A3B0624-E141-4E27-9618-47DAF28D26F5}" type="presParOf" srcId="{E68225EC-7320-4C28-B585-52791266A7D8}" destId="{9A97F94B-1EDA-4717-986B-8E7000A5D4D9}" srcOrd="1" destOrd="0" presId="urn:microsoft.com/office/officeart/2005/8/layout/hChevron3"/>
    <dgm:cxn modelId="{17167236-8CBB-4432-BC6D-AD758CEE1263}" type="presParOf" srcId="{E68225EC-7320-4C28-B585-52791266A7D8}" destId="{8B3CFC9F-D66C-423E-8C68-888F0A594677}" srcOrd="2" destOrd="0" presId="urn:microsoft.com/office/officeart/2005/8/layout/hChevron3"/>
    <dgm:cxn modelId="{04A70CCF-0416-4C84-909A-CDF101154029}" type="presParOf" srcId="{E68225EC-7320-4C28-B585-52791266A7D8}" destId="{6C68079E-979C-49AE-8BCB-2DE6831DF8A7}" srcOrd="3" destOrd="0" presId="urn:microsoft.com/office/officeart/2005/8/layout/hChevron3"/>
    <dgm:cxn modelId="{6B05AAD0-EEF1-41EA-A75F-D7CAA31E512D}" type="presParOf" srcId="{E68225EC-7320-4C28-B585-52791266A7D8}" destId="{C13E547D-395F-44D4-A3FA-4BB48BE343F1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0C728C9-57B1-41F0-8230-424AFB0B8156}" type="doc">
      <dgm:prSet loTypeId="urn:microsoft.com/office/officeart/2005/8/layout/hChevron3" loCatId="process" qsTypeId="urn:microsoft.com/office/officeart/2005/8/quickstyle/simple1" qsCatId="simple" csTypeId="urn:microsoft.com/office/officeart/2005/8/colors/colorful4" csCatId="colorful" phldr="1"/>
      <dgm:spPr/>
    </dgm:pt>
    <dgm:pt modelId="{E9651CD2-5D3A-40B6-A0BC-F97FA7A5A9E0}">
      <dgm:prSet phldrT="[Текст]" custT="1"/>
      <dgm:spPr>
        <a:solidFill>
          <a:srgbClr val="00B0F0"/>
        </a:solidFill>
      </dgm:spPr>
      <dgm:t>
        <a:bodyPr/>
        <a:lstStyle/>
        <a:p>
          <a:pPr algn="ctr"/>
          <a:r>
            <a:rPr lang="ru-RU" sz="2300" b="1" u="none" smtClean="0">
              <a:solidFill>
                <a:schemeClr val="tx1"/>
              </a:solidFill>
            </a:rPr>
            <a:t>ДОТАЦИИ</a:t>
          </a:r>
          <a:endParaRPr lang="ru-RU" sz="2300" b="1" u="none" dirty="0">
            <a:solidFill>
              <a:schemeClr val="tx1"/>
            </a:solidFill>
          </a:endParaRPr>
        </a:p>
      </dgm:t>
    </dgm:pt>
    <dgm:pt modelId="{577DFC6E-94A7-498D-82AD-4AFBE0C945F9}" type="parTrans" cxnId="{D29AD956-C8F6-4D30-9A69-45568041E99F}">
      <dgm:prSet/>
      <dgm:spPr/>
      <dgm:t>
        <a:bodyPr/>
        <a:lstStyle/>
        <a:p>
          <a:endParaRPr lang="ru-RU" sz="2300" b="1">
            <a:solidFill>
              <a:schemeClr val="tx1"/>
            </a:solidFill>
          </a:endParaRPr>
        </a:p>
      </dgm:t>
    </dgm:pt>
    <dgm:pt modelId="{606FD14F-CCC0-402C-9522-C1B0ADAFC708}" type="sibTrans" cxnId="{D29AD956-C8F6-4D30-9A69-45568041E99F}">
      <dgm:prSet/>
      <dgm:spPr/>
      <dgm:t>
        <a:bodyPr/>
        <a:lstStyle/>
        <a:p>
          <a:endParaRPr lang="ru-RU" sz="2300" b="1">
            <a:solidFill>
              <a:schemeClr val="tx1"/>
            </a:solidFill>
          </a:endParaRPr>
        </a:p>
      </dgm:t>
    </dgm:pt>
    <dgm:pt modelId="{8C9A5ECE-4E2D-4A4D-9AF4-5E6CA82AFF56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2300" b="1" dirty="0" smtClean="0">
              <a:solidFill>
                <a:schemeClr val="tx1"/>
              </a:solidFill>
            </a:rPr>
            <a:t>84 367</a:t>
          </a:r>
          <a:endParaRPr lang="ru-RU" sz="2300" b="1" dirty="0">
            <a:solidFill>
              <a:schemeClr val="tx1"/>
            </a:solidFill>
          </a:endParaRPr>
        </a:p>
      </dgm:t>
    </dgm:pt>
    <dgm:pt modelId="{795EF423-0BBF-46FE-A39A-83821D0ACC09}" type="parTrans" cxnId="{6C9366AB-83E6-4BD0-AAD8-309D7C40A4E4}">
      <dgm:prSet/>
      <dgm:spPr/>
      <dgm:t>
        <a:bodyPr/>
        <a:lstStyle/>
        <a:p>
          <a:endParaRPr lang="ru-RU" sz="2300" b="1">
            <a:solidFill>
              <a:schemeClr val="tx1"/>
            </a:solidFill>
          </a:endParaRPr>
        </a:p>
      </dgm:t>
    </dgm:pt>
    <dgm:pt modelId="{81260EED-AB5C-4BC5-81DE-04C8BC9EA665}" type="sibTrans" cxnId="{6C9366AB-83E6-4BD0-AAD8-309D7C40A4E4}">
      <dgm:prSet/>
      <dgm:spPr/>
      <dgm:t>
        <a:bodyPr/>
        <a:lstStyle/>
        <a:p>
          <a:endParaRPr lang="ru-RU" sz="2300" b="1">
            <a:solidFill>
              <a:schemeClr val="tx1"/>
            </a:solidFill>
          </a:endParaRPr>
        </a:p>
      </dgm:t>
    </dgm:pt>
    <dgm:pt modelId="{C2F9A523-91AB-41C8-B3E6-FDF5208AA655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2300" b="1" dirty="0" smtClean="0">
              <a:solidFill>
                <a:schemeClr val="tx1"/>
              </a:solidFill>
            </a:rPr>
            <a:t>7%</a:t>
          </a:r>
          <a:endParaRPr lang="ru-RU" sz="2300" b="1" dirty="0">
            <a:solidFill>
              <a:schemeClr val="tx1"/>
            </a:solidFill>
          </a:endParaRPr>
        </a:p>
      </dgm:t>
    </dgm:pt>
    <dgm:pt modelId="{C6C5B1CF-5425-41DC-979A-8CB285A5BB69}" type="sibTrans" cxnId="{FD2057C4-A0EA-40CA-939D-AF1DED3FFCCA}">
      <dgm:prSet/>
      <dgm:spPr/>
      <dgm:t>
        <a:bodyPr/>
        <a:lstStyle/>
        <a:p>
          <a:endParaRPr lang="ru-RU" sz="2300" b="1">
            <a:solidFill>
              <a:schemeClr val="tx1"/>
            </a:solidFill>
          </a:endParaRPr>
        </a:p>
      </dgm:t>
    </dgm:pt>
    <dgm:pt modelId="{0B9B4D2F-66BE-4CA9-A49C-16E927C81615}" type="parTrans" cxnId="{FD2057C4-A0EA-40CA-939D-AF1DED3FFCCA}">
      <dgm:prSet/>
      <dgm:spPr/>
      <dgm:t>
        <a:bodyPr/>
        <a:lstStyle/>
        <a:p>
          <a:endParaRPr lang="ru-RU" sz="2300" b="1">
            <a:solidFill>
              <a:schemeClr val="tx1"/>
            </a:solidFill>
          </a:endParaRPr>
        </a:p>
      </dgm:t>
    </dgm:pt>
    <dgm:pt modelId="{E68225EC-7320-4C28-B585-52791266A7D8}" type="pres">
      <dgm:prSet presAssocID="{E0C728C9-57B1-41F0-8230-424AFB0B8156}" presName="Name0" presStyleCnt="0">
        <dgm:presLayoutVars>
          <dgm:dir/>
          <dgm:resizeHandles val="exact"/>
        </dgm:presLayoutVars>
      </dgm:prSet>
      <dgm:spPr/>
    </dgm:pt>
    <dgm:pt modelId="{9A2E679D-A40C-480B-92D6-54C3A7EABDD1}" type="pres">
      <dgm:prSet presAssocID="{E9651CD2-5D3A-40B6-A0BC-F97FA7A5A9E0}" presName="parTxOnly" presStyleLbl="node1" presStyleIdx="0" presStyleCnt="3" custScaleX="273257" custScaleY="2059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97F94B-1EDA-4717-986B-8E7000A5D4D9}" type="pres">
      <dgm:prSet presAssocID="{606FD14F-CCC0-402C-9522-C1B0ADAFC708}" presName="parSpace" presStyleCnt="0"/>
      <dgm:spPr/>
    </dgm:pt>
    <dgm:pt modelId="{FA085E75-5073-4A3D-B326-A636F3A62E05}" type="pres">
      <dgm:prSet presAssocID="{8C9A5ECE-4E2D-4A4D-9AF4-5E6CA82AFF56}" presName="parTxOnly" presStyleLbl="node1" presStyleIdx="1" presStyleCnt="3" custScaleX="160938" custScaleY="196017" custLinFactNeighborX="-70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E484F3-81D6-44D6-8543-1FFC3BC8D861}" type="pres">
      <dgm:prSet presAssocID="{81260EED-AB5C-4BC5-81DE-04C8BC9EA665}" presName="parSpace" presStyleCnt="0"/>
      <dgm:spPr/>
    </dgm:pt>
    <dgm:pt modelId="{8B3CFC9F-D66C-423E-8C68-888F0A594677}" type="pres">
      <dgm:prSet presAssocID="{C2F9A523-91AB-41C8-B3E6-FDF5208AA655}" presName="parTxOnly" presStyleLbl="node1" presStyleIdx="2" presStyleCnt="3" custScaleX="120233" custScaleY="1792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9366AB-83E6-4BD0-AAD8-309D7C40A4E4}" srcId="{E0C728C9-57B1-41F0-8230-424AFB0B8156}" destId="{8C9A5ECE-4E2D-4A4D-9AF4-5E6CA82AFF56}" srcOrd="1" destOrd="0" parTransId="{795EF423-0BBF-46FE-A39A-83821D0ACC09}" sibTransId="{81260EED-AB5C-4BC5-81DE-04C8BC9EA665}"/>
    <dgm:cxn modelId="{FD2057C4-A0EA-40CA-939D-AF1DED3FFCCA}" srcId="{E0C728C9-57B1-41F0-8230-424AFB0B8156}" destId="{C2F9A523-91AB-41C8-B3E6-FDF5208AA655}" srcOrd="2" destOrd="0" parTransId="{0B9B4D2F-66BE-4CA9-A49C-16E927C81615}" sibTransId="{C6C5B1CF-5425-41DC-979A-8CB285A5BB69}"/>
    <dgm:cxn modelId="{32A7FF8E-8924-4B0B-A7C8-852591A289E9}" type="presOf" srcId="{E9651CD2-5D3A-40B6-A0BC-F97FA7A5A9E0}" destId="{9A2E679D-A40C-480B-92D6-54C3A7EABDD1}" srcOrd="0" destOrd="0" presId="urn:microsoft.com/office/officeart/2005/8/layout/hChevron3"/>
    <dgm:cxn modelId="{33824FC9-BAB6-46AD-9B4B-56CE46AC5C6E}" type="presOf" srcId="{C2F9A523-91AB-41C8-B3E6-FDF5208AA655}" destId="{8B3CFC9F-D66C-423E-8C68-888F0A594677}" srcOrd="0" destOrd="0" presId="urn:microsoft.com/office/officeart/2005/8/layout/hChevron3"/>
    <dgm:cxn modelId="{4CF3DCB3-DF73-4ED7-8BAE-94DABCBB9D5F}" type="presOf" srcId="{8C9A5ECE-4E2D-4A4D-9AF4-5E6CA82AFF56}" destId="{FA085E75-5073-4A3D-B326-A636F3A62E05}" srcOrd="0" destOrd="0" presId="urn:microsoft.com/office/officeart/2005/8/layout/hChevron3"/>
    <dgm:cxn modelId="{47CD3113-65BD-4441-AE3C-D61CD9C4907C}" type="presOf" srcId="{E0C728C9-57B1-41F0-8230-424AFB0B8156}" destId="{E68225EC-7320-4C28-B585-52791266A7D8}" srcOrd="0" destOrd="0" presId="urn:microsoft.com/office/officeart/2005/8/layout/hChevron3"/>
    <dgm:cxn modelId="{D29AD956-C8F6-4D30-9A69-45568041E99F}" srcId="{E0C728C9-57B1-41F0-8230-424AFB0B8156}" destId="{E9651CD2-5D3A-40B6-A0BC-F97FA7A5A9E0}" srcOrd="0" destOrd="0" parTransId="{577DFC6E-94A7-498D-82AD-4AFBE0C945F9}" sibTransId="{606FD14F-CCC0-402C-9522-C1B0ADAFC708}"/>
    <dgm:cxn modelId="{9DDF10DC-14FD-46FD-B73E-987684DA89F5}" type="presParOf" srcId="{E68225EC-7320-4C28-B585-52791266A7D8}" destId="{9A2E679D-A40C-480B-92D6-54C3A7EABDD1}" srcOrd="0" destOrd="0" presId="urn:microsoft.com/office/officeart/2005/8/layout/hChevron3"/>
    <dgm:cxn modelId="{9C6EB170-C42D-4594-8A03-E75275630F95}" type="presParOf" srcId="{E68225EC-7320-4C28-B585-52791266A7D8}" destId="{9A97F94B-1EDA-4717-986B-8E7000A5D4D9}" srcOrd="1" destOrd="0" presId="urn:microsoft.com/office/officeart/2005/8/layout/hChevron3"/>
    <dgm:cxn modelId="{6050D92B-587B-4E01-8B58-309D5EE7D160}" type="presParOf" srcId="{E68225EC-7320-4C28-B585-52791266A7D8}" destId="{FA085E75-5073-4A3D-B326-A636F3A62E05}" srcOrd="2" destOrd="0" presId="urn:microsoft.com/office/officeart/2005/8/layout/hChevron3"/>
    <dgm:cxn modelId="{1FA13F7B-46C1-4195-AB99-46F106EE15F3}" type="presParOf" srcId="{E68225EC-7320-4C28-B585-52791266A7D8}" destId="{CDE484F3-81D6-44D6-8543-1FFC3BC8D861}" srcOrd="3" destOrd="0" presId="urn:microsoft.com/office/officeart/2005/8/layout/hChevron3"/>
    <dgm:cxn modelId="{5BEC7108-4747-43E1-9AD5-CE21DD4ECE50}" type="presParOf" srcId="{E68225EC-7320-4C28-B585-52791266A7D8}" destId="{8B3CFC9F-D66C-423E-8C68-888F0A594677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2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0C728C9-57B1-41F0-8230-424AFB0B8156}" type="doc">
      <dgm:prSet loTypeId="urn:microsoft.com/office/officeart/2005/8/layout/hChevron3" loCatId="process" qsTypeId="urn:microsoft.com/office/officeart/2005/8/quickstyle/simple1" qsCatId="simple" csTypeId="urn:microsoft.com/office/officeart/2005/8/colors/colorful4" csCatId="colorful" phldr="1"/>
      <dgm:spPr/>
    </dgm:pt>
    <dgm:pt modelId="{E9651CD2-5D3A-40B6-A0BC-F97FA7A5A9E0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1800" b="1" u="none" dirty="0" smtClean="0">
              <a:solidFill>
                <a:schemeClr val="tx1"/>
              </a:solidFill>
            </a:rPr>
            <a:t>ИНЫЕ МЕЖБЮДЖЕТНЫЕ ТРАНСФЕРТЫ </a:t>
          </a:r>
          <a:endParaRPr lang="ru-RU" sz="1800" b="1" u="none" dirty="0">
            <a:solidFill>
              <a:schemeClr val="tx1"/>
            </a:solidFill>
          </a:endParaRPr>
        </a:p>
      </dgm:t>
    </dgm:pt>
    <dgm:pt modelId="{577DFC6E-94A7-498D-82AD-4AFBE0C945F9}" type="parTrans" cxnId="{D29AD956-C8F6-4D30-9A69-45568041E99F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606FD14F-CCC0-402C-9522-C1B0ADAFC708}" type="sibTrans" cxnId="{D29AD956-C8F6-4D30-9A69-45568041E99F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8C9A5ECE-4E2D-4A4D-9AF4-5E6CA82AFF56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1 250</a:t>
          </a:r>
          <a:endParaRPr lang="ru-RU" sz="1800" b="1" dirty="0">
            <a:solidFill>
              <a:schemeClr val="tx1"/>
            </a:solidFill>
          </a:endParaRPr>
        </a:p>
      </dgm:t>
    </dgm:pt>
    <dgm:pt modelId="{795EF423-0BBF-46FE-A39A-83821D0ACC09}" type="parTrans" cxnId="{6C9366AB-83E6-4BD0-AAD8-309D7C40A4E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81260EED-AB5C-4BC5-81DE-04C8BC9EA665}" type="sibTrans" cxnId="{6C9366AB-83E6-4BD0-AAD8-309D7C40A4E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C2F9A523-91AB-41C8-B3E6-FDF5208AA655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0,1%</a:t>
          </a:r>
          <a:endParaRPr lang="ru-RU" sz="1800" b="1" dirty="0">
            <a:solidFill>
              <a:schemeClr val="tx1"/>
            </a:solidFill>
          </a:endParaRPr>
        </a:p>
      </dgm:t>
    </dgm:pt>
    <dgm:pt modelId="{C6C5B1CF-5425-41DC-979A-8CB285A5BB69}" type="sibTrans" cxnId="{FD2057C4-A0EA-40CA-939D-AF1DED3FFCCA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B9B4D2F-66BE-4CA9-A49C-16E927C81615}" type="parTrans" cxnId="{FD2057C4-A0EA-40CA-939D-AF1DED3FFCCA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E68225EC-7320-4C28-B585-52791266A7D8}" type="pres">
      <dgm:prSet presAssocID="{E0C728C9-57B1-41F0-8230-424AFB0B8156}" presName="Name0" presStyleCnt="0">
        <dgm:presLayoutVars>
          <dgm:dir/>
          <dgm:resizeHandles val="exact"/>
        </dgm:presLayoutVars>
      </dgm:prSet>
      <dgm:spPr/>
    </dgm:pt>
    <dgm:pt modelId="{9A2E679D-A40C-480B-92D6-54C3A7EABDD1}" type="pres">
      <dgm:prSet presAssocID="{E9651CD2-5D3A-40B6-A0BC-F97FA7A5A9E0}" presName="parTxOnly" presStyleLbl="node1" presStyleIdx="0" presStyleCnt="3" custScaleX="317438" custScaleY="2059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97F94B-1EDA-4717-986B-8E7000A5D4D9}" type="pres">
      <dgm:prSet presAssocID="{606FD14F-CCC0-402C-9522-C1B0ADAFC708}" presName="parSpace" presStyleCnt="0"/>
      <dgm:spPr/>
    </dgm:pt>
    <dgm:pt modelId="{FA085E75-5073-4A3D-B326-A636F3A62E05}" type="pres">
      <dgm:prSet presAssocID="{8C9A5ECE-4E2D-4A4D-9AF4-5E6CA82AFF56}" presName="parTxOnly" presStyleLbl="node1" presStyleIdx="1" presStyleCnt="3" custScaleX="174942" custScaleY="1960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E484F3-81D6-44D6-8543-1FFC3BC8D861}" type="pres">
      <dgm:prSet presAssocID="{81260EED-AB5C-4BC5-81DE-04C8BC9EA665}" presName="parSpace" presStyleCnt="0"/>
      <dgm:spPr/>
    </dgm:pt>
    <dgm:pt modelId="{8B3CFC9F-D66C-423E-8C68-888F0A594677}" type="pres">
      <dgm:prSet presAssocID="{C2F9A523-91AB-41C8-B3E6-FDF5208AA655}" presName="parTxOnly" presStyleLbl="node1" presStyleIdx="2" presStyleCnt="3" custScaleX="120233" custScaleY="1792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85C2A1F-51F5-4849-8389-34892B691AED}" type="presOf" srcId="{E0C728C9-57B1-41F0-8230-424AFB0B8156}" destId="{E68225EC-7320-4C28-B585-52791266A7D8}" srcOrd="0" destOrd="0" presId="urn:microsoft.com/office/officeart/2005/8/layout/hChevron3"/>
    <dgm:cxn modelId="{6C9366AB-83E6-4BD0-AAD8-309D7C40A4E4}" srcId="{E0C728C9-57B1-41F0-8230-424AFB0B8156}" destId="{8C9A5ECE-4E2D-4A4D-9AF4-5E6CA82AFF56}" srcOrd="1" destOrd="0" parTransId="{795EF423-0BBF-46FE-A39A-83821D0ACC09}" sibTransId="{81260EED-AB5C-4BC5-81DE-04C8BC9EA665}"/>
    <dgm:cxn modelId="{FD2057C4-A0EA-40CA-939D-AF1DED3FFCCA}" srcId="{E0C728C9-57B1-41F0-8230-424AFB0B8156}" destId="{C2F9A523-91AB-41C8-B3E6-FDF5208AA655}" srcOrd="2" destOrd="0" parTransId="{0B9B4D2F-66BE-4CA9-A49C-16E927C81615}" sibTransId="{C6C5B1CF-5425-41DC-979A-8CB285A5BB69}"/>
    <dgm:cxn modelId="{EE010430-C123-4264-913F-A2475B20A313}" type="presOf" srcId="{C2F9A523-91AB-41C8-B3E6-FDF5208AA655}" destId="{8B3CFC9F-D66C-423E-8C68-888F0A594677}" srcOrd="0" destOrd="0" presId="urn:microsoft.com/office/officeart/2005/8/layout/hChevron3"/>
    <dgm:cxn modelId="{B1496D8A-383D-4037-9CE1-943685A97EA8}" type="presOf" srcId="{E9651CD2-5D3A-40B6-A0BC-F97FA7A5A9E0}" destId="{9A2E679D-A40C-480B-92D6-54C3A7EABDD1}" srcOrd="0" destOrd="0" presId="urn:microsoft.com/office/officeart/2005/8/layout/hChevron3"/>
    <dgm:cxn modelId="{D29AD956-C8F6-4D30-9A69-45568041E99F}" srcId="{E0C728C9-57B1-41F0-8230-424AFB0B8156}" destId="{E9651CD2-5D3A-40B6-A0BC-F97FA7A5A9E0}" srcOrd="0" destOrd="0" parTransId="{577DFC6E-94A7-498D-82AD-4AFBE0C945F9}" sibTransId="{606FD14F-CCC0-402C-9522-C1B0ADAFC708}"/>
    <dgm:cxn modelId="{F3C6B483-306D-4DE3-8529-732C67C53943}" type="presOf" srcId="{8C9A5ECE-4E2D-4A4D-9AF4-5E6CA82AFF56}" destId="{FA085E75-5073-4A3D-B326-A636F3A62E05}" srcOrd="0" destOrd="0" presId="urn:microsoft.com/office/officeart/2005/8/layout/hChevron3"/>
    <dgm:cxn modelId="{800A7B50-42FF-40DC-A011-97B9BDCDB549}" type="presParOf" srcId="{E68225EC-7320-4C28-B585-52791266A7D8}" destId="{9A2E679D-A40C-480B-92D6-54C3A7EABDD1}" srcOrd="0" destOrd="0" presId="urn:microsoft.com/office/officeart/2005/8/layout/hChevron3"/>
    <dgm:cxn modelId="{A647DD76-CCD1-458D-9E19-03F3EDCA1A8C}" type="presParOf" srcId="{E68225EC-7320-4C28-B585-52791266A7D8}" destId="{9A97F94B-1EDA-4717-986B-8E7000A5D4D9}" srcOrd="1" destOrd="0" presId="urn:microsoft.com/office/officeart/2005/8/layout/hChevron3"/>
    <dgm:cxn modelId="{A5F7980C-1859-4C9D-B476-3EFDEC0333CD}" type="presParOf" srcId="{E68225EC-7320-4C28-B585-52791266A7D8}" destId="{FA085E75-5073-4A3D-B326-A636F3A62E05}" srcOrd="2" destOrd="0" presId="urn:microsoft.com/office/officeart/2005/8/layout/hChevron3"/>
    <dgm:cxn modelId="{69DED89F-B236-4C65-8213-FB26F9478C9D}" type="presParOf" srcId="{E68225EC-7320-4C28-B585-52791266A7D8}" destId="{CDE484F3-81D6-44D6-8543-1FFC3BC8D861}" srcOrd="3" destOrd="0" presId="urn:microsoft.com/office/officeart/2005/8/layout/hChevron3"/>
    <dgm:cxn modelId="{D799C25D-50CE-4975-9754-2A387A007EAE}" type="presParOf" srcId="{E68225EC-7320-4C28-B585-52791266A7D8}" destId="{8B3CFC9F-D66C-423E-8C68-888F0A594677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2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0C728C9-57B1-41F0-8230-424AFB0B8156}" type="doc">
      <dgm:prSet loTypeId="urn:microsoft.com/office/officeart/2005/8/layout/hChevron3" loCatId="process" qsTypeId="urn:microsoft.com/office/officeart/2005/8/quickstyle/simple1" qsCatId="simple" csTypeId="urn:microsoft.com/office/officeart/2005/8/colors/colorful4" csCatId="colorful" phldr="1"/>
      <dgm:spPr/>
    </dgm:pt>
    <dgm:pt modelId="{E68225EC-7320-4C28-B585-52791266A7D8}" type="pres">
      <dgm:prSet presAssocID="{E0C728C9-57B1-41F0-8230-424AFB0B8156}" presName="Name0" presStyleCnt="0">
        <dgm:presLayoutVars>
          <dgm:dir/>
          <dgm:resizeHandles val="exact"/>
        </dgm:presLayoutVars>
      </dgm:prSet>
      <dgm:spPr/>
    </dgm:pt>
  </dgm:ptLst>
  <dgm:cxnLst>
    <dgm:cxn modelId="{93F9B0C5-DDF4-4B4B-A820-886D65F3FAC8}" type="presOf" srcId="{E0C728C9-57B1-41F0-8230-424AFB0B8156}" destId="{E68225EC-7320-4C28-B585-52791266A7D8}" srcOrd="0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3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0C728C9-57B1-41F0-8230-424AFB0B8156}" type="doc">
      <dgm:prSet loTypeId="urn:microsoft.com/office/officeart/2005/8/layout/hChevron3" loCatId="process" qsTypeId="urn:microsoft.com/office/officeart/2005/8/quickstyle/simple1" qsCatId="simple" csTypeId="urn:microsoft.com/office/officeart/2005/8/colors/colorful4" csCatId="colorful" phldr="1"/>
      <dgm:spPr/>
    </dgm:pt>
    <dgm:pt modelId="{C2F9A523-91AB-41C8-B3E6-FDF5208AA655}">
      <dgm:prSet phldrT="[Текст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0,0 %</a:t>
          </a:r>
          <a:endParaRPr lang="ru-RU" sz="1800" b="1" dirty="0">
            <a:solidFill>
              <a:schemeClr val="tx1"/>
            </a:solidFill>
          </a:endParaRPr>
        </a:p>
      </dgm:t>
    </dgm:pt>
    <dgm:pt modelId="{C6C5B1CF-5425-41DC-979A-8CB285A5BB69}" type="sibTrans" cxnId="{FD2057C4-A0EA-40CA-939D-AF1DED3FFCCA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B9B4D2F-66BE-4CA9-A49C-16E927C81615}" type="parTrans" cxnId="{FD2057C4-A0EA-40CA-939D-AF1DED3FFCCA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8C9A5ECE-4E2D-4A4D-9AF4-5E6CA82AFF56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58</a:t>
          </a:r>
          <a:endParaRPr lang="ru-RU" sz="1800" b="1" dirty="0">
            <a:solidFill>
              <a:schemeClr val="tx1"/>
            </a:solidFill>
          </a:endParaRPr>
        </a:p>
      </dgm:t>
    </dgm:pt>
    <dgm:pt modelId="{81260EED-AB5C-4BC5-81DE-04C8BC9EA665}" type="sibTrans" cxnId="{6C9366AB-83E6-4BD0-AAD8-309D7C40A4E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795EF423-0BBF-46FE-A39A-83821D0ACC09}" type="parTrans" cxnId="{6C9366AB-83E6-4BD0-AAD8-309D7C40A4E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E9651CD2-5D3A-40B6-A0BC-F97FA7A5A9E0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1800" b="1" u="none" dirty="0" smtClean="0">
              <a:solidFill>
                <a:schemeClr val="tx1"/>
              </a:solidFill>
            </a:rPr>
            <a:t>ПРОЧИЕ  БЕЗВОЗМЕЗДНЫЕ  ПОСТУПЛЕНИЯ </a:t>
          </a:r>
          <a:endParaRPr lang="ru-RU" sz="1800" b="1" u="none" dirty="0">
            <a:solidFill>
              <a:schemeClr val="tx1"/>
            </a:solidFill>
          </a:endParaRPr>
        </a:p>
      </dgm:t>
    </dgm:pt>
    <dgm:pt modelId="{606FD14F-CCC0-402C-9522-C1B0ADAFC708}" type="sibTrans" cxnId="{D29AD956-C8F6-4D30-9A69-45568041E99F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577DFC6E-94A7-498D-82AD-4AFBE0C945F9}" type="parTrans" cxnId="{D29AD956-C8F6-4D30-9A69-45568041E99F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E68225EC-7320-4C28-B585-52791266A7D8}" type="pres">
      <dgm:prSet presAssocID="{E0C728C9-57B1-41F0-8230-424AFB0B8156}" presName="Name0" presStyleCnt="0">
        <dgm:presLayoutVars>
          <dgm:dir/>
          <dgm:resizeHandles val="exact"/>
        </dgm:presLayoutVars>
      </dgm:prSet>
      <dgm:spPr/>
    </dgm:pt>
    <dgm:pt modelId="{9A2E679D-A40C-480B-92D6-54C3A7EABDD1}" type="pres">
      <dgm:prSet presAssocID="{E9651CD2-5D3A-40B6-A0BC-F97FA7A5A9E0}" presName="parTxOnly" presStyleLbl="node1" presStyleIdx="0" presStyleCnt="3" custScaleX="246493" custScaleY="205924" custLinFactNeighborX="14027" custLinFactNeighborY="24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97F94B-1EDA-4717-986B-8E7000A5D4D9}" type="pres">
      <dgm:prSet presAssocID="{606FD14F-CCC0-402C-9522-C1B0ADAFC708}" presName="parSpace" presStyleCnt="0"/>
      <dgm:spPr/>
    </dgm:pt>
    <dgm:pt modelId="{FA085E75-5073-4A3D-B326-A636F3A62E05}" type="pres">
      <dgm:prSet presAssocID="{8C9A5ECE-4E2D-4A4D-9AF4-5E6CA82AFF56}" presName="parTxOnly" presStyleLbl="node1" presStyleIdx="1" presStyleCnt="3" custScaleX="122012" custScaleY="1960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E484F3-81D6-44D6-8543-1FFC3BC8D861}" type="pres">
      <dgm:prSet presAssocID="{81260EED-AB5C-4BC5-81DE-04C8BC9EA665}" presName="parSpace" presStyleCnt="0"/>
      <dgm:spPr/>
    </dgm:pt>
    <dgm:pt modelId="{8B3CFC9F-D66C-423E-8C68-888F0A594677}" type="pres">
      <dgm:prSet presAssocID="{C2F9A523-91AB-41C8-B3E6-FDF5208AA655}" presName="parTxOnly" presStyleLbl="node1" presStyleIdx="2" presStyleCnt="3" custScaleX="175059" custScaleY="1792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9366AB-83E6-4BD0-AAD8-309D7C40A4E4}" srcId="{E0C728C9-57B1-41F0-8230-424AFB0B8156}" destId="{8C9A5ECE-4E2D-4A4D-9AF4-5E6CA82AFF56}" srcOrd="1" destOrd="0" parTransId="{795EF423-0BBF-46FE-A39A-83821D0ACC09}" sibTransId="{81260EED-AB5C-4BC5-81DE-04C8BC9EA665}"/>
    <dgm:cxn modelId="{ED5C4C18-2E3C-4362-A1FF-874BAB3EC323}" type="presOf" srcId="{C2F9A523-91AB-41C8-B3E6-FDF5208AA655}" destId="{8B3CFC9F-D66C-423E-8C68-888F0A594677}" srcOrd="0" destOrd="0" presId="urn:microsoft.com/office/officeart/2005/8/layout/hChevron3"/>
    <dgm:cxn modelId="{FD2057C4-A0EA-40CA-939D-AF1DED3FFCCA}" srcId="{E0C728C9-57B1-41F0-8230-424AFB0B8156}" destId="{C2F9A523-91AB-41C8-B3E6-FDF5208AA655}" srcOrd="2" destOrd="0" parTransId="{0B9B4D2F-66BE-4CA9-A49C-16E927C81615}" sibTransId="{C6C5B1CF-5425-41DC-979A-8CB285A5BB69}"/>
    <dgm:cxn modelId="{33DF2E22-5E54-4230-BF7B-306FF7717A59}" type="presOf" srcId="{E0C728C9-57B1-41F0-8230-424AFB0B8156}" destId="{E68225EC-7320-4C28-B585-52791266A7D8}" srcOrd="0" destOrd="0" presId="urn:microsoft.com/office/officeart/2005/8/layout/hChevron3"/>
    <dgm:cxn modelId="{E6E69CF1-4209-49B1-A84A-E57A6CA1E672}" type="presOf" srcId="{8C9A5ECE-4E2D-4A4D-9AF4-5E6CA82AFF56}" destId="{FA085E75-5073-4A3D-B326-A636F3A62E05}" srcOrd="0" destOrd="0" presId="urn:microsoft.com/office/officeart/2005/8/layout/hChevron3"/>
    <dgm:cxn modelId="{D29AD956-C8F6-4D30-9A69-45568041E99F}" srcId="{E0C728C9-57B1-41F0-8230-424AFB0B8156}" destId="{E9651CD2-5D3A-40B6-A0BC-F97FA7A5A9E0}" srcOrd="0" destOrd="0" parTransId="{577DFC6E-94A7-498D-82AD-4AFBE0C945F9}" sibTransId="{606FD14F-CCC0-402C-9522-C1B0ADAFC708}"/>
    <dgm:cxn modelId="{DB9169AB-2738-43C2-9F9B-DB356074FB17}" type="presOf" srcId="{E9651CD2-5D3A-40B6-A0BC-F97FA7A5A9E0}" destId="{9A2E679D-A40C-480B-92D6-54C3A7EABDD1}" srcOrd="0" destOrd="0" presId="urn:microsoft.com/office/officeart/2005/8/layout/hChevron3"/>
    <dgm:cxn modelId="{FAE4DA89-E7EE-4F05-A311-1394BA6DC9F0}" type="presParOf" srcId="{E68225EC-7320-4C28-B585-52791266A7D8}" destId="{9A2E679D-A40C-480B-92D6-54C3A7EABDD1}" srcOrd="0" destOrd="0" presId="urn:microsoft.com/office/officeart/2005/8/layout/hChevron3"/>
    <dgm:cxn modelId="{1D5734AC-D4B1-4541-99C0-92CF073CB471}" type="presParOf" srcId="{E68225EC-7320-4C28-B585-52791266A7D8}" destId="{9A97F94B-1EDA-4717-986B-8E7000A5D4D9}" srcOrd="1" destOrd="0" presId="urn:microsoft.com/office/officeart/2005/8/layout/hChevron3"/>
    <dgm:cxn modelId="{F3C8B5F1-BD67-42EB-83DD-3205F9DEB6E2}" type="presParOf" srcId="{E68225EC-7320-4C28-B585-52791266A7D8}" destId="{FA085E75-5073-4A3D-B326-A636F3A62E05}" srcOrd="2" destOrd="0" presId="urn:microsoft.com/office/officeart/2005/8/layout/hChevron3"/>
    <dgm:cxn modelId="{21E80B14-3BE8-4FF5-BE38-15F0AC81BF4D}" type="presParOf" srcId="{E68225EC-7320-4C28-B585-52791266A7D8}" destId="{CDE484F3-81D6-44D6-8543-1FFC3BC8D861}" srcOrd="3" destOrd="0" presId="urn:microsoft.com/office/officeart/2005/8/layout/hChevron3"/>
    <dgm:cxn modelId="{734AFCD4-215A-447B-89F5-D78267C02611}" type="presParOf" srcId="{E68225EC-7320-4C28-B585-52791266A7D8}" destId="{8B3CFC9F-D66C-423E-8C68-888F0A594677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3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0C728C9-57B1-41F0-8230-424AFB0B8156}" type="doc">
      <dgm:prSet loTypeId="urn:microsoft.com/office/officeart/2005/8/layout/hChevron3" loCatId="process" qsTypeId="urn:microsoft.com/office/officeart/2005/8/quickstyle/simple1" qsCatId="simple" csTypeId="urn:microsoft.com/office/officeart/2005/8/colors/colorful4" csCatId="colorful" phldr="1"/>
      <dgm:spPr/>
    </dgm:pt>
    <dgm:pt modelId="{8C9A5ECE-4E2D-4A4D-9AF4-5E6CA82AFF56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расходы</a:t>
          </a:r>
        </a:p>
        <a:p>
          <a:r>
            <a:rPr lang="ru-RU" sz="1800" b="1" dirty="0" smtClean="0">
              <a:solidFill>
                <a:schemeClr val="tx1"/>
              </a:solidFill>
            </a:rPr>
            <a:t>893 409тыс.рублей (исполнение 100%)</a:t>
          </a:r>
          <a:endParaRPr lang="ru-RU" sz="1800" b="1" dirty="0">
            <a:solidFill>
              <a:schemeClr val="tx1"/>
            </a:solidFill>
          </a:endParaRPr>
        </a:p>
      </dgm:t>
    </dgm:pt>
    <dgm:pt modelId="{795EF423-0BBF-46FE-A39A-83821D0ACC09}" type="parTrans" cxnId="{6C9366AB-83E6-4BD0-AAD8-309D7C40A4E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81260EED-AB5C-4BC5-81DE-04C8BC9EA665}" type="sibTrans" cxnId="{6C9366AB-83E6-4BD0-AAD8-309D7C40A4E4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C2F9A523-91AB-41C8-B3E6-FDF5208AA655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1800" b="1" dirty="0" smtClean="0">
              <a:solidFill>
                <a:schemeClr val="tx1"/>
              </a:solidFill>
            </a:rPr>
            <a:t>Доля расходов 57,4% </a:t>
          </a:r>
        </a:p>
      </dgm:t>
    </dgm:pt>
    <dgm:pt modelId="{C6C5B1CF-5425-41DC-979A-8CB285A5BB69}" type="sibTrans" cxnId="{FD2057C4-A0EA-40CA-939D-AF1DED3FFCCA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0B9B4D2F-66BE-4CA9-A49C-16E927C81615}" type="parTrans" cxnId="{FD2057C4-A0EA-40CA-939D-AF1DED3FFCCA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E68225EC-7320-4C28-B585-52791266A7D8}" type="pres">
      <dgm:prSet presAssocID="{E0C728C9-57B1-41F0-8230-424AFB0B8156}" presName="Name0" presStyleCnt="0">
        <dgm:presLayoutVars>
          <dgm:dir/>
          <dgm:resizeHandles val="exact"/>
        </dgm:presLayoutVars>
      </dgm:prSet>
      <dgm:spPr/>
    </dgm:pt>
    <dgm:pt modelId="{FA085E75-5073-4A3D-B326-A636F3A62E05}" type="pres">
      <dgm:prSet presAssocID="{8C9A5ECE-4E2D-4A4D-9AF4-5E6CA82AFF56}" presName="parTxOnly" presStyleLbl="node1" presStyleIdx="0" presStyleCnt="2" custScaleX="169935" custScaleY="110847" custLinFactNeighborX="-354" custLinFactNeighborY="-29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E484F3-81D6-44D6-8543-1FFC3BC8D861}" type="pres">
      <dgm:prSet presAssocID="{81260EED-AB5C-4BC5-81DE-04C8BC9EA665}" presName="parSpace" presStyleCnt="0"/>
      <dgm:spPr/>
    </dgm:pt>
    <dgm:pt modelId="{8B3CFC9F-D66C-423E-8C68-888F0A594677}" type="pres">
      <dgm:prSet presAssocID="{C2F9A523-91AB-41C8-B3E6-FDF5208AA655}" presName="parTxOnly" presStyleLbl="node1" presStyleIdx="1" presStyleCnt="2" custScaleX="138781" custScaleY="1200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85943ED-19B5-4CFB-AB88-325A689C3FC7}" type="presOf" srcId="{E0C728C9-57B1-41F0-8230-424AFB0B8156}" destId="{E68225EC-7320-4C28-B585-52791266A7D8}" srcOrd="0" destOrd="0" presId="urn:microsoft.com/office/officeart/2005/8/layout/hChevron3"/>
    <dgm:cxn modelId="{FD2057C4-A0EA-40CA-939D-AF1DED3FFCCA}" srcId="{E0C728C9-57B1-41F0-8230-424AFB0B8156}" destId="{C2F9A523-91AB-41C8-B3E6-FDF5208AA655}" srcOrd="1" destOrd="0" parTransId="{0B9B4D2F-66BE-4CA9-A49C-16E927C81615}" sibTransId="{C6C5B1CF-5425-41DC-979A-8CB285A5BB69}"/>
    <dgm:cxn modelId="{6C9366AB-83E6-4BD0-AAD8-309D7C40A4E4}" srcId="{E0C728C9-57B1-41F0-8230-424AFB0B8156}" destId="{8C9A5ECE-4E2D-4A4D-9AF4-5E6CA82AFF56}" srcOrd="0" destOrd="0" parTransId="{795EF423-0BBF-46FE-A39A-83821D0ACC09}" sibTransId="{81260EED-AB5C-4BC5-81DE-04C8BC9EA665}"/>
    <dgm:cxn modelId="{B31F1BB2-816A-4715-8BD3-42AF51ED0839}" type="presOf" srcId="{C2F9A523-91AB-41C8-B3E6-FDF5208AA655}" destId="{8B3CFC9F-D66C-423E-8C68-888F0A594677}" srcOrd="0" destOrd="0" presId="urn:microsoft.com/office/officeart/2005/8/layout/hChevron3"/>
    <dgm:cxn modelId="{631F00AA-B92A-4406-8572-A9C9021027D0}" type="presOf" srcId="{8C9A5ECE-4E2D-4A4D-9AF4-5E6CA82AFF56}" destId="{FA085E75-5073-4A3D-B326-A636F3A62E05}" srcOrd="0" destOrd="0" presId="urn:microsoft.com/office/officeart/2005/8/layout/hChevron3"/>
    <dgm:cxn modelId="{485C3695-AF83-4B3A-A9CB-43FBF43E8E07}" type="presParOf" srcId="{E68225EC-7320-4C28-B585-52791266A7D8}" destId="{FA085E75-5073-4A3D-B326-A636F3A62E05}" srcOrd="0" destOrd="0" presId="urn:microsoft.com/office/officeart/2005/8/layout/hChevron3"/>
    <dgm:cxn modelId="{AEC09B7F-DEB5-4C0F-BD24-28288BC9C375}" type="presParOf" srcId="{E68225EC-7320-4C28-B585-52791266A7D8}" destId="{CDE484F3-81D6-44D6-8543-1FFC3BC8D861}" srcOrd="1" destOrd="0" presId="urn:microsoft.com/office/officeart/2005/8/layout/hChevron3"/>
    <dgm:cxn modelId="{B8051019-AE5C-4469-9B79-635B4BBA6D10}" type="presParOf" srcId="{E68225EC-7320-4C28-B585-52791266A7D8}" destId="{8B3CFC9F-D66C-423E-8C68-888F0A594677}" srcOrd="2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0C728C9-57B1-41F0-8230-424AFB0B8156}" type="doc">
      <dgm:prSet loTypeId="urn:microsoft.com/office/officeart/2005/8/layout/hChevron3" loCatId="process" qsTypeId="urn:microsoft.com/office/officeart/2005/8/quickstyle/simple1" qsCatId="simple" csTypeId="urn:microsoft.com/office/officeart/2005/8/colors/colorful4" csCatId="colorful" phldr="1"/>
      <dgm:spPr/>
    </dgm:pt>
    <dgm:pt modelId="{E9651CD2-5D3A-40B6-A0BC-F97FA7A5A9E0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ОБЩЕЕ ОБРАЗОВАНИЕ</a:t>
          </a:r>
        </a:p>
      </dgm:t>
    </dgm:pt>
    <dgm:pt modelId="{577DFC6E-94A7-498D-82AD-4AFBE0C945F9}" type="parTrans" cxnId="{D29AD956-C8F6-4D30-9A69-45568041E99F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606FD14F-CCC0-402C-9522-C1B0ADAFC708}" type="sibTrans" cxnId="{D29AD956-C8F6-4D30-9A69-45568041E99F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8C9A5ECE-4E2D-4A4D-9AF4-5E6CA82AFF56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356 740тыс. рублей</a:t>
          </a:r>
          <a:endParaRPr lang="ru-RU" sz="1400" b="1" dirty="0">
            <a:solidFill>
              <a:schemeClr val="tx1"/>
            </a:solidFill>
          </a:endParaRPr>
        </a:p>
      </dgm:t>
    </dgm:pt>
    <dgm:pt modelId="{795EF423-0BBF-46FE-A39A-83821D0ACC09}" type="parTrans" cxnId="{6C9366AB-83E6-4BD0-AAD8-309D7C40A4E4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81260EED-AB5C-4BC5-81DE-04C8BC9EA665}" type="sibTrans" cxnId="{6C9366AB-83E6-4BD0-AAD8-309D7C40A4E4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C2F9A523-91AB-41C8-B3E6-FDF5208AA655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1400" b="1" dirty="0" smtClean="0">
              <a:solidFill>
                <a:schemeClr val="tx1"/>
              </a:solidFill>
            </a:rPr>
            <a:t>39,9%</a:t>
          </a:r>
          <a:endParaRPr lang="ru-RU" sz="1400" b="1" dirty="0">
            <a:solidFill>
              <a:schemeClr val="tx1"/>
            </a:solidFill>
          </a:endParaRPr>
        </a:p>
      </dgm:t>
    </dgm:pt>
    <dgm:pt modelId="{C6C5B1CF-5425-41DC-979A-8CB285A5BB69}" type="sibTrans" cxnId="{FD2057C4-A0EA-40CA-939D-AF1DED3FFCCA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0B9B4D2F-66BE-4CA9-A49C-16E927C81615}" type="parTrans" cxnId="{FD2057C4-A0EA-40CA-939D-AF1DED3FFCCA}">
      <dgm:prSet/>
      <dgm:spPr/>
      <dgm:t>
        <a:bodyPr/>
        <a:lstStyle/>
        <a:p>
          <a:endParaRPr lang="ru-RU" sz="1400" b="1">
            <a:solidFill>
              <a:schemeClr val="tx1"/>
            </a:solidFill>
          </a:endParaRPr>
        </a:p>
      </dgm:t>
    </dgm:pt>
    <dgm:pt modelId="{E68225EC-7320-4C28-B585-52791266A7D8}" type="pres">
      <dgm:prSet presAssocID="{E0C728C9-57B1-41F0-8230-424AFB0B8156}" presName="Name0" presStyleCnt="0">
        <dgm:presLayoutVars>
          <dgm:dir/>
          <dgm:resizeHandles val="exact"/>
        </dgm:presLayoutVars>
      </dgm:prSet>
      <dgm:spPr/>
    </dgm:pt>
    <dgm:pt modelId="{9A2E679D-A40C-480B-92D6-54C3A7EABDD1}" type="pres">
      <dgm:prSet presAssocID="{E9651CD2-5D3A-40B6-A0BC-F97FA7A5A9E0}" presName="parTxOnly" presStyleLbl="node1" presStyleIdx="0" presStyleCnt="3" custScaleX="243695" custScaleY="205924" custLinFactNeighborX="33209" custLinFactNeighborY="345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97F94B-1EDA-4717-986B-8E7000A5D4D9}" type="pres">
      <dgm:prSet presAssocID="{606FD14F-CCC0-402C-9522-C1B0ADAFC708}" presName="parSpace" presStyleCnt="0"/>
      <dgm:spPr/>
    </dgm:pt>
    <dgm:pt modelId="{FA085E75-5073-4A3D-B326-A636F3A62E05}" type="pres">
      <dgm:prSet presAssocID="{8C9A5ECE-4E2D-4A4D-9AF4-5E6CA82AFF56}" presName="parTxOnly" presStyleLbl="node1" presStyleIdx="1" presStyleCnt="3" custScaleX="158512" custScaleY="196017" custLinFactNeighborY="279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E484F3-81D6-44D6-8543-1FFC3BC8D861}" type="pres">
      <dgm:prSet presAssocID="{81260EED-AB5C-4BC5-81DE-04C8BC9EA665}" presName="parSpace" presStyleCnt="0"/>
      <dgm:spPr/>
    </dgm:pt>
    <dgm:pt modelId="{8B3CFC9F-D66C-423E-8C68-888F0A594677}" type="pres">
      <dgm:prSet presAssocID="{C2F9A523-91AB-41C8-B3E6-FDF5208AA655}" presName="parTxOnly" presStyleLbl="node1" presStyleIdx="2" presStyleCnt="3" custScaleX="120233" custScaleY="179231" custLinFactNeighborX="14426" custLinFactNeighborY="73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C9366AB-83E6-4BD0-AAD8-309D7C40A4E4}" srcId="{E0C728C9-57B1-41F0-8230-424AFB0B8156}" destId="{8C9A5ECE-4E2D-4A4D-9AF4-5E6CA82AFF56}" srcOrd="1" destOrd="0" parTransId="{795EF423-0BBF-46FE-A39A-83821D0ACC09}" sibTransId="{81260EED-AB5C-4BC5-81DE-04C8BC9EA665}"/>
    <dgm:cxn modelId="{83026FE9-D163-45FA-9876-73604AAE4D8D}" type="presOf" srcId="{E9651CD2-5D3A-40B6-A0BC-F97FA7A5A9E0}" destId="{9A2E679D-A40C-480B-92D6-54C3A7EABDD1}" srcOrd="0" destOrd="0" presId="urn:microsoft.com/office/officeart/2005/8/layout/hChevron3"/>
    <dgm:cxn modelId="{AA93721C-3535-4569-9560-ABD887AA3737}" type="presOf" srcId="{8C9A5ECE-4E2D-4A4D-9AF4-5E6CA82AFF56}" destId="{FA085E75-5073-4A3D-B326-A636F3A62E05}" srcOrd="0" destOrd="0" presId="urn:microsoft.com/office/officeart/2005/8/layout/hChevron3"/>
    <dgm:cxn modelId="{FD2057C4-A0EA-40CA-939D-AF1DED3FFCCA}" srcId="{E0C728C9-57B1-41F0-8230-424AFB0B8156}" destId="{C2F9A523-91AB-41C8-B3E6-FDF5208AA655}" srcOrd="2" destOrd="0" parTransId="{0B9B4D2F-66BE-4CA9-A49C-16E927C81615}" sibTransId="{C6C5B1CF-5425-41DC-979A-8CB285A5BB69}"/>
    <dgm:cxn modelId="{649581D4-BB46-4227-80CE-191F9A04BE3D}" type="presOf" srcId="{C2F9A523-91AB-41C8-B3E6-FDF5208AA655}" destId="{8B3CFC9F-D66C-423E-8C68-888F0A594677}" srcOrd="0" destOrd="0" presId="urn:microsoft.com/office/officeart/2005/8/layout/hChevron3"/>
    <dgm:cxn modelId="{B32E560A-C249-44E3-AC55-F19EC21244DD}" type="presOf" srcId="{E0C728C9-57B1-41F0-8230-424AFB0B8156}" destId="{E68225EC-7320-4C28-B585-52791266A7D8}" srcOrd="0" destOrd="0" presId="urn:microsoft.com/office/officeart/2005/8/layout/hChevron3"/>
    <dgm:cxn modelId="{D29AD956-C8F6-4D30-9A69-45568041E99F}" srcId="{E0C728C9-57B1-41F0-8230-424AFB0B8156}" destId="{E9651CD2-5D3A-40B6-A0BC-F97FA7A5A9E0}" srcOrd="0" destOrd="0" parTransId="{577DFC6E-94A7-498D-82AD-4AFBE0C945F9}" sibTransId="{606FD14F-CCC0-402C-9522-C1B0ADAFC708}"/>
    <dgm:cxn modelId="{841A9250-D855-42CF-919D-0B44C254D912}" type="presParOf" srcId="{E68225EC-7320-4C28-B585-52791266A7D8}" destId="{9A2E679D-A40C-480B-92D6-54C3A7EABDD1}" srcOrd="0" destOrd="0" presId="urn:microsoft.com/office/officeart/2005/8/layout/hChevron3"/>
    <dgm:cxn modelId="{52937CAD-4F10-4285-99E6-8A404A92D756}" type="presParOf" srcId="{E68225EC-7320-4C28-B585-52791266A7D8}" destId="{9A97F94B-1EDA-4717-986B-8E7000A5D4D9}" srcOrd="1" destOrd="0" presId="urn:microsoft.com/office/officeart/2005/8/layout/hChevron3"/>
    <dgm:cxn modelId="{E74A57CC-2176-452B-AC0D-878A8E01D12F}" type="presParOf" srcId="{E68225EC-7320-4C28-B585-52791266A7D8}" destId="{FA085E75-5073-4A3D-B326-A636F3A62E05}" srcOrd="2" destOrd="0" presId="urn:microsoft.com/office/officeart/2005/8/layout/hChevron3"/>
    <dgm:cxn modelId="{95C376CD-E162-4CF4-B908-C660086501ED}" type="presParOf" srcId="{E68225EC-7320-4C28-B585-52791266A7D8}" destId="{CDE484F3-81D6-44D6-8543-1FFC3BC8D861}" srcOrd="3" destOrd="0" presId="urn:microsoft.com/office/officeart/2005/8/layout/hChevron3"/>
    <dgm:cxn modelId="{8B2ED1BB-F6C8-4443-B79C-30DBC30D2D2A}" type="presParOf" srcId="{E68225EC-7320-4C28-B585-52791266A7D8}" destId="{8B3CFC9F-D66C-423E-8C68-888F0A594677}" srcOrd="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2E679D-A40C-480B-92D6-54C3A7EABDD1}">
      <dsp:nvSpPr>
        <dsp:cNvPr id="0" name=""/>
        <dsp:cNvSpPr/>
      </dsp:nvSpPr>
      <dsp:spPr>
        <a:xfrm>
          <a:off x="672" y="30489"/>
          <a:ext cx="3661517" cy="796276"/>
        </a:xfrm>
        <a:prstGeom prst="homePlate">
          <a:avLst/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БЕЗВОЗМЕЗДНЫЕ ПОСТУПЛЕНИЯ, в т.ч.: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672" y="30489"/>
        <a:ext cx="3661517" cy="796276"/>
      </dsp:txXfrm>
    </dsp:sp>
    <dsp:sp modelId="{FA085E75-5073-4A3D-B326-A636F3A62E05}">
      <dsp:nvSpPr>
        <dsp:cNvPr id="0" name=""/>
        <dsp:cNvSpPr/>
      </dsp:nvSpPr>
      <dsp:spPr>
        <a:xfrm>
          <a:off x="3275504" y="0"/>
          <a:ext cx="3285563" cy="857255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СУММА (тыс.руб.)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3275504" y="0"/>
        <a:ext cx="3285563" cy="857255"/>
      </dsp:txXfrm>
    </dsp:sp>
    <dsp:sp modelId="{8B3CFC9F-D66C-423E-8C68-888F0A594677}">
      <dsp:nvSpPr>
        <dsp:cNvPr id="0" name=""/>
        <dsp:cNvSpPr/>
      </dsp:nvSpPr>
      <dsp:spPr>
        <a:xfrm>
          <a:off x="6174383" y="0"/>
          <a:ext cx="2683224" cy="857255"/>
        </a:xfrm>
        <a:prstGeom prst="chevron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ДОЛЯ ПОСТУПЛЕНИЙ</a:t>
          </a:r>
        </a:p>
      </dsp:txBody>
      <dsp:txXfrm>
        <a:off x="6174383" y="0"/>
        <a:ext cx="2683224" cy="857255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2E679D-A40C-480B-92D6-54C3A7EABDD1}">
      <dsp:nvSpPr>
        <dsp:cNvPr id="0" name=""/>
        <dsp:cNvSpPr/>
      </dsp:nvSpPr>
      <dsp:spPr>
        <a:xfrm>
          <a:off x="76" y="0"/>
          <a:ext cx="3752813" cy="500066"/>
        </a:xfrm>
        <a:prstGeom prst="homePlate">
          <a:avLst/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676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ДОШКОЛЬНОЕ ОБРАЗОВАНИЕ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76" y="0"/>
        <a:ext cx="3752813" cy="500066"/>
      </dsp:txXfrm>
    </dsp:sp>
    <dsp:sp modelId="{FA085E75-5073-4A3D-B326-A636F3A62E05}">
      <dsp:nvSpPr>
        <dsp:cNvPr id="0" name=""/>
        <dsp:cNvSpPr/>
      </dsp:nvSpPr>
      <dsp:spPr>
        <a:xfrm>
          <a:off x="3444897" y="0"/>
          <a:ext cx="2441026" cy="500066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316 093тыс. рублей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3444897" y="0"/>
        <a:ext cx="2441026" cy="500066"/>
      </dsp:txXfrm>
    </dsp:sp>
    <dsp:sp modelId="{8B3CFC9F-D66C-423E-8C68-888F0A594677}">
      <dsp:nvSpPr>
        <dsp:cNvPr id="0" name=""/>
        <dsp:cNvSpPr/>
      </dsp:nvSpPr>
      <dsp:spPr>
        <a:xfrm>
          <a:off x="5578007" y="0"/>
          <a:ext cx="1851544" cy="500066"/>
        </a:xfrm>
        <a:prstGeom prst="chevron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35,4%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5578007" y="0"/>
        <a:ext cx="1851544" cy="500066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2E679D-A40C-480B-92D6-54C3A7EABDD1}">
      <dsp:nvSpPr>
        <dsp:cNvPr id="0" name=""/>
        <dsp:cNvSpPr/>
      </dsp:nvSpPr>
      <dsp:spPr>
        <a:xfrm>
          <a:off x="855" y="0"/>
          <a:ext cx="3160836" cy="500066"/>
        </a:xfrm>
        <a:prstGeom prst="homePlate">
          <a:avLst/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676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МОЛОДЕЖНАЯ ПОЛИТИКА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855" y="0"/>
        <a:ext cx="3160836" cy="500066"/>
      </dsp:txXfrm>
    </dsp:sp>
    <dsp:sp modelId="{FA085E75-5073-4A3D-B326-A636F3A62E05}">
      <dsp:nvSpPr>
        <dsp:cNvPr id="0" name=""/>
        <dsp:cNvSpPr/>
      </dsp:nvSpPr>
      <dsp:spPr>
        <a:xfrm>
          <a:off x="2929076" y="0"/>
          <a:ext cx="2055973" cy="500066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4 352тыс. рублей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2929076" y="0"/>
        <a:ext cx="2055973" cy="500066"/>
      </dsp:txXfrm>
    </dsp:sp>
    <dsp:sp modelId="{8B3CFC9F-D66C-423E-8C68-888F0A594677}">
      <dsp:nvSpPr>
        <dsp:cNvPr id="0" name=""/>
        <dsp:cNvSpPr/>
      </dsp:nvSpPr>
      <dsp:spPr>
        <a:xfrm>
          <a:off x="4502873" y="0"/>
          <a:ext cx="1229651" cy="500066"/>
        </a:xfrm>
        <a:prstGeom prst="chevron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0,5%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502873" y="0"/>
        <a:ext cx="1229651" cy="500066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2E679D-A40C-480B-92D6-54C3A7EABDD1}">
      <dsp:nvSpPr>
        <dsp:cNvPr id="0" name=""/>
        <dsp:cNvSpPr/>
      </dsp:nvSpPr>
      <dsp:spPr>
        <a:xfrm>
          <a:off x="0" y="0"/>
          <a:ext cx="3428050" cy="499495"/>
        </a:xfrm>
        <a:prstGeom prst="homePlate">
          <a:avLst/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676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ДРУГИЕ ВОПРОСЫ В ОБЛАСТИ ОБРАЗОВАНИЯ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0" y="0"/>
        <a:ext cx="3428050" cy="499495"/>
      </dsp:txXfrm>
    </dsp:sp>
    <dsp:sp modelId="{FA085E75-5073-4A3D-B326-A636F3A62E05}">
      <dsp:nvSpPr>
        <dsp:cNvPr id="0" name=""/>
        <dsp:cNvSpPr/>
      </dsp:nvSpPr>
      <dsp:spPr>
        <a:xfrm>
          <a:off x="3146781" y="0"/>
          <a:ext cx="2229783" cy="499495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31 074тыс. рублей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3146781" y="0"/>
        <a:ext cx="2229783" cy="499495"/>
      </dsp:txXfrm>
    </dsp:sp>
    <dsp:sp modelId="{8B3CFC9F-D66C-423E-8C68-888F0A594677}">
      <dsp:nvSpPr>
        <dsp:cNvPr id="0" name=""/>
        <dsp:cNvSpPr/>
      </dsp:nvSpPr>
      <dsp:spPr>
        <a:xfrm>
          <a:off x="5095295" y="0"/>
          <a:ext cx="1691314" cy="499495"/>
        </a:xfrm>
        <a:prstGeom prst="chevron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3,5%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5095295" y="0"/>
        <a:ext cx="1691314" cy="499495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2E679D-A40C-480B-92D6-54C3A7EABDD1}">
      <dsp:nvSpPr>
        <dsp:cNvPr id="0" name=""/>
        <dsp:cNvSpPr/>
      </dsp:nvSpPr>
      <dsp:spPr>
        <a:xfrm>
          <a:off x="76" y="0"/>
          <a:ext cx="3752813" cy="500066"/>
        </a:xfrm>
        <a:prstGeom prst="homePlate">
          <a:avLst/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676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ДОПОЛНИТЕЛЬНОЕ  ОБРАЗОВАНИЕ ДЕТЕЙ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76" y="0"/>
        <a:ext cx="3752813" cy="500066"/>
      </dsp:txXfrm>
    </dsp:sp>
    <dsp:sp modelId="{FA085E75-5073-4A3D-B326-A636F3A62E05}">
      <dsp:nvSpPr>
        <dsp:cNvPr id="0" name=""/>
        <dsp:cNvSpPr/>
      </dsp:nvSpPr>
      <dsp:spPr>
        <a:xfrm>
          <a:off x="3444897" y="0"/>
          <a:ext cx="2441026" cy="500066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185 150 тыс. рублей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3444897" y="0"/>
        <a:ext cx="2441026" cy="500066"/>
      </dsp:txXfrm>
    </dsp:sp>
    <dsp:sp modelId="{8B3CFC9F-D66C-423E-8C68-888F0A594677}">
      <dsp:nvSpPr>
        <dsp:cNvPr id="0" name=""/>
        <dsp:cNvSpPr/>
      </dsp:nvSpPr>
      <dsp:spPr>
        <a:xfrm>
          <a:off x="5578007" y="0"/>
          <a:ext cx="1851544" cy="500066"/>
        </a:xfrm>
        <a:prstGeom prst="chevron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20,7%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5578007" y="0"/>
        <a:ext cx="1851544" cy="500066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2E679D-A40C-480B-92D6-54C3A7EABDD1}">
      <dsp:nvSpPr>
        <dsp:cNvPr id="0" name=""/>
        <dsp:cNvSpPr/>
      </dsp:nvSpPr>
      <dsp:spPr>
        <a:xfrm>
          <a:off x="4556" y="0"/>
          <a:ext cx="4258323" cy="642942"/>
        </a:xfrm>
        <a:prstGeom prst="homePlate">
          <a:avLst/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68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/>
              </a:solidFill>
            </a:rPr>
            <a:t>СУБВЕНЦИИ</a:t>
          </a:r>
          <a:endParaRPr lang="ru-RU" sz="2300" b="1" kern="1200" dirty="0">
            <a:solidFill>
              <a:schemeClr val="tx1"/>
            </a:solidFill>
          </a:endParaRPr>
        </a:p>
      </dsp:txBody>
      <dsp:txXfrm>
        <a:off x="4556" y="0"/>
        <a:ext cx="4258323" cy="642942"/>
      </dsp:txXfrm>
    </dsp:sp>
    <dsp:sp modelId="{FA085E75-5073-4A3D-B326-A636F3A62E05}">
      <dsp:nvSpPr>
        <dsp:cNvPr id="0" name=""/>
        <dsp:cNvSpPr/>
      </dsp:nvSpPr>
      <dsp:spPr>
        <a:xfrm>
          <a:off x="3376532" y="0"/>
          <a:ext cx="3858802" cy="642942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/>
              </a:solidFill>
            </a:rPr>
            <a:t>558 183</a:t>
          </a:r>
          <a:endParaRPr lang="ru-RU" sz="2300" b="1" kern="1200" dirty="0">
            <a:solidFill>
              <a:schemeClr val="tx1"/>
            </a:solidFill>
          </a:endParaRPr>
        </a:p>
      </dsp:txBody>
      <dsp:txXfrm>
        <a:off x="3376532" y="0"/>
        <a:ext cx="3858802" cy="642942"/>
      </dsp:txXfrm>
    </dsp:sp>
    <dsp:sp modelId="{8B3CFC9F-D66C-423E-8C68-888F0A594677}">
      <dsp:nvSpPr>
        <dsp:cNvPr id="0" name=""/>
        <dsp:cNvSpPr/>
      </dsp:nvSpPr>
      <dsp:spPr>
        <a:xfrm>
          <a:off x="6348986" y="0"/>
          <a:ext cx="2290454" cy="642942"/>
        </a:xfrm>
        <a:prstGeom prst="chevron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/>
              </a:solidFill>
            </a:rPr>
            <a:t>48%</a:t>
          </a:r>
          <a:endParaRPr lang="ru-RU" sz="2300" b="1" kern="1200" dirty="0">
            <a:solidFill>
              <a:schemeClr val="tx1"/>
            </a:solidFill>
          </a:endParaRPr>
        </a:p>
      </dsp:txBody>
      <dsp:txXfrm>
        <a:off x="6348986" y="0"/>
        <a:ext cx="2290454" cy="64294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2E679D-A40C-480B-92D6-54C3A7EABDD1}">
      <dsp:nvSpPr>
        <dsp:cNvPr id="0" name=""/>
        <dsp:cNvSpPr/>
      </dsp:nvSpPr>
      <dsp:spPr>
        <a:xfrm>
          <a:off x="1772" y="0"/>
          <a:ext cx="3809588" cy="714379"/>
        </a:xfrm>
        <a:prstGeom prst="homePlate">
          <a:avLst/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68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b="1" u="none" kern="1200" dirty="0" smtClean="0">
            <a:solidFill>
              <a:schemeClr val="tx1"/>
            </a:solidFill>
          </a:endParaRP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u="none" kern="1200" dirty="0" smtClean="0">
              <a:solidFill>
                <a:schemeClr val="tx1"/>
              </a:solidFill>
            </a:rPr>
            <a:t>СУБСИДИИ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300" b="1" kern="1200" dirty="0">
            <a:solidFill>
              <a:schemeClr val="tx1"/>
            </a:solidFill>
          </a:endParaRPr>
        </a:p>
      </dsp:txBody>
      <dsp:txXfrm>
        <a:off x="1772" y="0"/>
        <a:ext cx="3809588" cy="714379"/>
      </dsp:txXfrm>
    </dsp:sp>
    <dsp:sp modelId="{8B3CFC9F-D66C-423E-8C68-888F0A594677}">
      <dsp:nvSpPr>
        <dsp:cNvPr id="0" name=""/>
        <dsp:cNvSpPr/>
      </dsp:nvSpPr>
      <dsp:spPr>
        <a:xfrm>
          <a:off x="3440608" y="0"/>
          <a:ext cx="3075666" cy="714379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/>
              </a:solidFill>
            </a:rPr>
            <a:t>529 816</a:t>
          </a:r>
          <a:endParaRPr lang="ru-RU" sz="2300" b="1" kern="1200" dirty="0">
            <a:solidFill>
              <a:schemeClr val="tx1"/>
            </a:solidFill>
          </a:endParaRPr>
        </a:p>
      </dsp:txBody>
      <dsp:txXfrm>
        <a:off x="3440608" y="0"/>
        <a:ext cx="3075666" cy="714379"/>
      </dsp:txXfrm>
    </dsp:sp>
    <dsp:sp modelId="{C13E547D-395F-44D4-A3FA-4BB48BE343F1}">
      <dsp:nvSpPr>
        <dsp:cNvPr id="0" name=""/>
        <dsp:cNvSpPr/>
      </dsp:nvSpPr>
      <dsp:spPr>
        <a:xfrm>
          <a:off x="6147295" y="0"/>
          <a:ext cx="1853760" cy="714379"/>
        </a:xfrm>
        <a:prstGeom prst="chevron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/>
              </a:solidFill>
            </a:rPr>
            <a:t>45%</a:t>
          </a:r>
          <a:endParaRPr lang="ru-RU" sz="2300" b="1" kern="1200" dirty="0">
            <a:solidFill>
              <a:schemeClr val="tx1"/>
            </a:solidFill>
          </a:endParaRPr>
        </a:p>
      </dsp:txBody>
      <dsp:txXfrm>
        <a:off x="6147295" y="0"/>
        <a:ext cx="1853760" cy="71437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2E679D-A40C-480B-92D6-54C3A7EABDD1}">
      <dsp:nvSpPr>
        <dsp:cNvPr id="0" name=""/>
        <dsp:cNvSpPr/>
      </dsp:nvSpPr>
      <dsp:spPr>
        <a:xfrm>
          <a:off x="1035" y="0"/>
          <a:ext cx="3907427" cy="714379"/>
        </a:xfrm>
        <a:prstGeom prst="homePlate">
          <a:avLst/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268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u="none" kern="1200" smtClean="0">
              <a:solidFill>
                <a:schemeClr val="tx1"/>
              </a:solidFill>
            </a:rPr>
            <a:t>ДОТАЦИИ</a:t>
          </a:r>
          <a:endParaRPr lang="ru-RU" sz="2300" b="1" u="none" kern="1200" dirty="0">
            <a:solidFill>
              <a:schemeClr val="tx1"/>
            </a:solidFill>
          </a:endParaRPr>
        </a:p>
      </dsp:txBody>
      <dsp:txXfrm>
        <a:off x="1035" y="0"/>
        <a:ext cx="3907427" cy="714379"/>
      </dsp:txXfrm>
    </dsp:sp>
    <dsp:sp modelId="{FA085E75-5073-4A3D-B326-A636F3A62E05}">
      <dsp:nvSpPr>
        <dsp:cNvPr id="0" name=""/>
        <dsp:cNvSpPr/>
      </dsp:nvSpPr>
      <dsp:spPr>
        <a:xfrm>
          <a:off x="3602274" y="0"/>
          <a:ext cx="2301326" cy="714379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/>
              </a:solidFill>
            </a:rPr>
            <a:t>84 367</a:t>
          </a:r>
          <a:endParaRPr lang="ru-RU" sz="2300" b="1" kern="1200" dirty="0">
            <a:solidFill>
              <a:schemeClr val="tx1"/>
            </a:solidFill>
          </a:endParaRPr>
        </a:p>
      </dsp:txBody>
      <dsp:txXfrm>
        <a:off x="3602274" y="0"/>
        <a:ext cx="2301326" cy="714379"/>
      </dsp:txXfrm>
    </dsp:sp>
    <dsp:sp modelId="{8B3CFC9F-D66C-423E-8C68-888F0A594677}">
      <dsp:nvSpPr>
        <dsp:cNvPr id="0" name=""/>
        <dsp:cNvSpPr/>
      </dsp:nvSpPr>
      <dsp:spPr>
        <a:xfrm>
          <a:off x="5637811" y="0"/>
          <a:ext cx="1719266" cy="714379"/>
        </a:xfrm>
        <a:prstGeom prst="chevron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012" tIns="61341" rIns="30671" bIns="61341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solidFill>
                <a:schemeClr val="tx1"/>
              </a:solidFill>
            </a:rPr>
            <a:t>7%</a:t>
          </a:r>
          <a:endParaRPr lang="ru-RU" sz="2300" b="1" kern="1200" dirty="0">
            <a:solidFill>
              <a:schemeClr val="tx1"/>
            </a:solidFill>
          </a:endParaRPr>
        </a:p>
      </dsp:txBody>
      <dsp:txXfrm>
        <a:off x="5637811" y="0"/>
        <a:ext cx="1719266" cy="71437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2E679D-A40C-480B-92D6-54C3A7EABDD1}">
      <dsp:nvSpPr>
        <dsp:cNvPr id="0" name=""/>
        <dsp:cNvSpPr/>
      </dsp:nvSpPr>
      <dsp:spPr>
        <a:xfrm>
          <a:off x="1521" y="0"/>
          <a:ext cx="3800191" cy="928694"/>
        </a:xfrm>
        <a:prstGeom prst="homePlate">
          <a:avLst/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tx1"/>
              </a:solidFill>
            </a:rPr>
            <a:t>ИНЫЕ МЕЖБЮДЖЕТНЫЕ ТРАНСФЕРТЫ </a:t>
          </a:r>
          <a:endParaRPr lang="ru-RU" sz="1800" b="1" u="none" kern="1200" dirty="0">
            <a:solidFill>
              <a:schemeClr val="tx1"/>
            </a:solidFill>
          </a:endParaRPr>
        </a:p>
      </dsp:txBody>
      <dsp:txXfrm>
        <a:off x="1521" y="0"/>
        <a:ext cx="3800191" cy="928694"/>
      </dsp:txXfrm>
    </dsp:sp>
    <dsp:sp modelId="{FA085E75-5073-4A3D-B326-A636F3A62E05}">
      <dsp:nvSpPr>
        <dsp:cNvPr id="0" name=""/>
        <dsp:cNvSpPr/>
      </dsp:nvSpPr>
      <dsp:spPr>
        <a:xfrm>
          <a:off x="3562284" y="0"/>
          <a:ext cx="2094308" cy="928694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1 250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3562284" y="0"/>
        <a:ext cx="2094308" cy="928694"/>
      </dsp:txXfrm>
    </dsp:sp>
    <dsp:sp modelId="{8B3CFC9F-D66C-423E-8C68-888F0A594677}">
      <dsp:nvSpPr>
        <dsp:cNvPr id="0" name=""/>
        <dsp:cNvSpPr/>
      </dsp:nvSpPr>
      <dsp:spPr>
        <a:xfrm>
          <a:off x="5417163" y="35216"/>
          <a:ext cx="1439362" cy="858261"/>
        </a:xfrm>
        <a:prstGeom prst="chevron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0,1%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5417163" y="35216"/>
        <a:ext cx="1439362" cy="858261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2E679D-A40C-480B-92D6-54C3A7EABDD1}">
      <dsp:nvSpPr>
        <dsp:cNvPr id="0" name=""/>
        <dsp:cNvSpPr/>
      </dsp:nvSpPr>
      <dsp:spPr>
        <a:xfrm>
          <a:off x="37390" y="0"/>
          <a:ext cx="3145625" cy="928694"/>
        </a:xfrm>
        <a:prstGeom prst="homePlate">
          <a:avLst/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u="none" kern="1200" dirty="0" smtClean="0">
              <a:solidFill>
                <a:schemeClr val="tx1"/>
              </a:solidFill>
            </a:rPr>
            <a:t>ПРОЧИЕ  БЕЗВОЗМЕЗДНЫЕ  ПОСТУПЛЕНИЯ </a:t>
          </a:r>
          <a:endParaRPr lang="ru-RU" sz="1800" b="1" u="none" kern="1200" dirty="0">
            <a:solidFill>
              <a:schemeClr val="tx1"/>
            </a:solidFill>
          </a:endParaRPr>
        </a:p>
      </dsp:txBody>
      <dsp:txXfrm>
        <a:off x="37390" y="0"/>
        <a:ext cx="3145625" cy="928694"/>
      </dsp:txXfrm>
    </dsp:sp>
    <dsp:sp modelId="{FA085E75-5073-4A3D-B326-A636F3A62E05}">
      <dsp:nvSpPr>
        <dsp:cNvPr id="0" name=""/>
        <dsp:cNvSpPr/>
      </dsp:nvSpPr>
      <dsp:spPr>
        <a:xfrm>
          <a:off x="2891983" y="0"/>
          <a:ext cx="1557058" cy="928694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58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2891983" y="0"/>
        <a:ext cx="1557058" cy="928694"/>
      </dsp:txXfrm>
    </dsp:sp>
    <dsp:sp modelId="{8B3CFC9F-D66C-423E-8C68-888F0A594677}">
      <dsp:nvSpPr>
        <dsp:cNvPr id="0" name=""/>
        <dsp:cNvSpPr/>
      </dsp:nvSpPr>
      <dsp:spPr>
        <a:xfrm>
          <a:off x="4193812" y="6895"/>
          <a:ext cx="2234018" cy="914903"/>
        </a:xfrm>
        <a:prstGeom prst="chevron">
          <a:avLst/>
        </a:prstGeom>
        <a:solidFill>
          <a:schemeClr val="accent6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0,0 %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4193812" y="6895"/>
        <a:ext cx="2234018" cy="914903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085E75-5073-4A3D-B326-A636F3A62E05}">
      <dsp:nvSpPr>
        <dsp:cNvPr id="0" name=""/>
        <dsp:cNvSpPr/>
      </dsp:nvSpPr>
      <dsp:spPr>
        <a:xfrm>
          <a:off x="0" y="0"/>
          <a:ext cx="5231449" cy="553263"/>
        </a:xfrm>
        <a:prstGeom prst="homePlate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расходы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893 409тыс.рублей (исполнение 100%)</a:t>
          </a:r>
          <a:endParaRPr lang="ru-RU" sz="1800" b="1" kern="1200" dirty="0">
            <a:solidFill>
              <a:schemeClr val="tx1"/>
            </a:solidFill>
          </a:endParaRPr>
        </a:p>
      </dsp:txBody>
      <dsp:txXfrm>
        <a:off x="0" y="0"/>
        <a:ext cx="5231449" cy="553263"/>
      </dsp:txXfrm>
    </dsp:sp>
    <dsp:sp modelId="{8B3CFC9F-D66C-423E-8C68-888F0A594677}">
      <dsp:nvSpPr>
        <dsp:cNvPr id="0" name=""/>
        <dsp:cNvSpPr/>
      </dsp:nvSpPr>
      <dsp:spPr>
        <a:xfrm>
          <a:off x="4617927" y="0"/>
          <a:ext cx="4272373" cy="553263"/>
        </a:xfrm>
        <a:prstGeom prst="chevron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9" tIns="48006" rIns="24003" bIns="4800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chemeClr val="tx1"/>
              </a:solidFill>
            </a:rPr>
            <a:t>Доля расходов 57,4% </a:t>
          </a:r>
        </a:p>
      </dsp:txBody>
      <dsp:txXfrm>
        <a:off x="4617927" y="0"/>
        <a:ext cx="4272373" cy="553263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A2E679D-A40C-480B-92D6-54C3A7EABDD1}">
      <dsp:nvSpPr>
        <dsp:cNvPr id="0" name=""/>
        <dsp:cNvSpPr/>
      </dsp:nvSpPr>
      <dsp:spPr>
        <a:xfrm>
          <a:off x="109247" y="0"/>
          <a:ext cx="4005406" cy="428627"/>
        </a:xfrm>
        <a:prstGeom prst="homePlate">
          <a:avLst/>
        </a:prstGeom>
        <a:solidFill>
          <a:srgbClr val="00B0F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4676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ОБЩЕЕ ОБРАЗОВАНИЕ</a:t>
          </a:r>
        </a:p>
      </dsp:txBody>
      <dsp:txXfrm>
        <a:off x="109247" y="0"/>
        <a:ext cx="4005406" cy="428627"/>
      </dsp:txXfrm>
    </dsp:sp>
    <dsp:sp modelId="{FA085E75-5073-4A3D-B326-A636F3A62E05}">
      <dsp:nvSpPr>
        <dsp:cNvPr id="0" name=""/>
        <dsp:cNvSpPr/>
      </dsp:nvSpPr>
      <dsp:spPr>
        <a:xfrm>
          <a:off x="3676765" y="0"/>
          <a:ext cx="2605326" cy="428627"/>
        </a:xfrm>
        <a:prstGeom prst="chevron">
          <a:avLst/>
        </a:prstGeom>
        <a:solidFill>
          <a:schemeClr val="accent6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356 740тыс. рублей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3676765" y="0"/>
        <a:ext cx="2605326" cy="428627"/>
      </dsp:txXfrm>
    </dsp:sp>
    <dsp:sp modelId="{8B3CFC9F-D66C-423E-8C68-888F0A594677}">
      <dsp:nvSpPr>
        <dsp:cNvPr id="0" name=""/>
        <dsp:cNvSpPr/>
      </dsp:nvSpPr>
      <dsp:spPr>
        <a:xfrm>
          <a:off x="5953450" y="0"/>
          <a:ext cx="1976167" cy="428627"/>
        </a:xfrm>
        <a:prstGeom prst="chevron">
          <a:avLst/>
        </a:prstGeom>
        <a:solidFill>
          <a:srgbClr val="92D05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007" tIns="37338" rIns="18669" bIns="3733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39,9%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5953450" y="0"/>
        <a:ext cx="1976167" cy="4286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0.30469</cdr:x>
      <cdr:y>0.53472</cdr:y>
    </cdr:from>
    <cdr:to>
      <cdr:x>0.39353</cdr:x>
      <cdr:y>0.59993</cdr:y>
    </cdr:to>
    <cdr:sp macro="" textlink="">
      <cdr:nvSpPr>
        <cdr:cNvPr id="23" name="TextBox 6"/>
        <cdr:cNvSpPr txBox="1"/>
      </cdr:nvSpPr>
      <cdr:spPr>
        <a:xfrm xmlns:a="http://schemas.openxmlformats.org/drawingml/2006/main">
          <a:off x="2786085" y="2952328"/>
          <a:ext cx="812353" cy="36004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 cmpd="sng">
          <a:noFill/>
        </a:ln>
        <a:effectLst xmlns:a="http://schemas.openxmlformats.org/drawingml/2006/main"/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t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Verdana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Verdana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Verdana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Verdana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Verdana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Verdana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Verdana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Verdana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Verdana"/>
            </a:defRPr>
          </a:lvl9pPr>
        </a:lstStyle>
        <a:p xmlns:a="http://schemas.openxmlformats.org/drawingml/2006/main">
          <a:r>
            <a:rPr lang="ru-RU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57%</a:t>
          </a:r>
          <a:endParaRPr lang="ru-RU" sz="1800" b="1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0.27344</cdr:x>
      <cdr:y>0.16218</cdr:y>
    </cdr:from>
    <cdr:to>
      <cdr:x>0.4375</cdr:x>
      <cdr:y>0.22688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2500335" y="895446"/>
          <a:ext cx="1500165" cy="357189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1 209 821</a:t>
          </a:r>
          <a:endParaRPr lang="ru-RU" sz="2000" dirty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0.45275</cdr:x>
      <cdr:y>0.26084</cdr:y>
    </cdr:from>
    <cdr:to>
      <cdr:x>0.59819</cdr:x>
      <cdr:y>0.35767</cdr:y>
    </cdr:to>
    <cdr:sp macro="" textlink="">
      <cdr:nvSpPr>
        <cdr:cNvPr id="28" name="Стрелка вправо 13"/>
        <cdr:cNvSpPr/>
      </cdr:nvSpPr>
      <cdr:spPr>
        <a:xfrm xmlns:a="http://schemas.openxmlformats.org/drawingml/2006/main">
          <a:off x="4139952" y="1440160"/>
          <a:ext cx="1329904" cy="534622"/>
        </a:xfrm>
        <a:prstGeom xmlns:a="http://schemas.openxmlformats.org/drawingml/2006/main" prst="rightArrow">
          <a:avLst/>
        </a:prstGeom>
      </cdr:spPr>
      <cdr:style>
        <a:lnRef xmlns:a="http://schemas.openxmlformats.org/drawingml/2006/main" idx="0">
          <a:schemeClr val="accent3"/>
        </a:lnRef>
        <a:fillRef xmlns:a="http://schemas.openxmlformats.org/drawingml/2006/main" idx="3">
          <a:schemeClr val="accent3"/>
        </a:fillRef>
        <a:effectRef xmlns:a="http://schemas.openxmlformats.org/drawingml/2006/main" idx="3">
          <a:schemeClr val="accent3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1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+25 414</a:t>
          </a:r>
          <a:endParaRPr lang="ru-RU" sz="180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0.46875</cdr:x>
      <cdr:y>0.53421</cdr:y>
    </cdr:from>
    <cdr:to>
      <cdr:x>0.61719</cdr:x>
      <cdr:y>0.61989</cdr:y>
    </cdr:to>
    <cdr:sp macro="" textlink="">
      <cdr:nvSpPr>
        <cdr:cNvPr id="34" name="Стрелка вправо 16"/>
        <cdr:cNvSpPr/>
      </cdr:nvSpPr>
      <cdr:spPr>
        <a:xfrm xmlns:a="http://schemas.openxmlformats.org/drawingml/2006/main">
          <a:off x="4286248" y="2949478"/>
          <a:ext cx="1357322" cy="473060"/>
        </a:xfrm>
        <a:prstGeom xmlns:a="http://schemas.openxmlformats.org/drawingml/2006/main" prst="rightArrow">
          <a:avLst/>
        </a:prstGeom>
      </cdr:spPr>
      <cdr:style>
        <a:lnRef xmlns:a="http://schemas.openxmlformats.org/drawingml/2006/main" idx="0">
          <a:schemeClr val="accent6"/>
        </a:lnRef>
        <a:fillRef xmlns:a="http://schemas.openxmlformats.org/drawingml/2006/main" idx="3">
          <a:schemeClr val="accent6"/>
        </a:fillRef>
        <a:effectRef xmlns:a="http://schemas.openxmlformats.org/drawingml/2006/main" idx="3">
          <a:schemeClr val="accent6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ru-RU" sz="18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320 919</a:t>
          </a:r>
          <a:endParaRPr lang="ru-RU" sz="18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0.375</cdr:x>
      <cdr:y>0.14604</cdr:y>
    </cdr:from>
    <cdr:to>
      <cdr:x>0.66407</cdr:x>
      <cdr:y>0.22077</cdr:y>
    </cdr:to>
    <cdr:cxnSp macro="">
      <cdr:nvCxnSpPr>
        <cdr:cNvPr id="38" name="Прямая со стрелкой 29"/>
        <cdr:cNvCxnSpPr/>
      </cdr:nvCxnSpPr>
      <cdr:spPr>
        <a:xfrm xmlns:a="http://schemas.openxmlformats.org/drawingml/2006/main" flipV="1">
          <a:off x="3428992" y="806338"/>
          <a:ext cx="2643219" cy="412585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FF0000"/>
          </a:solidFill>
          <a:tailEnd type="arrow"/>
        </a:ln>
      </cdr:spPr>
      <cdr:style>
        <a:lnRef xmlns:a="http://schemas.openxmlformats.org/drawingml/2006/main" idx="2">
          <a:schemeClr val="accent4"/>
        </a:lnRef>
        <a:fillRef xmlns:a="http://schemas.openxmlformats.org/drawingml/2006/main" idx="0">
          <a:schemeClr val="accent4"/>
        </a:fillRef>
        <a:effectRef xmlns:a="http://schemas.openxmlformats.org/drawingml/2006/main" idx="1">
          <a:schemeClr val="accent4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0.09917</cdr:x>
      <cdr:y>0.07895</cdr:y>
    </cdr:from>
    <cdr:to>
      <cdr:x>0.2562</cdr:x>
      <cdr:y>0.28947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64096" y="432048"/>
          <a:ext cx="1368152" cy="11521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r"/>
          <a:r>
            <a:rPr lang="ru-RU" sz="1600" b="1" dirty="0" err="1" smtClean="0">
              <a:latin typeface="Times New Roman" pitchFamily="18" charset="0"/>
              <a:cs typeface="Times New Roman" pitchFamily="18" charset="0"/>
            </a:rPr>
            <a:t>Жилищно</a:t>
          </a:r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-</a:t>
          </a:r>
        </a:p>
        <a:p xmlns:a="http://schemas.openxmlformats.org/drawingml/2006/main">
          <a:pPr algn="l"/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коммунальное</a:t>
          </a:r>
        </a:p>
        <a:p xmlns:a="http://schemas.openxmlformats.org/drawingml/2006/main"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 хозяйство</a:t>
          </a:r>
        </a:p>
        <a:p xmlns:a="http://schemas.openxmlformats.org/drawingml/2006/main"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5,3%</a:t>
          </a:r>
        </a:p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0.84849</cdr:x>
      <cdr:y>0.18661</cdr:y>
    </cdr:from>
    <cdr:to>
      <cdr:x>0.88949</cdr:x>
      <cdr:y>0.25187</cdr:y>
    </cdr:to>
    <cdr:sp macro="" textlink="">
      <cdr:nvSpPr>
        <cdr:cNvPr id="7" name="Прямая соединительная линия 6"/>
        <cdr:cNvSpPr/>
      </cdr:nvSpPr>
      <cdr:spPr>
        <a:xfrm xmlns:a="http://schemas.openxmlformats.org/drawingml/2006/main" rot="5400000" flipH="1" flipV="1">
          <a:off x="7392884" y="1021222"/>
          <a:ext cx="357191" cy="35719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0.70911</cdr:x>
      <cdr:y>0.76097</cdr:y>
    </cdr:from>
    <cdr:to>
      <cdr:x>0.7501</cdr:x>
      <cdr:y>0.82624</cdr:y>
    </cdr:to>
    <cdr:sp macro="" textlink="">
      <cdr:nvSpPr>
        <cdr:cNvPr id="9" name="Прямая соединительная линия 8"/>
        <cdr:cNvSpPr/>
      </cdr:nvSpPr>
      <cdr:spPr>
        <a:xfrm xmlns:a="http://schemas.openxmlformats.org/drawingml/2006/main" rot="16200000" flipH="1">
          <a:off x="6178438" y="4164493"/>
          <a:ext cx="357190" cy="357191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0.55333</cdr:x>
      <cdr:y>0.78708</cdr:y>
    </cdr:from>
    <cdr:to>
      <cdr:x>0.56153</cdr:x>
      <cdr:y>0.8654</cdr:y>
    </cdr:to>
    <cdr:sp macro="" textlink="">
      <cdr:nvSpPr>
        <cdr:cNvPr id="11" name="Прямая соединительная линия 10"/>
        <cdr:cNvSpPr/>
      </cdr:nvSpPr>
      <cdr:spPr>
        <a:xfrm xmlns:a="http://schemas.openxmlformats.org/drawingml/2006/main" rot="16200000" flipH="1">
          <a:off x="4821116" y="4307369"/>
          <a:ext cx="71438" cy="428629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0.37286</cdr:x>
      <cdr:y>0.76112</cdr:y>
    </cdr:from>
    <cdr:to>
      <cdr:x>0.37304</cdr:x>
      <cdr:y>0.82638</cdr:y>
    </cdr:to>
    <cdr:sp macro="" textlink="">
      <cdr:nvSpPr>
        <cdr:cNvPr id="13" name="Прямая соединительная линия 12"/>
        <cdr:cNvSpPr/>
      </cdr:nvSpPr>
      <cdr:spPr>
        <a:xfrm xmlns:a="http://schemas.openxmlformats.org/drawingml/2006/main" rot="5400000">
          <a:off x="3248686" y="4165288"/>
          <a:ext cx="1588" cy="35719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0.29916</cdr:x>
      <cdr:y>0.77402</cdr:y>
    </cdr:from>
    <cdr:to>
      <cdr:x>0.35655</cdr:x>
      <cdr:y>0.80013</cdr:y>
    </cdr:to>
    <cdr:sp macro="" textlink="">
      <cdr:nvSpPr>
        <cdr:cNvPr id="15" name="Прямая соединительная линия 14"/>
        <cdr:cNvSpPr/>
      </cdr:nvSpPr>
      <cdr:spPr>
        <a:xfrm xmlns:a="http://schemas.openxmlformats.org/drawingml/2006/main" rot="10800000" flipV="1">
          <a:off x="2606537" y="4235932"/>
          <a:ext cx="500067" cy="142876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0.19257</cdr:x>
      <cdr:y>0.70876</cdr:y>
    </cdr:from>
    <cdr:to>
      <cdr:x>0.24176</cdr:x>
      <cdr:y>0.72181</cdr:y>
    </cdr:to>
    <cdr:sp macro="" textlink="">
      <cdr:nvSpPr>
        <cdr:cNvPr id="17" name="Прямая соединительная линия 16"/>
        <cdr:cNvSpPr/>
      </cdr:nvSpPr>
      <cdr:spPr>
        <a:xfrm xmlns:a="http://schemas.openxmlformats.org/drawingml/2006/main" flipV="1">
          <a:off x="1677844" y="3878742"/>
          <a:ext cx="428628" cy="71438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0.07778</cdr:x>
      <cdr:y>0.57822</cdr:y>
    </cdr:from>
    <cdr:to>
      <cdr:x>0.12698</cdr:x>
      <cdr:y>0.57851</cdr:y>
    </cdr:to>
    <cdr:sp macro="" textlink="">
      <cdr:nvSpPr>
        <cdr:cNvPr id="19" name="Прямая соединительная линия 18"/>
        <cdr:cNvSpPr/>
      </cdr:nvSpPr>
      <cdr:spPr>
        <a:xfrm xmlns:a="http://schemas.openxmlformats.org/drawingml/2006/main">
          <a:off x="677712" y="3164362"/>
          <a:ext cx="428628" cy="1588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0.16797</cdr:x>
      <cdr:y>0.27798</cdr:y>
    </cdr:from>
    <cdr:to>
      <cdr:x>0.17617</cdr:x>
      <cdr:y>0.3302</cdr:y>
    </cdr:to>
    <cdr:sp macro="" textlink="">
      <cdr:nvSpPr>
        <cdr:cNvPr id="21" name="Прямая соединительная линия 20"/>
        <cdr:cNvSpPr/>
      </cdr:nvSpPr>
      <cdr:spPr>
        <a:xfrm xmlns:a="http://schemas.openxmlformats.org/drawingml/2006/main" rot="16200000" flipH="1">
          <a:off x="1463530" y="1521288"/>
          <a:ext cx="71439" cy="285752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0.08528</cdr:x>
      <cdr:y>0.62811</cdr:y>
    </cdr:from>
    <cdr:to>
      <cdr:x>0.17518</cdr:x>
      <cdr:y>0.64118</cdr:y>
    </cdr:to>
    <cdr:sp macro="" textlink="">
      <cdr:nvSpPr>
        <cdr:cNvPr id="12" name="Прямая соединительная линия 11"/>
        <cdr:cNvSpPr/>
      </cdr:nvSpPr>
      <cdr:spPr>
        <a:xfrm xmlns:a="http://schemas.openxmlformats.org/drawingml/2006/main" flipV="1">
          <a:off x="749150" y="3376391"/>
          <a:ext cx="789834" cy="70303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0.33736</cdr:x>
      <cdr:y>0.65447</cdr:y>
    </cdr:from>
    <cdr:to>
      <cdr:x>0.38615</cdr:x>
      <cdr:y>0.7475</cdr:y>
    </cdr:to>
    <cdr:sp macro="" textlink="">
      <cdr:nvSpPr>
        <cdr:cNvPr id="5" name="Прямая соединительная линия 4"/>
        <cdr:cNvSpPr/>
      </cdr:nvSpPr>
      <cdr:spPr>
        <a:xfrm xmlns:a="http://schemas.openxmlformats.org/drawingml/2006/main" rot="16200000" flipH="1">
          <a:off x="2927995" y="3553865"/>
          <a:ext cx="500085" cy="428618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0.54066</cdr:x>
      <cdr:y>0.16276</cdr:y>
    </cdr:from>
    <cdr:to>
      <cdr:x>0.54879</cdr:x>
      <cdr:y>0.25579</cdr:y>
    </cdr:to>
    <cdr:sp macro="" textlink="">
      <cdr:nvSpPr>
        <cdr:cNvPr id="8" name="Прямая соединительная линия 7"/>
        <cdr:cNvSpPr/>
      </cdr:nvSpPr>
      <cdr:spPr>
        <a:xfrm xmlns:a="http://schemas.openxmlformats.org/drawingml/2006/main" rot="5400000">
          <a:off x="4749678" y="874926"/>
          <a:ext cx="71438" cy="500066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0.6789</cdr:x>
      <cdr:y>0.22921</cdr:y>
    </cdr:from>
    <cdr:to>
      <cdr:x>0.69516</cdr:x>
      <cdr:y>0.26908</cdr:y>
    </cdr:to>
    <cdr:sp macro="" textlink="">
      <cdr:nvSpPr>
        <cdr:cNvPr id="10" name="Прямая соединительная линия 9"/>
        <cdr:cNvSpPr/>
      </cdr:nvSpPr>
      <cdr:spPr>
        <a:xfrm xmlns:a="http://schemas.openxmlformats.org/drawingml/2006/main" rot="5400000">
          <a:off x="5964124" y="1232116"/>
          <a:ext cx="142876" cy="21431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0.74396</cdr:x>
      <cdr:y>0.26908</cdr:y>
    </cdr:from>
    <cdr:to>
      <cdr:x>0.78461</cdr:x>
      <cdr:y>0.29566</cdr:y>
    </cdr:to>
    <cdr:sp macro="" textlink="">
      <cdr:nvSpPr>
        <cdr:cNvPr id="13" name="Прямая соединительная линия 12"/>
        <cdr:cNvSpPr/>
      </cdr:nvSpPr>
      <cdr:spPr>
        <a:xfrm xmlns:a="http://schemas.openxmlformats.org/drawingml/2006/main" rot="10800000" flipV="1">
          <a:off x="6535628" y="1446430"/>
          <a:ext cx="357190" cy="142876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0.27231</cdr:x>
      <cdr:y>0.69434</cdr:y>
    </cdr:from>
    <cdr:to>
      <cdr:x>0.28044</cdr:x>
      <cdr:y>0.77408</cdr:y>
    </cdr:to>
    <cdr:sp macro="" textlink="">
      <cdr:nvSpPr>
        <cdr:cNvPr id="15" name="Прямая соединительная линия 14"/>
        <cdr:cNvSpPr/>
      </cdr:nvSpPr>
      <cdr:spPr>
        <a:xfrm xmlns:a="http://schemas.openxmlformats.org/drawingml/2006/main" rot="5400000" flipH="1" flipV="1">
          <a:off x="2213613" y="3911057"/>
          <a:ext cx="428644" cy="71421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0.20725</cdr:x>
      <cdr:y>0.68105</cdr:y>
    </cdr:from>
    <cdr:to>
      <cdr:x>0.24791</cdr:x>
      <cdr:y>0.73421</cdr:y>
    </cdr:to>
    <cdr:sp macro="" textlink="">
      <cdr:nvSpPr>
        <cdr:cNvPr id="17" name="Прямая соединительная линия 16"/>
        <cdr:cNvSpPr/>
      </cdr:nvSpPr>
      <cdr:spPr>
        <a:xfrm xmlns:a="http://schemas.openxmlformats.org/drawingml/2006/main" flipV="1">
          <a:off x="1820720" y="3661008"/>
          <a:ext cx="357197" cy="285762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0.27231</cdr:x>
      <cdr:y>0.2425</cdr:y>
    </cdr:from>
    <cdr:to>
      <cdr:x>0.28857</cdr:x>
      <cdr:y>0.29566</cdr:y>
    </cdr:to>
    <cdr:sp macro="" textlink="">
      <cdr:nvSpPr>
        <cdr:cNvPr id="19" name="Прямая соединительная линия 18"/>
        <cdr:cNvSpPr/>
      </cdr:nvSpPr>
      <cdr:spPr>
        <a:xfrm xmlns:a="http://schemas.openxmlformats.org/drawingml/2006/main" rot="16200000" flipH="1">
          <a:off x="2320778" y="1375023"/>
          <a:ext cx="285762" cy="142844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03EF5F-18C3-4F25-9923-CCB2890A4B7D}" type="datetimeFigureOut">
              <a:rPr lang="ru-RU" smtClean="0"/>
              <a:pPr/>
              <a:t>13.05.2019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902858-E0CA-4E73-A1EE-47C12F8D764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02858-E0CA-4E73-A1EE-47C12F8D764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налог на доходы физических лиц  увеличился на 8 800 тыс. руб.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 уменьшением  суммы имущественных вычетов  по сравнению с аналогичным периодом прошлого года, а также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ростом поступлений налога на доходы физических лиц от ОАО «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Саянскхимпласт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», Саянский детский дом интернат (СДДИ), «5 Отряд Федеральной Противопожарной Службы по Иркутской области» г. Саянск (ФГКУ 5 отряд), учреждений бюджетной сферы в связи с индексацией, увеличением МРОТ, исполнением «дорожных карт»;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акцизы на нефтепродукты  увеличились на 235 тыс. руб.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  ростом поступлений  в местный бюджет акцизов на дизельное топливо, подлежащее распределению между бюджетами, с учетом установленных дифференцированных нормативов отчислений;       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единый налог, взимаемый в связи с применением упрощенной системы налогообложения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увеличился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1 652 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в связи с ростом доходов налогоплательщиков - юридических лиц, применяющих упрощенную систему налогообложения;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налог,  взимаемый в связи с применением патентной системы  налогообложения увеличился на 65 тыс. руб.,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связи с увеличением коэффициента-дефлятора для расчета патентной системы  налогообложения с 1,425 в 2017 году до 1,481 в  2018 году в соответствии с Приказом Минэкономразвития России от 30.10.2017г. № 579, а также ростом налогоплательщиков, применяемых патентную систему налогообложения;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налог  на имущество физических лиц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увеличился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 3 524 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в  связи с увеличением инвентаризационной стоимости имущества из-за роста коэффициента-дефлятора в размере с 1,425 в 2017 году до 1,481 в 2018 году в  соответствии с Приказом Минэкономразвития России от 30.10.2017 № 579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 погашением недоимки за предыдущий налоговый период ;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земельный налог  увеличился на 2 602 тыс. руб. в связи с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поступлением платежей в окончательном расчете за 2017 год от АО «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Саянскхимпласт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», ПАО «Иркутскэнерго» в январе  2018 года.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единый  налог  на вмененный доход  уменьшился на 3 500 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в связи с прекращением деятельности, снятием с учета и изменением режима налогообложения налогоплательщиками, а также в связи с уменьшением исчисленного налога на сумму страховых взносов, уплаченных в пенсионный фонд РФ;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единый сельскохозяйственный налог  уменьшился на 61 тыс. руб. из-за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снижения  налогооблагаемой базы  ООО «Саянский бройлер»; 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государственная  пошлина  уменьшилась на 2 075 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со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снижением поступлений  госпошлины по лицензированию розничной продажи алкогольной продукции из-за передачи  с 1 января 2018 года указанных полномочий на региональный уровень  в соответствии с законом Иркутской области от 10 мая 2017 года № 25-ОЗ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02858-E0CA-4E73-A1EE-47C12F8D7645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платы за негативное воздействие на окружающую среду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сумме  1 581 тыс. руб. . </a:t>
            </a:r>
            <a:r>
              <a:rPr lang="ru-RU" sz="12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поступлением платежей от ОАО «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Саянскхимпласт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доходов от перечисления части прибыли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сумме  1 187 тыс. руб. 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 с  погашением задолженности по перечислению части прибыли за  2017 год  МУП «ЦГА № 243», а также текущих платежей от МУП «Водоканал-сервис», МУП «ЦГА № 243, СМУП «Рыночный комплекс»;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</a:t>
            </a:r>
            <a:r>
              <a:rPr lang="ru-RU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доходов от использования имущества в сумме </a:t>
            </a:r>
            <a:r>
              <a:rPr lang="ru-RU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 тыс.руб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в связи с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 приватизацией муниципального жилищного фонда (за  2018 год приватизирована 31 квартира в собственность).</a:t>
            </a:r>
            <a:endParaRPr lang="ru-RU" sz="1200" b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доходов от оказания платных услуг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 366 тыс. руб. в связи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 возвратом  в  местный бюджет  поступившего от ФСС возмещения расходов за прошлый год по Управлению образования.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прочих неналоговых доходов  </a:t>
            </a:r>
            <a:r>
              <a:rPr lang="ru-RU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 сумму 350 тыс. руб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 с ростом поступлений неустойки за ненадлежащее исполнение муниципальных контрактов.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суммы штрафов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сумме 364 тыс. руб.,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 поступлением в местный бюджет денежных взысканий в возмещение ущерба в соответствии с решением Саянского городского суда.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доходов от сдачи в аренду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имущества казенных учреждений в сумме </a:t>
            </a:r>
            <a:r>
              <a:rPr lang="ru-RU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225 тыс. </a:t>
            </a:r>
            <a:r>
              <a:rPr lang="ru-RU" sz="1200" b="1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руб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в связи с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количества арендаторов МУ Управления обслуживания муниципального учреждения  культуры.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доходов от продажи земельных участков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22 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в связи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количества заключенных договоров купли-продажи земельных участков с 253  за  2017 год  до 408 за  2018 год.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Уменьшение </a:t>
            </a:r>
            <a:r>
              <a:rPr lang="ru-RU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доходов от реализации имущества </a:t>
            </a:r>
            <a:r>
              <a:rPr lang="ru-RU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 7 929 тыс. руб.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связи с  отсутствием заявок на участие в аукционах по продаже объектов муниципальной собственности, подлежащих реализации.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Уменьшение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доходов, получаемых в виде арендной платы за земельные участки в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сумме 2 943 тыс.руб</a:t>
            </a:r>
            <a:r>
              <a:rPr lang="ru-RU" sz="1200" b="1" kern="12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.</a:t>
            </a:r>
            <a:r>
              <a:rPr lang="ru-RU" sz="1200" kern="12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со снижением в 2018 году количества предоставляемых земельных участков в аренду, из-за  их приватизации.</a:t>
            </a:r>
            <a:endParaRPr lang="ru-RU" sz="1200" b="0" i="0" kern="1200" dirty="0" smtClean="0">
              <a:solidFill>
                <a:srgbClr val="FFFF00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Уменьшение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доходов от сдачи в аренду имущества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сумме  240 тыс. руб.,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из-за  снижения в 2018 году количества предоставляемых в аренду объектов  в связи с  приватизацией и перепланировкой из нежилых помещений в жилые.</a:t>
            </a:r>
            <a:endParaRPr lang="ru-RU" sz="12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b="1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02858-E0CA-4E73-A1EE-47C12F8D7645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02858-E0CA-4E73-A1EE-47C12F8D7645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Сумма</a:t>
            </a:r>
            <a:r>
              <a:rPr lang="ru-RU" baseline="0" dirty="0" smtClean="0"/>
              <a:t> безвозмездных поступлений в 2018 году относительно 2017 года возросла на 323 101тыс.руб., в том числе сумма финансовой помощи в виде субсидии на выравнивание, дотации на выравнивание, сбалансированность  местного бюджета на 1 760тыс. руб. и целевых МБТ на 321 341 тыс. руб. Общая сумма безвозмездных поступлений из областного бюджета увеличилась  на 7,9%.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02858-E0CA-4E73-A1EE-47C12F8D7645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02858-E0CA-4E73-A1EE-47C12F8D7645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02858-E0CA-4E73-A1EE-47C12F8D7645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Расходы местного бюджета по сравнению с аналогичным периодом </a:t>
            </a:r>
            <a:r>
              <a:rPr lang="ru-RU" baseline="0" dirty="0" smtClean="0"/>
              <a:t> прошлого года  увеличились на 346 333тыс. руб. (29%), в том числе за счет целевых средств на 320 919тыс. руб., за счет собственных доходов на 25 414  тыс. руб.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B5262-1FC4-426E-9DC1-FE665D5D01F4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Изменение расходов по разделам и подразделам  бюджетной классификации  в сравнении с аналогичным периодом 2017 года объясняется следующими причинами: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 Рост  в общей сумме 348 656 тыс. руб.: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- по разделу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«Образование»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сумме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155 219 тыс. руб.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(21%) в связи с: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заработной платы работникам учреждений образования в соответствии с «дорожными картами»;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индексацией  заработной платы муниципальных служащих МКУ «Управление образования» (с 01.01.2018г. и с  01.10.2018г.);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ростом   средней заработной платы по прочим  категориям  работающих  в связи с  увеличением минимального размера оплаты труда (с 01.01.2018г и с 01.05.2018г);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оплате  коммунальных услуг в связи с ростом тарифов;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выплат расчетов при увольнении в связи с  реорганизацией МКУ «Централизованная  бухгалтерия»  в форме присоединения к ней  МУ «Централизованная бухгалтерия учреждений образования»;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оплате  командировочных расходов;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выполненных работ по строительству Детской школы искусств;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оплате   выполненных работ из перечня проектов народных инициатив;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приобретением школьного автобуса для обеспечения безопасности школьных перевозок и ежедневного подвоза обучающихся к месту обучения и обратно;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мероприятий по реализации программ по работе с детьми и молодежью;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приобретением оргтехники за счет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межбюджетных трансфертов на поощрение органов местного самоуправления, достигших наилучших значений показателей по итогам оценки эффективности их деятельности за 2017 год;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услуг за разработку  проектно-сметной документации на капитальный  ремонт    МДОУ  № 19 «Росинка»;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- по разделу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«Национальная экономика»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на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42 156 тыс. руб.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(24,6%)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 оплатой расходов по следующим направлениям: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индексацией  заработной платы муниципальных служащих (с 01.01.2018г. и с  01.10.2018г.);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оплате  коммунальных услуг в связи с  ростом тарифов;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  аренды  автотранспортного средства при содержании дорог общего пользования местного значения;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оплате выполненных работ  по капитальному ремонту  автомобильной дороги  ул. Ленина;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услуг за разработку  проектно-сметной документации по капитальному  ремонту автодороги ул. Советская;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приобретением песка и гравия  для содержания улично-дорожной сети в связи с созданием МКУ «Саянская дорожная служба» 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оплате  мероприятий по благоустройству дворовых территорий;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приобретению оргтехники за счет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межбюджетных трансфертов на поощрение органов местного самоуправления, достигших наилучших значений показателей по итогам оценки эффективности их деятельности за 2017 год;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техническому  обслуживанию светофорных перекрестков в связи с вводом в эксплуатацию нового объекта;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по разделу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«Физическая культура и спорт»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сумме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78 293 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(в 3 раза) в связи с оплатой расходов по следующим направлениям: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оплате кредиторской задолженности по исполнительному листу ООО «Новострой»;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 заработной платы по прочим  категориям  работающих  в связи с  увеличением   минимального размера оплаты труда (с 01.01.2018г и с 01.05.2018г);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индексацией  заработной платы муниципальных служащих (с 01.01.2018г. и с  01.10.2018г.);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выполненных работ по строительству физкультурно-оздоровительного комплекса;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оплате  коммунальных услуг;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приобретению спортивного оборудования и инвентаря для оснащения муниципальных организаций, осуществляющих деятельность в сфере физической культуры и спорта;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оплате  выполненных работ по выборочному капитальному ремонту Дома спорта и ЦФП «Мегаполис-спорт»;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оплате  услуг за разработку  проектно-сметной документации по выборочному и капитальному ремонту Дом спорта и  ЦФП «Мегаполис – спорт»;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- по разделу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«Культура и кинематография»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сумме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47 151 тыс. руб.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(на 94,3%) в связи с  оплатой  расходов по следующим направлениям: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заработной платы работникам учреждений  культуры в соответствии с «дорожными картами»;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индексацией  заработной платы муниципальных служащих (с 01.01.2018г. и с  01.10.2018г.);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 средней заработной платы по прочим  категориям  работающих  в связи с  увеличением минимального размера оплаты труда (с 01.01.2018г. и с  01.05.2018г.);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выплат   расчетов при увольнении в связи с  реорганизацией МКУ «Централизованная бухгалтерия» в форме присоединения к ней специалистов бухгалтерии учреждений культуры;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оплате  коммунальных услуг в связи с  ростом тарифов;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выполненных работ  по выборочному и капитальному ремонту ДК «Юность»;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   выполненных работ из перечня проектов народных инициатив;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мероприятий по обеспечению развития и укрепления материально-технической базы муниципальных домов культуры;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приобретением оргтехники за счет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межбюджетных трансфертов на поощрение органов местного самоуправления, достигших наилучших значений показателей по итогам оценки эффективности их деятельности за 2017 год;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по разделу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«Общегосударственные расходы»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сумме 6 363 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(7,1%) в связи с оплатой  расходов по следующим направлениям: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индексацией  заработной платы муниципальных служащих (с 01.01.2018г. и с  01.10.2018г.);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оплате  коммунальных услуг в связи с  ростом тарифов;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выплате заработной платы с начислениями и других расходов на содержание   МКУ «Централизованная бухгалтерия» в связи с присоединением к ней  МУ «Централизованная бухгалтерия учреждений образования» и специалистов бухгалтерии учреждений культуры;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приобретению оргтехники и прав на программное обеспечение за счет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межбюджетных трансфертов на поощрение органов местного самоуправления, достигших наилучших значений показателей по итогам оценки эффективности их деятельности за 2017 год;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- по разделу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«Жилищно-коммунальное хозяйство»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сумме 18 792 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(на 29,5%) по следующим направлениям: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оплате мероприятий  по благоустройству общественных  территорий и места массового отдыха (парк Зеленый);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мероприятий по строительству сетей электроснабжения микрорайона  6 «Б» города Саянска;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услуг за разработку  проектно-сметной документации по системам водоснабжения  и электроснабжения микрорайонов Таежный,  Лесной;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расходов по перепланировке нежилого помещения, расположенного по адресу: г. Саянск,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мкр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Солнечный, д.3, в жилое помещение; 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заработной платы с начислениями,  мероприятий по оснащению деятельности МКУ « Саянская дорожная служба»;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по разделу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«Средства массовой информации»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73 тыс. руб.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(1,8 %) объясняется индексацией  заработной платы работников редакции газеты «Саянские зори»  с 01.01.2018г. и с 01.10.2018г; а также  увеличением  транспортных расходов по доставке тиража городской газеты 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- по разделу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«Социальная политика»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609 тыс. р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уб. (1,2%) в результате  увеличения расходов по программе «Молодым семьям – доступное жилье»   в связи с увеличением размера субсидии, выделенной на приобретение жилья за счет средств областного бюджета и  процента софинансирования за счет  средств местного бюджета;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Снижение 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разделу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«Обслуживание государственного и муниципального долга» в сумме 2 323 тыс. руб.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(32,1%) в результате: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снижения процентной ставки по кредиту коммерческого банка;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снижением расходов по  выплате процентов по просроченным бюджетным кредитам в связи с их реструктуризацией на основании Постановления Правительства Иркутской области от 09.02.2018 года № 83-пп.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02858-E0CA-4E73-A1EE-47C12F8D7645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02858-E0CA-4E73-A1EE-47C12F8D7645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структуре расходов местного бюджета  наибольший удельный вес сохраняется за расходами на оплату труда с начислениями, которые за    2018 года составили 812 157 тыс. руб. или 52,2 % от общего объема расходов местного бюджета (в аналогичном периоде 2017 года данные расходы составляли  710 389 тыс. руб. или 58,7 %). Общая сумма социально-значимых расходов (заработная плата с начислениями, оплата услуг связи, коммунальные услуги,  пособия по социальной помощи населению) составили 899 276  тыс. руб. или 57,8% от расходов местного бюджета, на их финансирование направлено 57,3 % от всех поступивших доходов местного бюджета.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02858-E0CA-4E73-A1EE-47C12F8D7645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Местный бюджет на 2018 год утвержден  в первоначальной редакции (решение Думы городского округа от 21.12.2017 года № 71-67-17-28)  по доходам в сумме 1 065 778 тыс.руб.  и по расходам в сумме 1 078 806 тыс.руб., необходимо отметить, что основные характеристики местного бюджета в течение 2018 года неоднократно изменялись. В течение года решениями Думы городского округа в утвержденный местный  бюджет на 2018 год  </a:t>
            </a:r>
            <a:r>
              <a:rPr lang="ru-RU" sz="1200" kern="1200" dirty="0" smtClean="0">
                <a:solidFill>
                  <a:srgbClr val="0066FF"/>
                </a:solidFill>
                <a:latin typeface="+mn-lt"/>
                <a:ea typeface="+mn-ea"/>
                <a:cs typeface="+mn-cs"/>
              </a:rPr>
              <a:t>пять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раз вносились изменения, и окончательные параметры бюджета утверждены решением Думы  от 20.12.2018 года № 71-67-18-64 </a:t>
            </a:r>
            <a:r>
              <a:rPr lang="ru-RU" sz="1200" dirty="0" smtClean="0"/>
              <a:t>с учетом Приказа УФИН №011-26-57 от 29.12.2018г.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доходам  в сумме 1 571 677 тыс.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руб. и по расходам  в сумме 1 573 184 тыс. руб.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 дефицитом в сумме   1 507 тыс.руб. или 1,8 % утвержденного общего годового объема доходов местного бюджета без учета утвержденного объема безвозмездных поступлений и (или) поступлений налоговых доходов по дополнительным нормативам отчислений. 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02858-E0CA-4E73-A1EE-47C12F8D764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Изменения  кассовых расходов в  разрезе кодов операций сектора государственного управления (КОСГУ)  объясняются следующими причинами: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Рост в общей сумме 363 642 тыс. руб., в том числе: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- по КОСГУ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211,213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(заработная плата с начислениями)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101 768 тыс. руб.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или 14,3 %  по следующим причинам: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заработной платы работникам учреждений образования и культуры в соответствии с «дорожными картами»;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индексацией  заработной платы  муниципальных служащих (с 01.01.2018г. и с  01.10.2018г.);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ростом   средней заработной платы по прочим  категориям  работающих  в связи с  увеличением минимального размера оплаты  труда (с 01.01.2018г и с 01.05.2018г);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увеличением выплат расчетов при увольнении в связи с  реорганизацией  МКУ «Централизованная бухгалтерия» в форме присоединения к ней  МУ «Централизованная бухгалтерия учреждений образования» и специалистов бухгалтерии учреждений культуры;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заработной платы с начислениями работникам вновь созданного казенного учреждения  « Саянская дорожная служба»;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- по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222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(транспортные услуги)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49 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или 3 %    объясняется  увеличением  транспортных расходов по доставке тиража печатных периодических изданий МАУ «Редакция газеты «Саянские зори»;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- по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223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(оплата коммунальных услуг)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5 097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или 13,7% по следующим причинам: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рост  тарифов  на коммунальные услуги;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дополнительные  расходы  по оплате за электрическую энергию  в МДОУ № 23  в результате  перерасчета показаний с  прибора учета электрической энергии; 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рост объема потребляемых коммунальных ресурсов по МФЦ «Мегаполис спорт» в связи с  введением  в эксплуатацию  физкультурно-оздоровительного комплекса;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- по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224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(Арендная плата за пользование имуществом)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28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в связи с  оплатой   аренды  спецтранспорта, используемого   при содержании дорог общего пользования местного значения;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-  по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225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(оплата услуг по содержанию имущества)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57 767 тыс. руб.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или на 29,1%, в связи оплатой расходных обязательств  по объектам муниципальной собственности, которые не производились в аналогичном периоде 2017 года, в том числе: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выполненных работ  по выборочному и капитальному ремонту ДК «Юность»;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выполненных работ по ремонту помещения МКУ «Централизованная бухгалтерия»;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расходов по перепланировке нежилого помещения, расположенного по адресу: г. Саянск,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мкр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Солнечный, д.3, в жилое помещение; 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мероприятий по обеспечению развития и укрепления материально-технической базы муниципальных домов культуры;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 также увеличением расходных обязательств  по сравнению с  аналогичным периодом 2017 года,  в том числе: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оплате выполненных работ по капитальному ремонту      автомобильной дороги  ул. Ленина;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 оплате выполненных работ по выборочному и капитальному ремонту Дома спорта и ЦФП  «Мегаполис-спорт»;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оплате   выполненных работ из перечня проектов народных инициатив;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- по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226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(оплата прочих услуг)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16 610 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или 14,1 % обусловлено  следующими  причинами: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оплатой услуг за разработку и экспертизу  проектно-сметной документации по капитальному  ремонту автомобильной дороги ул. Советская, МДОУ  № 19 «Росинка», системам водоснабжения/электроснабжения микрорайонов Таежный и Лесной;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оплате  услуг за разработку и экспертизу  проектно-сметной документации по выборочному и капитальному ремонту Дом спорта, ЦФП "Мегаполис-спорт",  а также  благоустройству общественных территорий;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оплате  мероприятий по благоустройству дворовых и общественных  территорий;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оплатой мероприятий по оснащению МКУ «Централизованная бухгалтерия»;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предоставлению мер социальной поддержки многодетным и малоимущим семьям;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приобретением прав на программное обеспечение за счет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межбюджетных трансфертов на поощрение органов местного самоуправления, достигших наилучших значений показателей по итогам оценки эффективности их деятельности за 2017 год;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увеличением расходов по техническому  обслуживанию светофорных перекрестков в связи с вводом в эксплуатацию нового объекта;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по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241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(безвозмездные и  безвозвратные перечисления)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210 тыс. 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  в результате увеличения суммы  неиспользованного остатка  субсидий на лицевых счетах бюджетных/автономных учреждений на конец отчетного периода  по суммам, перечисленным в последний день квартала;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- по К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ОСГУ 260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(пособия  по социальной помощи населению)  в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сумме 1 454 тыс. ру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б.  или  на 3,5 %  обусловлено  следующими  причинами: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увеличились расходы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сумме 2 782  тыс.руб.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по выплатам:   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среднего месячного заработка  на период трудоустройства   уволенным работникам при проведении организационно-штатных мероприятий;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субсидий, выделенных на приобретение жилья за счет средств областного и  местного бюджетов  по программе «Молодым семьям – доступное жилье»  в связи с ростом объема финансирования;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пенсий  бывшим муниципальным служащим в связи с ростом количества пенсионеров, получающих муниципальную пенсию;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пособий по материальной помощи гражданам РФ, пострадавшим в     результате возникновения ЧС;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одновременно уменьшились выплаты на предоставление гражданам субсидий на оплату жилья и коммунальных услуг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сумме 1 328 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в связи с уменьшением  количества получателей субсидий из-за роста прожиточного минимума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- по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310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увеличение стоимости основных средств) 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178 515 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(в 9 раз) в связи с оплатой расходных обязательств, возникших в 2018году, которые не производились в предыдущем 2017году, в том числе: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выполненных работ по строительству физкультурно-оздоровительного комплекса и детской школы искусств;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мероприятий по оснащению  МКУ «Саянская дорожная служба»;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школьного автобуса для обеспечения безопасности школьных перевозок и ежедневного подвоза обучающихся к месту обучения и обратно;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мероприятий по строительству сетей электроснабжения микрорайона  6 «Б» города  Саянска;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 также увеличением расходных обязательств  по сравнению с  аналогичным периодом 2017 года,  в том числе: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оплате кредиторской задолженности по исполнительному листу ООО «Новострой»;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приобретению спортивного оборудования и инвентаря для оснащения муниципальных организаций, осуществляющих деятельность в сфере физической культуры и спорта;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благоустройству общественных  территорий  и   места массового отдыха населения (парк Зеленый);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оплате оргтехники и оборудования для оснащения МКУ «Централизованная бухгалтерия»;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приобретению оргтехники для структурных подразделений администрации за счет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межбюджетных трансфертов на поощрение органов местного самоуправления, достигших наилучших значений показателей по итогам оценки эффективности их деятельности за 2017 год;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- по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340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(увеличение стоимости материальных запасов) увеличение расходов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2 144 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(или  4,3 %) объясняется следующими причинами: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приобретением спортивного инвентаря для оснащения муниципальных организаций, осуществляющих деятельность в сфере физической культуры и спорта;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приобретением инвентаря и оборудования, необходимых для содержания дорог общего пользования местного значения,  при создании МКУ «Саянская дорожная служба»;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приобретение  оргтехники за счет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межбюджетных трансфертов на поощрение органов местного самоуправления, достигших наилучших значений показателей по итогам оценки эффективности их деятельности за 2017 год;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Снижение в общей сумме 17 309 тыс. руб., в том числе: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 - по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КОСГУ 221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(услуги связи) 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172 тыс. руб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или 6,8 % в связи с оплатой расходов за услуги связи  за декабрь 2017 года в декабре 2017 года;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по расходам, не отнесенным к вышеперечисленным,  снижение в сумме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17 137 тыс. руб. 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 56,9 %),   в том числе:</a:t>
            </a:r>
          </a:p>
          <a:p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Рост в общей сумме </a:t>
            </a:r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462 тыс. руб.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по КОСГУ 212 (прочие расходы)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462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тыс. руб.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 увеличением расходов по оплате  командировочных расходов;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Снижение в общей сумме </a:t>
            </a:r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17 599  тыс. руб.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- по КОСГУ 231 (обслуживание внутреннего долга)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4 023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тыс. руб.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связи с уменьшением  расходов на обслуживание муниципального долга в результате: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снижения процентной ставки по кредиту коммерческого банка;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уменьшения среднегодовой  суммы задолженности по коммерческому кредиту  (с 35000 тыс.руб.  до 30000 тыс.руб.);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снижения расходов на обслуживание  муниципального долга по просроченным бюджетным кредитам в связи с их реструктуризацией в соответствии с Постановлением Правительства Иркутской области от 09.02.2018 года № 83-пп.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- по КОСГУ 242 (безвозмездные перечисления организациям, за исключением государственных и муниципальных организаций)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54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тыс. руб.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объясняется  уменьшением расходов по оплате мероприятий по  государственной поддержке  субъектов малого и среднего предпринимательства в связи с изменением условий предоставления субсидии за счет средств областного и федерального бюджетов;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 -  по КОСГУ 290 (Прочие расходы) в сумме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13 522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тыс. руб.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связи с тем, что в 2018году отсутствовали   расходные обязательства, оплаченные в 2017году, такие как:, 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оплата кредиторской задолженности по  НДС, а также по исполнительным листам;</a:t>
            </a: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оплата расходов на проведение выборов депутатов Думы городского округа в сентябре 2017 года</a:t>
            </a:r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уплата членских взносов в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Саморегулируемые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организации (СРО) за счет платных услуг     (МУ «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СПиОГД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»);</a:t>
            </a:r>
          </a:p>
          <a:p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02858-E0CA-4E73-A1EE-47C12F8D7645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02858-E0CA-4E73-A1EE-47C12F8D7645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   2018 год  местный бюджет исполнен: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 доходам в сумме  1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568 465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руб.  или 99,8% от годового плана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(годовой план 1 571 677 тыс. руб.)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 расходам в сумме  1 556 154тыс. руб.  или 98,9% от годового плана 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 годовой план  1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573 184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тыс.руб.) 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итогам 2018 года местный бюджет  исполнен с </a:t>
            </a:r>
            <a:r>
              <a:rPr lang="ru-RU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профицитом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 сумме 12311 тыс.руб.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02858-E0CA-4E73-A1EE-47C12F8D7645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Доходы местного бюджета исполнены в сумме 1 568 465 тыс.руб., что на 3 212 тыс. руб. меньше, чем утверждено в окончательном варианте бюджета на 2018 год.  Плановые значения по доходам не выполнены 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 0,2%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Расходы местного бюджета исполнены в сумме 1 556 154 тыс. руб., что на  17 030 тыс. руб. меньше, чем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утверждено в окончательным  варианте бюджета на 2018 год. Плановые значения по расходам недовыполнены на 1,1%.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итогам 2018 года местный бюджет  исполнен с </a:t>
            </a:r>
            <a:r>
              <a:rPr lang="ru-RU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профицитом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в сумме 12 311тыс.руб.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02858-E0CA-4E73-A1EE-47C12F8D7645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Наибольший удельный вес в общей сумме доходов занимают  безвозмездные поступления из областного бюджета – 75%,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налоговые и неналоговые доходы составляют соответственно  25%.</a:t>
            </a:r>
          </a:p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02858-E0CA-4E73-A1EE-47C12F8D7645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 01.01.2018 года изменились нормативы отчислений налоговых</a:t>
            </a:r>
            <a:r>
              <a:rPr lang="ru-RU" baseline="0" dirty="0" smtClean="0"/>
              <a:t> и неналоговых доходов в бюджет муниципального образования: </a:t>
            </a:r>
          </a:p>
          <a:p>
            <a:pPr>
              <a:buFontTx/>
              <a:buChar char="-"/>
            </a:pPr>
            <a:r>
              <a:rPr lang="ru-RU" baseline="0" dirty="0" smtClean="0"/>
              <a:t>акцизы и подакцизные товары снизились с 0,080 % до 0,077%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соответствии с Законом Иркутской области,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единый налог взимаемый в связи с применением упрощенной системы налогообложения,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норматив отчисления составил 30%, 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соответствии с Законом Иркутской области  от 16.12.2016 № 112-ОЗ «О внесении изменений в отдельные законодательные акты Иркутской области»</a:t>
            </a:r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B5262-1FC4-426E-9DC1-FE665D5D01F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видам налоговых  доходов  сохраняется  преимущественное поступление налога на доходы физических лиц 191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846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тыс. руб. – 64,7%, а  все остальные 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составляют сумму  104 855 тыс. руб. или 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35,4%. в общей сумме  налоговых доходов.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02858-E0CA-4E73-A1EE-47C12F8D7645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структуре неналоговых доходов  преимущественное поступление составляют доходы от оказания платных услуг,</a:t>
            </a:r>
            <a:r>
              <a:rPr lang="ru-RU" baseline="0" dirty="0" smtClean="0"/>
              <a:t> в том числе родительская плата, общая сумма этих неналоговых доходов за 2018 год составила -  67 850 тыс. руб. или 69% в общей сумме неналоговых доходов.</a:t>
            </a:r>
          </a:p>
          <a:p>
            <a:r>
              <a:rPr lang="ru-RU" baseline="0" dirty="0" smtClean="0"/>
              <a:t>Доходы, получаемые в виде арендной платы за земельные участки составили – 11 386 тыс. руб. или 11,5%</a:t>
            </a:r>
          </a:p>
          <a:p>
            <a:r>
              <a:rPr lang="ru-RU" baseline="0" dirty="0" smtClean="0"/>
              <a:t>Доходы  от продажи материальных и нематериальных активов составили –2 394 тыс. руб. или 2,4%</a:t>
            </a:r>
          </a:p>
          <a:p>
            <a:r>
              <a:rPr lang="ru-RU" baseline="0" dirty="0" smtClean="0"/>
              <a:t>Все остальные  неналоговые доходы составили -16 812 тыс. руб. или 17,2 %, каждый из указанных неналоговых источников  составляет  от 2 до 6% в общей сумме неналоговых доходов.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902858-E0CA-4E73-A1EE-47C12F8D764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b="0" i="0" u="none" dirty="0" smtClean="0"/>
          </a:p>
          <a:p>
            <a:r>
              <a:rPr lang="ru-RU" b="0" i="0" u="none" dirty="0" smtClean="0"/>
              <a:t>Сумма налоговых</a:t>
            </a:r>
            <a:r>
              <a:rPr lang="ru-RU" b="0" i="0" u="none" baseline="0" dirty="0" smtClean="0"/>
              <a:t> доходов относительно 2017 года  за 2018 год увеличилась на  11 241  тыс. руб., </a:t>
            </a:r>
          </a:p>
          <a:p>
            <a:r>
              <a:rPr lang="ru-RU" b="0" i="0" u="none" baseline="0" dirty="0" smtClean="0"/>
              <a:t>Неналоговые доходы уменьшились на сумму 7 008 тыс. руб.</a:t>
            </a:r>
            <a:endParaRPr lang="ru-RU" b="0" i="0" u="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B5262-1FC4-426E-9DC1-FE665D5D01F4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0B3B4B6-B052-4A66-9ABB-D033D39A0040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0E608AD0-3142-4B03-8AAC-B4E8F1CD88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E45FF-A925-4DBB-83B1-1FC659CB85C8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5679B-7727-4585-9539-796A9F0C6446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0DA5E-5C91-4577-8F2F-EB7B9B1078F2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31CA066-311F-4B7B-94CC-FC1C594BBBDC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E608AD0-3142-4B03-8AAC-B4E8F1CD88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223D-6682-4FAF-BF51-76E53BCDEAC6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DAE62-FBE4-4A92-9AF0-65D76BB265C7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BB6B2-DBC9-405F-9AD6-00AD305AE2C6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6D09-A4AF-4BFA-9662-D31C892C4D46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07B3-42E9-42C8-9DB1-47B86CBA83E0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8BC9A4-DE84-44C0-A5D8-9810C8B9D4B4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Зиминский район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06CD415-34B0-4014-945C-C9017F3B2E8D}" type="datetime1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ru-RU" dirty="0" err="1" smtClean="0"/>
              <a:t>Зиминский</a:t>
            </a:r>
            <a:r>
              <a:rPr lang="ru-RU" dirty="0" smtClean="0"/>
              <a:t> район</a:t>
            </a:r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E608AD0-3142-4B03-8AAC-B4E8F1CD88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26" Type="http://schemas.openxmlformats.org/officeDocument/2006/relationships/diagramColors" Target="../diagrams/colors5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34" Type="http://schemas.openxmlformats.org/officeDocument/2006/relationships/diagramLayout" Target="../diagrams/layout7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5" Type="http://schemas.openxmlformats.org/officeDocument/2006/relationships/diagramQuickStyle" Target="../diagrams/quickStyle5.xml"/><Relationship Id="rId33" Type="http://schemas.openxmlformats.org/officeDocument/2006/relationships/diagramData" Target="../diagrams/data7.xml"/><Relationship Id="rId2" Type="http://schemas.openxmlformats.org/officeDocument/2006/relationships/notesSlide" Target="../notesSlides/notesSlide12.xml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29" Type="http://schemas.openxmlformats.org/officeDocument/2006/relationships/diagramLayout" Target="../diagrams/layout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24" Type="http://schemas.openxmlformats.org/officeDocument/2006/relationships/diagramLayout" Target="../diagrams/layout5.xml"/><Relationship Id="rId32" Type="http://schemas.microsoft.com/office/2007/relationships/diagramDrawing" Target="../diagrams/drawing6.xml"/><Relationship Id="rId37" Type="http://schemas.microsoft.com/office/2007/relationships/diagramDrawing" Target="../diagrams/drawing7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23" Type="http://schemas.openxmlformats.org/officeDocument/2006/relationships/diagramData" Target="../diagrams/data5.xml"/><Relationship Id="rId28" Type="http://schemas.openxmlformats.org/officeDocument/2006/relationships/diagramData" Target="../diagrams/data6.xml"/><Relationship Id="rId36" Type="http://schemas.openxmlformats.org/officeDocument/2006/relationships/diagramColors" Target="../diagrams/colors7.xml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31" Type="http://schemas.openxmlformats.org/officeDocument/2006/relationships/diagramColors" Target="../diagrams/colors6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Relationship Id="rId27" Type="http://schemas.microsoft.com/office/2007/relationships/diagramDrawing" Target="../diagrams/drawing5.xml"/><Relationship Id="rId30" Type="http://schemas.openxmlformats.org/officeDocument/2006/relationships/diagramQuickStyle" Target="../diagrams/quickStyle6.xml"/><Relationship Id="rId35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9.xml"/><Relationship Id="rId13" Type="http://schemas.openxmlformats.org/officeDocument/2006/relationships/diagramLayout" Target="../diagrams/layout10.xml"/><Relationship Id="rId18" Type="http://schemas.openxmlformats.org/officeDocument/2006/relationships/diagramLayout" Target="../diagrams/layout11.xml"/><Relationship Id="rId26" Type="http://schemas.microsoft.com/office/2007/relationships/diagramDrawing" Target="../diagrams/drawing12.xml"/><Relationship Id="rId3" Type="http://schemas.openxmlformats.org/officeDocument/2006/relationships/diagramLayout" Target="../diagrams/layout8.xml"/><Relationship Id="rId21" Type="http://schemas.microsoft.com/office/2007/relationships/diagramDrawing" Target="../diagrams/drawing11.xml"/><Relationship Id="rId7" Type="http://schemas.openxmlformats.org/officeDocument/2006/relationships/diagramData" Target="../diagrams/data9.xml"/><Relationship Id="rId12" Type="http://schemas.openxmlformats.org/officeDocument/2006/relationships/diagramData" Target="../diagrams/data10.xml"/><Relationship Id="rId17" Type="http://schemas.openxmlformats.org/officeDocument/2006/relationships/diagramData" Target="../diagrams/data11.xml"/><Relationship Id="rId25" Type="http://schemas.openxmlformats.org/officeDocument/2006/relationships/diagramColors" Target="../diagrams/colors12.xml"/><Relationship Id="rId2" Type="http://schemas.openxmlformats.org/officeDocument/2006/relationships/diagramData" Target="../diagrams/data8.xml"/><Relationship Id="rId16" Type="http://schemas.microsoft.com/office/2007/relationships/diagramDrawing" Target="../diagrams/drawing10.xml"/><Relationship Id="rId20" Type="http://schemas.openxmlformats.org/officeDocument/2006/relationships/diagramColors" Target="../diagrams/colors11.xml"/><Relationship Id="rId29" Type="http://schemas.openxmlformats.org/officeDocument/2006/relationships/diagramQuickStyle" Target="../diagrams/quickStyle1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11" Type="http://schemas.microsoft.com/office/2007/relationships/diagramDrawing" Target="../diagrams/drawing9.xml"/><Relationship Id="rId24" Type="http://schemas.openxmlformats.org/officeDocument/2006/relationships/diagramQuickStyle" Target="../diagrams/quickStyle12.xml"/><Relationship Id="rId5" Type="http://schemas.openxmlformats.org/officeDocument/2006/relationships/diagramColors" Target="../diagrams/colors8.xml"/><Relationship Id="rId15" Type="http://schemas.openxmlformats.org/officeDocument/2006/relationships/diagramColors" Target="../diagrams/colors10.xml"/><Relationship Id="rId23" Type="http://schemas.openxmlformats.org/officeDocument/2006/relationships/diagramLayout" Target="../diagrams/layout12.xml"/><Relationship Id="rId28" Type="http://schemas.openxmlformats.org/officeDocument/2006/relationships/diagramLayout" Target="../diagrams/layout13.xml"/><Relationship Id="rId10" Type="http://schemas.openxmlformats.org/officeDocument/2006/relationships/diagramColors" Target="../diagrams/colors9.xml"/><Relationship Id="rId19" Type="http://schemas.openxmlformats.org/officeDocument/2006/relationships/diagramQuickStyle" Target="../diagrams/quickStyle11.xml"/><Relationship Id="rId31" Type="http://schemas.microsoft.com/office/2007/relationships/diagramDrawing" Target="../diagrams/drawing13.xml"/><Relationship Id="rId4" Type="http://schemas.openxmlformats.org/officeDocument/2006/relationships/diagramQuickStyle" Target="../diagrams/quickStyle8.xml"/><Relationship Id="rId9" Type="http://schemas.openxmlformats.org/officeDocument/2006/relationships/diagramQuickStyle" Target="../diagrams/quickStyle9.xml"/><Relationship Id="rId14" Type="http://schemas.openxmlformats.org/officeDocument/2006/relationships/diagramQuickStyle" Target="../diagrams/quickStyle10.xml"/><Relationship Id="rId22" Type="http://schemas.openxmlformats.org/officeDocument/2006/relationships/diagramData" Target="../diagrams/data12.xml"/><Relationship Id="rId27" Type="http://schemas.openxmlformats.org/officeDocument/2006/relationships/diagramData" Target="../diagrams/data13.xml"/><Relationship Id="rId30" Type="http://schemas.openxmlformats.org/officeDocument/2006/relationships/diagramColors" Target="../diagrams/colors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3933056"/>
            <a:ext cx="7416824" cy="943744"/>
          </a:xfrm>
        </p:spPr>
        <p:txBody>
          <a:bodyPr>
            <a:noAutofit/>
          </a:bodyPr>
          <a:lstStyle/>
          <a:p>
            <a:r>
              <a:rPr lang="ru-RU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Отчет об исполнении бюджета  муниципального образования «город Саянск» за 2018 год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876318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Начальник  управления по финансам и налогам </a:t>
            </a:r>
            <a:r>
              <a:rPr lang="ru-RU" sz="1800" dirty="0" err="1" smtClean="0"/>
              <a:t>Бухарова</a:t>
            </a:r>
            <a:r>
              <a:rPr lang="ru-RU" sz="1800" dirty="0" smtClean="0"/>
              <a:t> И.В. </a:t>
            </a:r>
            <a:endParaRPr lang="ru-RU" sz="1800" dirty="0"/>
          </a:p>
        </p:txBody>
      </p:sp>
      <p:pic>
        <p:nvPicPr>
          <p:cNvPr id="5" name="Picture 8" descr="Главные новости Саянска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332656"/>
            <a:ext cx="1872208" cy="1440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0"/>
            <a:ext cx="8507288" cy="77627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Исполнение плана по доходам за 2018 год (1)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7956376" y="6381328"/>
            <a:ext cx="1187624" cy="340782"/>
          </a:xfrm>
        </p:spPr>
        <p:txBody>
          <a:bodyPr/>
          <a:lstStyle/>
          <a:p>
            <a:fld id="{08BF29E0-429D-446B-9829-C15C24249DBD}" type="datetime1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8244408" y="332656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тыс.руб.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23528" y="764703"/>
          <a:ext cx="8249033" cy="5152644"/>
        </p:xfrm>
        <a:graphic>
          <a:graphicData uri="http://schemas.openxmlformats.org/drawingml/2006/table">
            <a:tbl>
              <a:tblPr/>
              <a:tblGrid>
                <a:gridCol w="3092093"/>
                <a:gridCol w="742783"/>
                <a:gridCol w="906365"/>
                <a:gridCol w="906365"/>
                <a:gridCol w="1019966"/>
                <a:gridCol w="792764"/>
                <a:gridCol w="788697"/>
              </a:tblGrid>
              <a:tr h="32542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доходов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Факт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2017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План на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2018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 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Факт за 2018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 исполнения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Темп</a:t>
                      </a:r>
                      <a:r>
                        <a:rPr lang="ru-RU" sz="1400" b="1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роста/снижения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83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сумма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7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Налоговые и неналоговые доходы, в т.ч.: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390 910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391 030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395 143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4 233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3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Налог на доходы физических лиц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183 046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189</a:t>
                      </a:r>
                      <a:r>
                        <a:rPr lang="ru-R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000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191</a:t>
                      </a:r>
                      <a:r>
                        <a:rPr lang="ru-R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846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105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800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38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Доходы от уплаты акцизов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4 656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4 850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4 891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105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235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1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Налог, взимаемый в связи с применением упрощенной системы</a:t>
                      </a:r>
                      <a:r>
                        <a:rPr lang="ru-RU" sz="14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налогообложения</a:t>
                      </a:r>
                      <a:endParaRPr lang="ru-RU" sz="14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2599" marR="32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14 131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15 200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15 783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104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112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1 652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355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Налог, взимаемый в связи с применением патентной системы налогообложения, зачисляемый в бюджеты муниципальных районов</a:t>
                      </a:r>
                      <a:endParaRPr lang="ru-RU" sz="14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135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200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148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65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7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Единый налог на вмененный доход для отдельных видов деятельности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18 869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15 450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15 369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99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81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-3 500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099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Единый сельскохозяйственный налог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6 481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6 420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6 420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99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-61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389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Налог  на имущество физических лиц</a:t>
                      </a:r>
                      <a:endParaRPr kumimoji="0" lang="ru-RU" sz="1400" kern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29 743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32 600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33 267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112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3 524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389">
                <a:tc>
                  <a:txBody>
                    <a:bodyPr/>
                    <a:lstStyle/>
                    <a:p>
                      <a:pPr marL="0" algn="just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Земельный налог </a:t>
                      </a:r>
                      <a:endParaRPr kumimoji="0" lang="ru-RU" sz="1400" kern="1200" dirty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21 082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23 500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23 684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112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2 602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36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Государственная пошлина</a:t>
                      </a:r>
                      <a:endParaRPr lang="ru-RU" sz="14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7 316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200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5 241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72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-2 075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52400"/>
            <a:ext cx="8507288" cy="77627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Исполнение плана по доходам за 2018 год (2)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F29E0-429D-446B-9829-C15C24249DBD}" type="datetime1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8316416" y="83671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тыс.руб.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0" y="1052736"/>
          <a:ext cx="8607329" cy="5427183"/>
        </p:xfrm>
        <a:graphic>
          <a:graphicData uri="http://schemas.openxmlformats.org/drawingml/2006/table">
            <a:tbl>
              <a:tblPr/>
              <a:tblGrid>
                <a:gridCol w="3178042"/>
                <a:gridCol w="843159"/>
                <a:gridCol w="941676"/>
                <a:gridCol w="941779"/>
                <a:gridCol w="1059600"/>
                <a:gridCol w="823649"/>
                <a:gridCol w="819424"/>
              </a:tblGrid>
              <a:tr h="617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доходов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Факт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2017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План на </a:t>
                      </a: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2018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 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Факт за 2018 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 исполнения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Темп</a:t>
                      </a:r>
                      <a:r>
                        <a:rPr lang="ru-RU" sz="1400" b="1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роста/снижения</a:t>
                      </a:r>
                      <a:endParaRPr lang="ru-RU" sz="14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2744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Задолженность по отмененным налогам, сборам и обязательным платежам</a:t>
                      </a:r>
                      <a:endParaRPr lang="ru-RU" sz="14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-1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42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Доходы, получаемые в виде арендной платы за земельные участки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14</a:t>
                      </a:r>
                      <a:r>
                        <a:rPr lang="ru-R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326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10 700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11 386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106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79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-2 940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3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Доходы от сдачи в аренду имущества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047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4 907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5 032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103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-15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509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latin typeface="Times New Roman"/>
                        </a:rPr>
                        <a:t>Доходы от перечисления части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прибыли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2 287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3 474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3 474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152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1 187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latin typeface="Times New Roman"/>
                        </a:rPr>
                        <a:t>Прочие поступления от использования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имущества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7815" marR="7815" marT="781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1 566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1 750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1 575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90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7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Плата за негативное воздействие на окружающую среду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2 030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3 620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3 611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178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1 581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97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Доходы от оказания платных услуг и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компенсации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затрат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государства</a:t>
                      </a:r>
                    </a:p>
                  </a:txBody>
                  <a:tcPr marL="32599" marR="32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67 484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68 688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67</a:t>
                      </a:r>
                      <a:r>
                        <a:rPr lang="ru-R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850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99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366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3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Доходы от реализации имущества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8 024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195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95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49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- 7 929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Доходы от продажи земельных участков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2 277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292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2 299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22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3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Штрафы, санкции, возмещение ущерба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+mn-lt"/>
                          <a:ea typeface="Times New Roman"/>
                          <a:cs typeface="Times New Roman"/>
                        </a:rPr>
                        <a:t>1 817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400" baseline="0" dirty="0" smtClean="0">
                          <a:latin typeface="Calibri"/>
                          <a:ea typeface="Times New Roman"/>
                          <a:cs typeface="Times New Roman"/>
                        </a:rPr>
                        <a:t> 050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2 181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106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120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364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37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Прочие неналоговые доходы</a:t>
                      </a:r>
                      <a:endParaRPr lang="ru-RU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589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934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939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Times New Roman"/>
                          <a:cs typeface="Times New Roman"/>
                        </a:rPr>
                        <a:t>101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159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350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599" marR="32599" marT="0" marB="0" anchor="ctr" anchorCtr="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285720" y="642918"/>
          <a:ext cx="8858280" cy="857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Схема 3"/>
          <p:cNvGraphicFramePr/>
          <p:nvPr/>
        </p:nvGraphicFramePr>
        <p:xfrm>
          <a:off x="285720" y="1571612"/>
          <a:ext cx="8643998" cy="6429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5" name="Схема 4"/>
          <p:cNvGraphicFramePr/>
          <p:nvPr/>
        </p:nvGraphicFramePr>
        <p:xfrm>
          <a:off x="285720" y="2285992"/>
          <a:ext cx="8001056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6" name="Схема 5"/>
          <p:cNvGraphicFramePr/>
          <p:nvPr/>
        </p:nvGraphicFramePr>
        <p:xfrm>
          <a:off x="285720" y="3071810"/>
          <a:ext cx="7358114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8" name="Схема 7"/>
          <p:cNvGraphicFramePr/>
          <p:nvPr/>
        </p:nvGraphicFramePr>
        <p:xfrm>
          <a:off x="285720" y="3786190"/>
          <a:ext cx="6858048" cy="928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  <p:graphicFrame>
        <p:nvGraphicFramePr>
          <p:cNvPr id="9" name="Схема 8"/>
          <p:cNvGraphicFramePr/>
          <p:nvPr/>
        </p:nvGraphicFramePr>
        <p:xfrm>
          <a:off x="285720" y="5786454"/>
          <a:ext cx="5929354" cy="714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8" r:lo="rId29" r:qs="rId30" r:cs="rId31"/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457200" y="152400"/>
            <a:ext cx="8229600" cy="561956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Безвозмездные поступления за 2018 год</a:t>
            </a: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Схема 10"/>
          <p:cNvGraphicFramePr/>
          <p:nvPr/>
        </p:nvGraphicFramePr>
        <p:xfrm>
          <a:off x="285720" y="4786322"/>
          <a:ext cx="6429420" cy="9286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3" r:lo="rId34" r:qs="rId35" r:cs="rId3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76270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Безвозмездные поступления из областного бюджета в 2018 году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2BA09-6FE8-4E51-882D-9B131E3FCC94}" type="datetime1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13</a:t>
            </a:fld>
            <a:endParaRPr lang="ru-RU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251520" y="980728"/>
          <a:ext cx="8712968" cy="52372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884368" y="1196752"/>
            <a:ext cx="9361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тыс.руб.</a:t>
            </a:r>
            <a:endParaRPr lang="ru-RU" sz="1400" dirty="0"/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3635896" y="5085184"/>
            <a:ext cx="1584176" cy="216024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2339752" y="2420888"/>
            <a:ext cx="1440160" cy="504055"/>
          </a:xfrm>
          <a:prstGeom prst="roundRect">
            <a:avLst/>
          </a:prstGeom>
          <a:noFill/>
          <a:ln w="1905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 smtClean="0">
                <a:solidFill>
                  <a:schemeClr val="tx1"/>
                </a:solidFill>
                <a:latin typeface="Calibri"/>
              </a:rPr>
              <a:t>850 515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652120" y="1628800"/>
            <a:ext cx="1277313" cy="432048"/>
          </a:xfrm>
          <a:prstGeom prst="roundRect">
            <a:avLst/>
          </a:prstGeom>
          <a:noFill/>
          <a:ln w="19050" cap="flat" cmpd="sng" algn="ctr">
            <a:noFill/>
            <a:prstDash val="solid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 smtClean="0">
                <a:solidFill>
                  <a:schemeClr val="tx1"/>
                </a:solidFill>
                <a:latin typeface="Calibri"/>
              </a:rPr>
              <a:t>1 173 616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71934" y="4572008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+1 760</a:t>
            </a:r>
          </a:p>
          <a:p>
            <a:r>
              <a:rPr lang="ru-RU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+1,1%</a:t>
            </a:r>
            <a:endParaRPr lang="ru-RU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57290" y="5085184"/>
            <a:ext cx="71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18%</a:t>
            </a:r>
            <a:endParaRPr lang="ru-RU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339752" y="4149080"/>
            <a:ext cx="6606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82%</a:t>
            </a:r>
            <a:endParaRPr lang="ru-RU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 rot="10800000" flipV="1">
            <a:off x="5724128" y="3903002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86%</a:t>
            </a:r>
            <a:endParaRPr lang="ru-RU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00892" y="4797152"/>
            <a:ext cx="714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14%</a:t>
            </a:r>
            <a:endParaRPr lang="ru-RU" sz="20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 flipV="1">
            <a:off x="3779912" y="3717032"/>
            <a:ext cx="1440160" cy="648072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71934" y="3143248"/>
            <a:ext cx="1152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+ 321 341</a:t>
            </a:r>
          </a:p>
          <a:p>
            <a:r>
              <a:rPr lang="ru-RU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+ 6,3%</a:t>
            </a:r>
            <a:endParaRPr lang="ru-RU" sz="1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143372" y="1643050"/>
            <a:ext cx="11521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+323 101</a:t>
            </a:r>
          </a:p>
          <a:p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+ 7,9%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 flipV="1">
            <a:off x="3635896" y="2420888"/>
            <a:ext cx="2000264" cy="714380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228184" y="6492240"/>
            <a:ext cx="2289048" cy="365760"/>
          </a:xfrm>
        </p:spPr>
        <p:txBody>
          <a:bodyPr/>
          <a:lstStyle/>
          <a:p>
            <a:fld id="{8A35E418-C524-42FA-A6E7-8901859C746A}" type="datetime1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8316416" y="47667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тыс.руб.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Целевые МБТ из областного бюджета в 2018 году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323528" y="692696"/>
          <a:ext cx="8606192" cy="5237893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7560842"/>
                <a:gridCol w="1045350"/>
              </a:tblGrid>
              <a:tr h="335280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Направление средств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сумма</a:t>
                      </a:r>
                      <a:endParaRPr lang="ru-RU" sz="16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99"/>
                    </a:solidFill>
                  </a:tcPr>
                </a:tc>
              </a:tr>
              <a:tr h="44322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городских округов на реализацию государственной программы Иркутской области «Развитие культуры» на 2014 - 2020 годы </a:t>
                      </a:r>
                    </a:p>
                  </a:txBody>
                  <a:tcPr marL="9525" marR="9525" marT="9525" marB="0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88 354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83656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городских округов на создание условий для повышения энергоэффективности инженерной инфраструктуры муниципальной собственности (Государственная программа Иркутской области "Развитие жилищно-коммунального хозяйства  Иркутской области на 2014-2020 годы) </a:t>
                      </a:r>
                    </a:p>
                  </a:txBody>
                  <a:tcPr marL="9525" marR="9525" marT="9525" marB="0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10 585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518773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городских округов на обеспечение развития и укрепления МТБ муниципальных домов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культуры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617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городских округов на реализацию программ по работе с детьми и молодежью</a:t>
                      </a:r>
                    </a:p>
                  </a:txBody>
                  <a:tcPr marL="9525" marR="9525" marT="9525" marB="0" anchor="b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62973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городских округов на реализацию мероприятий по обеспечению жильем молодых семей  (Государственная программа Иркутской области "Доступное жилье на 2014-2020 годы)</a:t>
                      </a:r>
                    </a:p>
                  </a:txBody>
                  <a:tcPr marL="9525" marR="9525" marT="9525" marB="0" anchor="ctr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6 668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26973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latin typeface="Times New Roman"/>
                        </a:rPr>
                        <a:t>Субсидии </a:t>
                      </a:r>
                      <a:r>
                        <a:rPr lang="ru-RU" sz="1400" b="0" i="0" u="none" strike="noStrike" dirty="0">
                          <a:latin typeface="Times New Roman"/>
                        </a:rPr>
                        <a:t>бюджетам городских округов на поддержку отрасли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культуры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322194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городских округов на реализацию государственной программы Иркутской области "Экономическое развитие и инновационная экономика» на 2015-2020 годы </a:t>
                      </a:r>
                    </a:p>
                  </a:txBody>
                  <a:tcPr marL="9525" marR="9525" marT="9525" marB="0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968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51923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городских округов на поддержку государственных программ субъектов Российской Федерации  и муниципальных программ формирования современной городской среды </a:t>
                      </a:r>
                    </a:p>
                  </a:txBody>
                  <a:tcPr marL="9525" marR="9525" marT="9525" marB="0" anchor="ctr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37 527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  <a:tr h="38450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городских округов на поддержку обустройства мест массового отдыха населения (городских парков)(Государственная программа  Иркутской области "Развитие жилищно-коммунального хозяйства  Иркутской области на 2014-2020 годы)за счет средств областного бюджета</a:t>
                      </a:r>
                    </a:p>
                  </a:txBody>
                  <a:tcPr marL="9525" marR="9525" marT="9525" marB="0" anchor="ctr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2 454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Целевые МБТ из областного бюджета в 2018 году</a:t>
            </a:r>
            <a:endParaRPr lang="ru-RU" sz="240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0DA5E-5C91-4577-8F2F-EB7B9B1078F2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15</a:t>
            </a:fld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179512" y="456172"/>
          <a:ext cx="8784976" cy="60421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0723"/>
                <a:gridCol w="1234253"/>
              </a:tblGrid>
              <a:tr h="490187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Направление средств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Сумма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34645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городских округов на реализацию  государственной  программы Иркутской области "Развитие образования" на 2014-2020 годы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27 890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73642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городских округов на реализацию государственной программы Иркутской области "Социальная поддержка населения" на 2014-2018 годы (Подпрограмма "Развитие системы отдыха и оздоровления детей в Иркутской области" 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1 376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9165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городских округов на реализацию государственной программы Иркутской области "Развитие дорожного хозяйства" на 2014-2020 годы"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139 500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493912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городских округов на приобретение спортивного оборудования и инвентаря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686831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городских округов на реализацию государственной программы Иркутской области «Развитие физической культуры и спорта в Иркутской области» на 2014-2020 годы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 (Мегаполис-спорт)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2 468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475441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городских округов на реализацию государственной программы Иркутской области «Развитие физической культуры и спорта в Иркутской области» на 2014-2020 годы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 (Дом спорта)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4 479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334935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местным бюджетам на мероприятия по улучшению жилищных условий молодых семей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914790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городских округов на поддержку монопрофильных муниципальных образований Иркутской области, направленную на реализацию мероприятий по развитию малого и среднего предпринимательства  (Государственная программа Иркутской области "Экономическое развитие и инновационная экономика» на 2015-2020 годы)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9842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городских округов на приобретение школьных автобусов для обеспечения безопасности школьных перевозок  и ежедневного подвоза обучающихся к месту обучения и обратно (Государственная программа Иркутской области" Развитие образования на 2014-2020 годы")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1 762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740352" y="738730"/>
            <a:ext cx="147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72008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Целевые МБТ из областного бюджета в 2018 году</a:t>
            </a:r>
            <a:endParaRPr lang="ru-RU" sz="2400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0DA5E-5C91-4577-8F2F-EB7B9B1078F2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16</a:t>
            </a:fld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quarter" idx="1"/>
          </p:nvPr>
        </p:nvGraphicFramePr>
        <p:xfrm>
          <a:off x="179512" y="456172"/>
          <a:ext cx="8784976" cy="57811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50723"/>
                <a:gridCol w="1234253"/>
              </a:tblGrid>
              <a:tr h="808863"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Направление средств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Сумма</a:t>
                      </a:r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591491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городских округов на реализацию государственной программы Иркутской области «Развитие культуры» на 2014 - 2020 годы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 (ДК Юность)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38 722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77537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городских округов на реализацию государственной программы Иркутской области «Развитие физической культуры и спорта в Иркутской области» на 2014-2020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годы (ФОК)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57 700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147754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местным бюджетам из областного бюджета в целях софинансирования расходных обязательств органов местного самоуправления муниципальных образований Иркутской области по вопросам местного значения по созданию условий для осуществления присмотра и ухода за детьми в муниципальных дошкольных образовательных организациях на обеспечение среднесуточного набора продуктов питания детей, страдающих туберкулезной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интоксикацией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215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59746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 городских округов на выравнивание   обеспеченности муниципальных образований по реализации ими отдельных расходных обязательств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74 640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591491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городских округов на реализацию мероприятий перечня проектов народных инициатив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10 721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  <a:tr h="93890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>
                          <a:latin typeface="Times New Roman"/>
                        </a:rPr>
                        <a:t>Субсидии бюджетам городских округов на реализацию первоочередных мероприятий по модернизации объектов теплоснабжения и подготовке к отопительному сезону объектов коммунальной инфраструктуры , находящихся в муниципальной собственности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22 076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740352" y="738730"/>
            <a:ext cx="147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тыс. руб.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0" y="5301208"/>
            <a:ext cx="9144000" cy="15567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ru-RU" b="1" dirty="0"/>
          </a:p>
        </p:txBody>
      </p:sp>
      <p:sp>
        <p:nvSpPr>
          <p:cNvPr id="7" name="Дата 2"/>
          <p:cNvSpPr>
            <a:spLocks noGrp="1"/>
          </p:cNvSpPr>
          <p:nvPr>
            <p:ph type="dt" sz="half" idx="10"/>
          </p:nvPr>
        </p:nvSpPr>
        <p:spPr>
          <a:xfrm>
            <a:off x="5072066" y="6492875"/>
            <a:ext cx="2286000" cy="365125"/>
          </a:xfrm>
        </p:spPr>
        <p:txBody>
          <a:bodyPr/>
          <a:lstStyle/>
          <a:p>
            <a:fld id="{4C378FFA-0BD4-45AA-A1B1-F7511C3C856B}" type="datetime1">
              <a:rPr lang="ru-RU" smtClean="0"/>
              <a:pPr/>
              <a:t>13.05.2019</a:t>
            </a:fld>
            <a:endParaRPr lang="ru-RU" dirty="0"/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900162717"/>
              </p:ext>
            </p:extLst>
          </p:nvPr>
        </p:nvGraphicFramePr>
        <p:xfrm>
          <a:off x="0" y="890480"/>
          <a:ext cx="9144000" cy="5521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7786710" y="928670"/>
            <a:ext cx="1130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(тыс.руб.)</a:t>
            </a:r>
            <a:endParaRPr lang="ru-RU" dirty="0"/>
          </a:p>
        </p:txBody>
      </p:sp>
      <p:sp>
        <p:nvSpPr>
          <p:cNvPr id="20" name="TextBox 6"/>
          <p:cNvSpPr txBox="1"/>
          <p:nvPr/>
        </p:nvSpPr>
        <p:spPr>
          <a:xfrm>
            <a:off x="2714612" y="2714620"/>
            <a:ext cx="812353" cy="285752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43%</a:t>
            </a:r>
          </a:p>
        </p:txBody>
      </p:sp>
      <p:sp>
        <p:nvSpPr>
          <p:cNvPr id="21" name="TextBox 6"/>
          <p:cNvSpPr txBox="1"/>
          <p:nvPr/>
        </p:nvSpPr>
        <p:spPr>
          <a:xfrm>
            <a:off x="6072198" y="3857628"/>
            <a:ext cx="812353" cy="35719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65%</a:t>
            </a:r>
          </a:p>
        </p:txBody>
      </p:sp>
      <p:sp>
        <p:nvSpPr>
          <p:cNvPr id="27" name="TextBox 6"/>
          <p:cNvSpPr txBox="1"/>
          <p:nvPr/>
        </p:nvSpPr>
        <p:spPr>
          <a:xfrm>
            <a:off x="6143636" y="2143116"/>
            <a:ext cx="812353" cy="189158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35%</a:t>
            </a:r>
          </a:p>
        </p:txBody>
      </p:sp>
      <p:sp>
        <p:nvSpPr>
          <p:cNvPr id="28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Расходы бюджета за 2018 год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" name="TextBox 1"/>
          <p:cNvSpPr txBox="1"/>
          <p:nvPr/>
        </p:nvSpPr>
        <p:spPr>
          <a:xfrm>
            <a:off x="6072198" y="1071546"/>
            <a:ext cx="1428760" cy="357190"/>
          </a:xfrm>
          <a:prstGeom prst="rect">
            <a:avLst/>
          </a:prstGeom>
          <a:noFill/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1 556 154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6"/>
          <p:cNvSpPr txBox="1"/>
          <p:nvPr/>
        </p:nvSpPr>
        <p:spPr>
          <a:xfrm>
            <a:off x="4357686" y="2714620"/>
            <a:ext cx="934394" cy="357190"/>
          </a:xfrm>
          <a:prstGeom prst="rect">
            <a:avLst/>
          </a:prstGeom>
          <a:noFill/>
          <a:ln w="9525" cmpd="sng"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+5%</a:t>
            </a:r>
            <a:endParaRPr lang="ru-RU" sz="1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6"/>
          <p:cNvSpPr txBox="1"/>
          <p:nvPr/>
        </p:nvSpPr>
        <p:spPr>
          <a:xfrm>
            <a:off x="4357686" y="4214818"/>
            <a:ext cx="1026667" cy="357190"/>
          </a:xfrm>
          <a:prstGeom prst="rect">
            <a:avLst/>
          </a:prstGeom>
          <a:noFill/>
          <a:ln w="9525" cmpd="sng"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+ 46%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1"/>
          <p:cNvSpPr txBox="1"/>
          <p:nvPr/>
        </p:nvSpPr>
        <p:spPr>
          <a:xfrm>
            <a:off x="4143372" y="1196752"/>
            <a:ext cx="1357322" cy="214314"/>
          </a:xfrm>
          <a:prstGeom prst="rect">
            <a:avLst/>
          </a:prstGeom>
          <a:noFill/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+346 333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6"/>
          <p:cNvSpPr txBox="1"/>
          <p:nvPr/>
        </p:nvSpPr>
        <p:spPr>
          <a:xfrm>
            <a:off x="4286248" y="1500174"/>
            <a:ext cx="883791" cy="285752"/>
          </a:xfrm>
          <a:prstGeom prst="rect">
            <a:avLst/>
          </a:prstGeom>
          <a:noFill/>
          <a:ln w="9525" cmpd="sng"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+ 29%</a:t>
            </a:r>
            <a:endParaRPr lang="ru-RU" sz="1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161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23E75-D6D6-49EA-85C5-8FEDF11BFC97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18</a:t>
            </a:fld>
            <a:endParaRPr lang="ru-RU"/>
          </a:p>
        </p:txBody>
      </p:sp>
      <p:graphicFrame>
        <p:nvGraphicFramePr>
          <p:cNvPr id="7" name="Содержимое 4"/>
          <p:cNvGraphicFramePr>
            <a:graphicFrameLocks noGrp="1"/>
          </p:cNvGraphicFramePr>
          <p:nvPr>
            <p:ph sz="half" idx="4294967295"/>
          </p:nvPr>
        </p:nvGraphicFramePr>
        <p:xfrm>
          <a:off x="179512" y="764704"/>
          <a:ext cx="871296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9906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Структура расходов по функциональной классификации в 2018 году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251520" y="620688"/>
          <a:ext cx="8892480" cy="553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457200" y="0"/>
            <a:ext cx="8229600" cy="7143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000" b="1" dirty="0" smtClean="0">
                <a:latin typeface="+mj-lt"/>
                <a:ea typeface="+mj-ea"/>
                <a:cs typeface="+mj-cs"/>
              </a:rPr>
              <a:t>ОБРАЗОВАНИЕ</a:t>
            </a:r>
            <a:endParaRPr kumimoji="0" lang="ru-RU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3" name="Схема 12"/>
          <p:cNvGraphicFramePr/>
          <p:nvPr/>
        </p:nvGraphicFramePr>
        <p:xfrm>
          <a:off x="214282" y="1196752"/>
          <a:ext cx="7929618" cy="428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14" name="Схема 13"/>
          <p:cNvGraphicFramePr/>
          <p:nvPr/>
        </p:nvGraphicFramePr>
        <p:xfrm>
          <a:off x="285720" y="2054008"/>
          <a:ext cx="7429552" cy="500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15" name="Схема 14"/>
          <p:cNvGraphicFramePr/>
          <p:nvPr/>
        </p:nvGraphicFramePr>
        <p:xfrm>
          <a:off x="323528" y="5589240"/>
          <a:ext cx="5929354" cy="500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  <p:graphicFrame>
        <p:nvGraphicFramePr>
          <p:cNvPr id="16" name="Схема 15"/>
          <p:cNvGraphicFramePr/>
          <p:nvPr/>
        </p:nvGraphicFramePr>
        <p:xfrm>
          <a:off x="323528" y="4293096"/>
          <a:ext cx="6786610" cy="499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2" r:lo="rId23" r:qs="rId24" r:cs="rId25"/>
          </a:graphicData>
        </a:graphic>
      </p:graphicFrame>
      <p:sp>
        <p:nvSpPr>
          <p:cNvPr id="9" name="Скругленный прямоугольник 8"/>
          <p:cNvSpPr/>
          <p:nvPr/>
        </p:nvSpPr>
        <p:spPr>
          <a:xfrm>
            <a:off x="285720" y="1696818"/>
            <a:ext cx="7643866" cy="2857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</a:rPr>
              <a:t>- Обеспечение деятельности 7 муниципальных учреждений</a:t>
            </a:r>
            <a:endParaRPr lang="ru-RU" sz="1400" b="1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85720" y="2625512"/>
            <a:ext cx="7643866" cy="50006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ru-RU" sz="1400" b="1" dirty="0" smtClean="0">
                <a:solidFill>
                  <a:schemeClr val="tx1"/>
                </a:solidFill>
              </a:rPr>
              <a:t>Обеспечение деятельности 10 муниципальных учреждений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14282" y="4941168"/>
            <a:ext cx="8750206" cy="57606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ru-RU" sz="1400" b="1" dirty="0" smtClean="0">
                <a:solidFill>
                  <a:schemeClr val="tx1"/>
                </a:solidFill>
              </a:rPr>
              <a:t>Обеспечение деятельности учреждений, осуществляющих  руководство и управление в сфере образования</a:t>
            </a:r>
          </a:p>
          <a:p>
            <a:pPr>
              <a:buFontTx/>
              <a:buChar char="-"/>
            </a:pPr>
            <a:r>
              <a:rPr lang="ru-RU" sz="1400" b="1" dirty="0" smtClean="0">
                <a:solidFill>
                  <a:schemeClr val="tx1"/>
                </a:solidFill>
              </a:rPr>
              <a:t>Реализация муниципальных программ в сфере образования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14282" y="6165304"/>
            <a:ext cx="8750206" cy="47840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1400" b="1" dirty="0" smtClean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ru-RU" sz="1400" b="1" dirty="0" smtClean="0">
                <a:solidFill>
                  <a:schemeClr val="tx1"/>
                </a:solidFill>
              </a:rPr>
              <a:t>Реализация муниципальных программ в сфере молодежной политики</a:t>
            </a:r>
          </a:p>
        </p:txBody>
      </p:sp>
      <p:graphicFrame>
        <p:nvGraphicFramePr>
          <p:cNvPr id="18" name="Схема 17"/>
          <p:cNvGraphicFramePr/>
          <p:nvPr/>
        </p:nvGraphicFramePr>
        <p:xfrm>
          <a:off x="312510" y="3221526"/>
          <a:ext cx="7429552" cy="500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7" r:lo="rId28" r:qs="rId29" r:cs="rId30"/>
          </a:graphicData>
        </a:graphic>
      </p:graphicFrame>
      <p:sp>
        <p:nvSpPr>
          <p:cNvPr id="19" name="Скругленный прямоугольник 18"/>
          <p:cNvSpPr/>
          <p:nvPr/>
        </p:nvSpPr>
        <p:spPr>
          <a:xfrm>
            <a:off x="312510" y="3793030"/>
            <a:ext cx="7715874" cy="42805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ru-RU" sz="1400" b="1" dirty="0" smtClean="0">
                <a:solidFill>
                  <a:schemeClr val="tx1"/>
                </a:solidFill>
              </a:rPr>
              <a:t>Обеспечение деятельности  дополнительного образования детей  в сфере культуры, образования и физической культуры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Основные показатели бюджета за 2018 год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0D034-7367-441D-B9E4-55B2EFE2665B}" type="datetime1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2</a:t>
            </a:fld>
            <a:endParaRPr lang="ru-RU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467544" y="1052736"/>
          <a:ext cx="8496944" cy="5072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Скругленный прямоугольник 8"/>
          <p:cNvSpPr/>
          <p:nvPr/>
        </p:nvSpPr>
        <p:spPr>
          <a:xfrm>
            <a:off x="1500166" y="3429000"/>
            <a:ext cx="1270494" cy="500066"/>
          </a:xfrm>
          <a:prstGeom prst="roundRect">
            <a:avLst/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+ 505 899</a:t>
            </a:r>
            <a:endParaRPr lang="en-US" sz="1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ru-RU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47</a:t>
            </a:r>
            <a:r>
              <a:rPr lang="en-US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  <a:endParaRPr lang="ru-RU" sz="1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851920" y="3429000"/>
            <a:ext cx="1080120" cy="500066"/>
          </a:xfrm>
          <a:prstGeom prst="roundRect">
            <a:avLst/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+ 494 378</a:t>
            </a:r>
            <a:endParaRPr lang="en-US" sz="16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1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</a:t>
            </a:r>
            <a:r>
              <a:rPr lang="ru-RU" sz="16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46</a:t>
            </a:r>
            <a:r>
              <a:rPr lang="en-US" sz="160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</a:t>
            </a:r>
            <a:endParaRPr lang="ru-RU" sz="1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940152" y="1412776"/>
            <a:ext cx="216024" cy="21602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300192" y="1340768"/>
            <a:ext cx="25202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- первоначальный бюджет утвержден Решением Думы № 71-67-17-28 от 21.12.2017 г.</a:t>
            </a:r>
            <a:endParaRPr lang="ru-RU" sz="1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940152" y="2636912"/>
            <a:ext cx="216024" cy="21602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6300192" y="2276872"/>
            <a:ext cx="259228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1400" dirty="0" smtClean="0"/>
              <a:t>уточненный вариант бюджета утвержден Решением Думы от 20.12.2018 г № 71-67-18-64 с учетом Приказа УФИН от 29.12.2018г. №011-26-57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847856" y="785794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тыс.руб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658196" cy="4190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Расходы бюджета по функциональной структуре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E110-DFC7-4295-8C13-AAFC4E6452DE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7847856" y="50004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тыс.руб.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14282" y="714356"/>
          <a:ext cx="8644032" cy="5594965"/>
        </p:xfrm>
        <a:graphic>
          <a:graphicData uri="http://schemas.openxmlformats.org/drawingml/2006/table">
            <a:tbl>
              <a:tblPr/>
              <a:tblGrid>
                <a:gridCol w="3162451"/>
                <a:gridCol w="913597"/>
                <a:gridCol w="1124427"/>
                <a:gridCol w="913597"/>
                <a:gridCol w="1124427"/>
                <a:gridCol w="1405533"/>
              </a:tblGrid>
              <a:tr h="843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расходов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Факт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2017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План на </a:t>
                      </a: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2018 год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Факт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2018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% исполнения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Отклонение 2018/2017</a:t>
                      </a:r>
                      <a:r>
                        <a:rPr lang="ru-RU" sz="16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год</a:t>
                      </a:r>
                      <a:endParaRPr lang="ru-RU" sz="1600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7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Общегосударственные вопросы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89 238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95 803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95 601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107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6 363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Национальная экономика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171 506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214 409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213 662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124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42 156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03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Жилищно-коммунальное хозяйство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63 784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83 325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82 576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130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18 792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7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Образование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738 190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897 198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893 409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121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155 219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Культура и кинематография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49 983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97 404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97 134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194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47 151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7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Социальная политика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50 279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52 656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50 888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101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609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Физическая культура и спорт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35 443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119 950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indent="-342900" algn="r">
                        <a:lnSpc>
                          <a:spcPct val="115000"/>
                        </a:lnSpc>
                        <a:spcAft>
                          <a:spcPts val="0"/>
                        </a:spcAft>
                        <a:buAutoNum type="arabicPlain" startAt="113"/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736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321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78 293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0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Средства массовой информации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4 157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4 330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4 230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102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73</a:t>
                      </a:r>
                      <a:endParaRPr lang="ru-RU" sz="16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01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Обслуживание государственного и муниципального долга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7 241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8 109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4 918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68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-2 323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77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1 209 821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1 573 184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1 556 154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129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Calibri"/>
                          <a:ea typeface="Times New Roman"/>
                          <a:cs typeface="Times New Roman"/>
                        </a:rPr>
                        <a:t>346 333</a:t>
                      </a:r>
                    </a:p>
                  </a:txBody>
                  <a:tcPr marL="45436" marR="45436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Структура расходов по экономическому содержанию в 2018 году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A5BE-FB2D-4242-B0D9-4549BE2A0B0E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21</a:t>
            </a:fld>
            <a:endParaRPr lang="ru-RU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79512" y="1196752"/>
          <a:ext cx="8784976" cy="5375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6E110-DFC7-4295-8C13-AAFC4E6452DE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7572396" y="85723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тыс.руб.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0" y="-714404"/>
            <a:ext cx="9144000" cy="1428760"/>
          </a:xfrm>
        </p:spPr>
        <p:txBody>
          <a:bodyPr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Расходы бюджета по экономическому содержанию в 2018 году</a:t>
            </a:r>
            <a:endParaRPr lang="ru-RU" sz="2400" dirty="0">
              <a:solidFill>
                <a:schemeClr val="tx1"/>
              </a:solidFill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42844" y="1142984"/>
          <a:ext cx="9001155" cy="5572164"/>
        </p:xfrm>
        <a:graphic>
          <a:graphicData uri="http://schemas.openxmlformats.org/drawingml/2006/table">
            <a:tbl>
              <a:tblPr/>
              <a:tblGrid>
                <a:gridCol w="3709076"/>
                <a:gridCol w="934394"/>
                <a:gridCol w="1004885"/>
                <a:gridCol w="1281131"/>
                <a:gridCol w="1071570"/>
                <a:gridCol w="1000099"/>
              </a:tblGrid>
              <a:tr h="7143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расходов</a:t>
                      </a:r>
                      <a:endParaRPr lang="ru-RU" sz="13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Факт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2017 </a:t>
                      </a:r>
                      <a:r>
                        <a:rPr lang="ru-RU" sz="13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</a:t>
                      </a:r>
                      <a:endParaRPr lang="ru-RU" sz="13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План на </a:t>
                      </a:r>
                      <a:r>
                        <a:rPr lang="ru-RU" sz="13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2018 год</a:t>
                      </a:r>
                      <a:endParaRPr lang="ru-RU" sz="13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Факт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2018 </a:t>
                      </a:r>
                      <a:r>
                        <a:rPr lang="ru-RU" sz="13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год</a:t>
                      </a:r>
                      <a:endParaRPr lang="ru-RU" sz="13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3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Темп роста 2018/2017г.</a:t>
                      </a:r>
                      <a:r>
                        <a:rPr kumimoji="0" lang="ru-RU" sz="13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</a:t>
                      </a:r>
                      <a:r>
                        <a:rPr kumimoji="0" lang="ru-RU" sz="13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(%)</a:t>
                      </a:r>
                      <a:endParaRPr lang="ru-RU" sz="13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3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Отклонение  </a:t>
                      </a:r>
                    </a:p>
                    <a:p>
                      <a:pPr algn="ctr"/>
                      <a:r>
                        <a:rPr kumimoji="0" lang="ru-RU" sz="13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2018г от 2017г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3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5436" marR="4543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5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Оплата труда и начисления на нее </a:t>
                      </a:r>
                      <a:r>
                        <a:rPr lang="ru-RU" sz="13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(211,213)</a:t>
                      </a:r>
                      <a:endParaRPr lang="ru-RU" sz="1300" b="1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710 389</a:t>
                      </a:r>
                      <a:endParaRPr lang="ru-RU" sz="13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814 316</a:t>
                      </a:r>
                      <a:endParaRPr lang="ru-RU" sz="1300" dirty="0"/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812 157</a:t>
                      </a:r>
                      <a:endParaRPr lang="ru-RU" sz="13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114</a:t>
                      </a:r>
                      <a:endParaRPr lang="ru-RU" sz="13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101 768</a:t>
                      </a:r>
                      <a:endParaRPr lang="ru-RU" sz="13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7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в т.ч. (местный бюджет) </a:t>
                      </a:r>
                    </a:p>
                  </a:txBody>
                  <a:tcPr marL="25663" marR="256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262 971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295 221</a:t>
                      </a:r>
                      <a:endParaRPr lang="ru-RU" sz="1300" dirty="0"/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293 062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111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30 091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5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Прочие выплаты (212)</a:t>
                      </a:r>
                      <a:endParaRPr lang="ru-RU" sz="13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1 074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1 591</a:t>
                      </a:r>
                      <a:endParaRPr lang="ru-RU" sz="1300" dirty="0"/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1 536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143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462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93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Услуги связи,</a:t>
                      </a:r>
                      <a:r>
                        <a:rPr lang="ru-RU" sz="13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транспортные услуги, арендная плата за пользование имуществом </a:t>
                      </a:r>
                      <a:r>
                        <a:rPr lang="ru-RU" sz="13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(221,222,224)</a:t>
                      </a:r>
                      <a:endParaRPr lang="ru-RU" sz="13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4 181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4 183</a:t>
                      </a:r>
                      <a:endParaRPr lang="ru-RU" sz="1300" dirty="0"/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4 086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98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-95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5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Коммунальные услуги (223)</a:t>
                      </a:r>
                      <a:endParaRPr lang="ru-RU" sz="13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37 125</a:t>
                      </a:r>
                      <a:endParaRPr lang="ru-RU" sz="13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42 441</a:t>
                      </a:r>
                      <a:endParaRPr lang="ru-RU" sz="1300" dirty="0"/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42 222</a:t>
                      </a:r>
                      <a:endParaRPr lang="ru-RU" sz="13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114</a:t>
                      </a:r>
                      <a:endParaRPr lang="ru-RU" sz="13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5 097</a:t>
                      </a:r>
                      <a:endParaRPr lang="ru-RU" sz="13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87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Работы по содержанию имущества (225)</a:t>
                      </a:r>
                      <a:endParaRPr lang="ru-RU" sz="13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198 379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261 951</a:t>
                      </a:r>
                      <a:endParaRPr lang="ru-RU" sz="1300" dirty="0"/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256 146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129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57 767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5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Прочие работы и услуги (226)</a:t>
                      </a:r>
                      <a:endParaRPr lang="ru-RU" sz="13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118 186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136 799</a:t>
                      </a:r>
                      <a:endParaRPr lang="ru-RU" sz="1300" dirty="0"/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134 796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114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16 610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Обслуживание государственного (муниципального) долга </a:t>
                      </a:r>
                      <a:r>
                        <a:rPr lang="ru-RU" sz="13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(231)</a:t>
                      </a:r>
                      <a:endParaRPr lang="ru-RU" sz="13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7 241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3 218</a:t>
                      </a:r>
                      <a:endParaRPr lang="ru-RU" sz="1300" dirty="0"/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3 218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44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-4 023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7047">
                <a:tc>
                  <a:txBody>
                    <a:bodyPr/>
                    <a:lstStyle/>
                    <a:p>
                      <a:r>
                        <a:rPr lang="ru-RU" sz="13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Безвозмездные</a:t>
                      </a:r>
                      <a:r>
                        <a:rPr lang="ru-RU" sz="13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 безвозвратные перечисления государственным и муниципальным орг-ям (241)</a:t>
                      </a:r>
                      <a:endParaRPr lang="ru-RU" sz="13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663" marR="256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3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0</a:t>
                      </a:r>
                      <a:endParaRPr lang="ru-RU" sz="1300" dirty="0"/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>
                          <a:latin typeface="Times New Roman" pitchFamily="18" charset="0"/>
                          <a:cs typeface="Times New Roman" pitchFamily="18" charset="0"/>
                        </a:rPr>
                        <a:t>      210</a:t>
                      </a:r>
                      <a:endParaRPr lang="ru-RU" sz="13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3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210</a:t>
                      </a: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5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Безвозмездные перечисления (242)</a:t>
                      </a:r>
                      <a:endParaRPr lang="ru-RU" sz="13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2 294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2 240</a:t>
                      </a:r>
                      <a:endParaRPr lang="ru-RU" sz="1300" dirty="0"/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2 240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98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-54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5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Социальное </a:t>
                      </a: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обеспечение </a:t>
                      </a:r>
                      <a:r>
                        <a:rPr lang="ru-RU" sz="13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(260)</a:t>
                      </a:r>
                      <a:endParaRPr lang="ru-RU" sz="13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41 082</a:t>
                      </a:r>
                      <a:endParaRPr lang="ru-RU" sz="13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42 969</a:t>
                      </a:r>
                      <a:endParaRPr lang="ru-RU" sz="1300" dirty="0"/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42 536</a:t>
                      </a:r>
                      <a:endParaRPr lang="ru-RU" sz="13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104</a:t>
                      </a:r>
                      <a:endParaRPr lang="ru-RU" sz="13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1 454</a:t>
                      </a:r>
                      <a:endParaRPr lang="ru-RU" sz="13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15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Прочие </a:t>
                      </a:r>
                      <a:r>
                        <a:rPr lang="ru-RU" sz="13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расходы(290)</a:t>
                      </a:r>
                      <a:endParaRPr lang="ru-RU" sz="13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19 501</a:t>
                      </a:r>
                      <a:endParaRPr lang="ru-RU" sz="13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9 223</a:t>
                      </a:r>
                      <a:endParaRPr lang="ru-RU" sz="1300" dirty="0"/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5 979</a:t>
                      </a:r>
                      <a:endParaRPr lang="ru-RU" sz="13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3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-13 522</a:t>
                      </a:r>
                      <a:endParaRPr lang="ru-RU" sz="13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6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Увеличение стоимости основных средств </a:t>
                      </a:r>
                      <a:r>
                        <a:rPr lang="ru-RU" sz="13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(310)</a:t>
                      </a:r>
                      <a:endParaRPr lang="ru-RU" sz="13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20 762</a:t>
                      </a:r>
                      <a:endParaRPr lang="ru-RU" sz="13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199 686</a:t>
                      </a:r>
                      <a:endParaRPr lang="ru-RU" sz="1300" dirty="0"/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199 277</a:t>
                      </a:r>
                      <a:endParaRPr lang="ru-RU" sz="13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aseline="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в </a:t>
                      </a: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ru-RU" sz="1300" baseline="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раз</a:t>
                      </a:r>
                      <a:endParaRPr lang="ru-RU" sz="13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178 515</a:t>
                      </a:r>
                      <a:endParaRPr lang="ru-RU" sz="1300" dirty="0">
                        <a:solidFill>
                          <a:srgbClr val="00206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12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Увеличение стоимости </a:t>
                      </a:r>
                      <a:r>
                        <a:rPr lang="ru-RU" sz="13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материал запасов</a:t>
                      </a:r>
                      <a:r>
                        <a:rPr lang="ru-RU" sz="1300" b="1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3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(340)</a:t>
                      </a:r>
                      <a:endParaRPr lang="ru-RU" sz="13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4591" marR="54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49 607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54 567</a:t>
                      </a:r>
                      <a:endParaRPr lang="ru-RU" sz="1300" dirty="0"/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51 751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104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2 144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2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3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1 209 821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dirty="0" smtClean="0"/>
                        <a:t>1 573 184</a:t>
                      </a:r>
                      <a:endParaRPr lang="ru-RU" sz="1300" dirty="0"/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1 556 154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129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Times New Roman"/>
                          <a:cs typeface="Times New Roman"/>
                        </a:rPr>
                        <a:t>346 333</a:t>
                      </a:r>
                      <a:endParaRPr lang="ru-RU" sz="13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663" marR="25663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486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Муниципальный долг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8617F-5EF3-429D-80DA-4100104452BE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8316416" y="332656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тыс.руб.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07504" y="620693"/>
          <a:ext cx="8928992" cy="4476405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4332172"/>
                <a:gridCol w="1716500"/>
                <a:gridCol w="1080120"/>
                <a:gridCol w="1800200"/>
              </a:tblGrid>
              <a:tr h="7253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обязательств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885" marR="4288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Муниципальный долг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01.01.2018 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885" marR="4288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Погашено в </a:t>
                      </a: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2018году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885" marR="4288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Муниципальный долг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01.01.2019 г.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885" marR="42885" marT="0" marB="0" anchor="ctr"/>
                </a:tc>
              </a:tr>
              <a:tr h="43086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Бюджетный </a:t>
                      </a:r>
                      <a:r>
                        <a:rPr lang="ru-RU" sz="14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кредит</a:t>
                      </a:r>
                      <a:r>
                        <a:rPr lang="ru-RU" sz="1400" b="0" i="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,,договор</a:t>
                      </a:r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№ 21 о предоставлении бюджетного кредита  от 26.08.2013г.</a:t>
                      </a:r>
                    </a:p>
                  </a:txBody>
                  <a:tcPr marL="7815" marR="7815" marT="78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2966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5" marR="7815" marT="781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1825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885" marR="4288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5301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5" marR="7815" marT="7815" marB="0" anchor="ctr"/>
                </a:tc>
              </a:tr>
              <a:tr h="43086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Бюджетный </a:t>
                      </a:r>
                      <a:r>
                        <a:rPr lang="ru-RU" sz="14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кредит</a:t>
                      </a:r>
                      <a:r>
                        <a:rPr lang="ru-RU" sz="1400" b="0" i="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,,договор</a:t>
                      </a:r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№ 96 о предоставлении бюджетного кредита  от 03.12.2013г.</a:t>
                      </a:r>
                    </a:p>
                  </a:txBody>
                  <a:tcPr marL="7815" marR="7815" marT="78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18094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5" marR="7815" marT="781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6202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885" marR="4288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19639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5" marR="7815" marT="7815" marB="0" anchor="ctr"/>
                </a:tc>
              </a:tr>
              <a:tr h="43086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Бюджетный </a:t>
                      </a:r>
                      <a:r>
                        <a:rPr lang="ru-RU" sz="1400" b="0" i="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кредит,,</a:t>
                      </a:r>
                      <a:r>
                        <a:rPr lang="ru-RU" sz="14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договор</a:t>
                      </a:r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№ 108 о предоставлении бюджетного кредита  от 24.12.2013г.</a:t>
                      </a:r>
                    </a:p>
                  </a:txBody>
                  <a:tcPr marL="7815" marR="7815" marT="78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4275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5" marR="7815" marT="781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1328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885" marR="4288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4750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5" marR="7815" marT="7815" marB="0" anchor="ctr"/>
                </a:tc>
              </a:tr>
              <a:tr h="43086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Бюджетный </a:t>
                      </a:r>
                      <a:r>
                        <a:rPr lang="ru-RU" sz="1400" b="0" i="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кредит,,</a:t>
                      </a:r>
                      <a:r>
                        <a:rPr lang="ru-RU" sz="14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договор</a:t>
                      </a:r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№ 15 о предоставлении бюджетного кредита  от 10.06.2014г.</a:t>
                      </a:r>
                    </a:p>
                  </a:txBody>
                  <a:tcPr marL="7815" marR="7815" marT="78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19094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5" marR="7815" marT="781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2712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885" marR="4288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24409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5" marR="7815" marT="7815" marB="0" anchor="ctr"/>
                </a:tc>
              </a:tr>
              <a:tr h="43086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Бюджетный </a:t>
                      </a:r>
                      <a:r>
                        <a:rPr lang="ru-RU" sz="14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кредит,договор</a:t>
                      </a:r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 № 55 о предоставлении бюджетного кредита  от 13.11.2014г.</a:t>
                      </a:r>
                    </a:p>
                  </a:txBody>
                  <a:tcPr marL="7815" marR="7815" marT="78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18 000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5" marR="7815" marT="781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2379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885" marR="4288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21413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5" marR="7815" marT="7815" marB="0" anchor="ctr"/>
                </a:tc>
              </a:tr>
              <a:tr h="43086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Бюджетный </a:t>
                      </a:r>
                      <a:r>
                        <a:rPr lang="ru-RU" sz="1400" b="0" i="0" u="none" strike="noStrike" dirty="0" err="1">
                          <a:latin typeface="Times New Roman" pitchFamily="18" charset="0"/>
                          <a:cs typeface="Times New Roman" pitchFamily="18" charset="0"/>
                        </a:rPr>
                        <a:t>кредит</a:t>
                      </a:r>
                      <a:r>
                        <a:rPr lang="ru-RU" sz="1400" b="0" i="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,,договор</a:t>
                      </a:r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№ 83 о предоставлении бюджетного кредита  от 12.12.2014г.</a:t>
                      </a:r>
                    </a:p>
                  </a:txBody>
                  <a:tcPr marL="7815" marR="7815" marT="78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8 544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5" marR="7815" marT="781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1127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885" marR="4288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10140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5" marR="7815" marT="7815" marB="0" anchor="ctr"/>
                </a:tc>
              </a:tr>
              <a:tr h="43086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latin typeface="Times New Roman" pitchFamily="18" charset="0"/>
                          <a:cs typeface="Times New Roman" pitchFamily="18" charset="0"/>
                        </a:rPr>
                        <a:t>Кредит, кредитный </a:t>
                      </a:r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договор №001/2017-РЛОО-30  об открытии кредитной линии от 14.11.2017г.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5" marR="7815" marT="781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30000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5" marR="7815" marT="781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30000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885" marR="4288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5" marR="7815" marT="7815" marB="0" anchor="ctr"/>
                </a:tc>
              </a:tr>
              <a:tr h="43086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latin typeface="Times New Roman"/>
                        </a:rPr>
                        <a:t>Муниципальный контракт №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0134300084418000210-0227365-01 </a:t>
                      </a:r>
                      <a:r>
                        <a:rPr lang="ru-RU" sz="1400" b="0" i="0" u="none" strike="noStrike" dirty="0">
                          <a:latin typeface="Times New Roman"/>
                        </a:rPr>
                        <a:t>от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27.11.2018г</a:t>
                      </a:r>
                      <a:r>
                        <a:rPr lang="ru-RU" sz="1400" b="0" i="0" u="none" strike="noStrike" dirty="0">
                          <a:latin typeface="Times New Roman"/>
                        </a:rPr>
                        <a:t>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5" marR="7815" marT="781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885" marR="4288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30000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5" marR="7815" marT="7815" marB="0" anchor="ctr"/>
                </a:tc>
              </a:tr>
              <a:tr h="2668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r>
                        <a:rPr lang="ru-RU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endParaRPr lang="ru-RU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885" marR="4288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100973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5" marR="7815" marT="7815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45573</a:t>
                      </a:r>
                      <a:endParaRPr lang="ru-RU" sz="14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2885" marR="42885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115652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815" marR="7815" marT="781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Резервный фонд администрации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5692D-7AEB-4A68-AF96-EFB8ED84C820}" type="datetime1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24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259632" y="1772816"/>
            <a:ext cx="655272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Расходы за счет средств  резервного фонда</a:t>
            </a:r>
          </a:p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муниципального образования </a:t>
            </a:r>
          </a:p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«город Саянск» </a:t>
            </a:r>
          </a:p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2018 году  </a:t>
            </a:r>
            <a:r>
              <a:rPr lang="ru-RU" sz="2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составили 30 </a:t>
            </a:r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тыс.руб.</a:t>
            </a:r>
            <a:r>
              <a:rPr lang="ru-RU" sz="2800" dirty="0" smtClean="0"/>
              <a:t> </a:t>
            </a:r>
          </a:p>
          <a:p>
            <a:pPr algn="ctr"/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275C3F-E7E1-45E8-B58E-413706274862}" type="datetime1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25</a:t>
            </a:fld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547664" y="2852936"/>
            <a:ext cx="5688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СПАСИБО ЗА ВНИМАНИЕ!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52400"/>
            <a:ext cx="8507288" cy="9906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Исполнение бюджета за 2018 год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5E418-C524-42FA-A6E7-8901859C746A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8316416" y="836712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тыс.руб.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428596" y="1397000"/>
          <a:ext cx="8429684" cy="453233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2588061"/>
                <a:gridCol w="1983971"/>
                <a:gridCol w="2009037"/>
                <a:gridCol w="1848615"/>
              </a:tblGrid>
              <a:tr h="785168">
                <a:tc>
                  <a:txBody>
                    <a:bodyPr/>
                    <a:lstStyle/>
                    <a:p>
                      <a:pPr algn="ctr"/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ПЛАН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ФАКТ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% ИСПОЛНЕНИЯ</a:t>
                      </a:r>
                      <a:endParaRPr lang="ru-RU" sz="20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249054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ДОХОДЫ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3200" b="1" dirty="0" smtClean="0">
                          <a:solidFill>
                            <a:schemeClr val="tx1"/>
                          </a:solidFill>
                        </a:rPr>
                        <a:t>1 571 677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3200" b="1" dirty="0" smtClean="0">
                          <a:solidFill>
                            <a:schemeClr val="tx1"/>
                          </a:solidFill>
                        </a:rPr>
                        <a:t>1 568 465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</a:rPr>
                        <a:t>99,8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249054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РАСХОДЫ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3200" b="1" dirty="0" smtClean="0">
                          <a:solidFill>
                            <a:schemeClr val="tx1"/>
                          </a:solidFill>
                        </a:rPr>
                        <a:t>1 573 184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0" lang="ru-RU" sz="3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1 556 154</a:t>
                      </a:r>
                      <a:endParaRPr kumimoji="0" lang="ru-RU" sz="32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1"/>
                          </a:solidFill>
                        </a:rPr>
                        <a:t>98,9</a:t>
                      </a:r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249054">
                <a:tc>
                  <a:txBody>
                    <a:bodyPr/>
                    <a:lstStyle/>
                    <a:p>
                      <a:r>
                        <a:rPr lang="ru-RU" sz="3200" dirty="0" smtClean="0"/>
                        <a:t>ДЕФИЦИТ/</a:t>
                      </a:r>
                    </a:p>
                    <a:p>
                      <a:r>
                        <a:rPr lang="ru-RU" sz="3200" b="0" dirty="0" smtClean="0">
                          <a:solidFill>
                            <a:schemeClr val="tx1"/>
                          </a:solidFill>
                        </a:rPr>
                        <a:t>ПРОФИЦИТ</a:t>
                      </a:r>
                      <a:endParaRPr lang="ru-RU" sz="32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3200" dirty="0" smtClean="0"/>
                        <a:t>-1 507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rtl="0" eaLnBrk="1" latinLnBrk="0" hangingPunct="1"/>
                      <a:r>
                        <a:rPr kumimoji="0" lang="ru-RU" sz="3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12 311</a:t>
                      </a:r>
                      <a:endParaRPr kumimoji="0" lang="ru-RU" sz="3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ru-RU" sz="3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показатели бюджета за 2018 год</a:t>
            </a:r>
            <a:endParaRPr lang="ru-RU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30146-00E7-4513-9EF3-34B26A393A43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4</a:t>
            </a:fld>
            <a:endParaRPr lang="ru-RU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395536" y="1268760"/>
          <a:ext cx="8748464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8" name="Скругленный прямоугольник 17"/>
          <p:cNvSpPr/>
          <p:nvPr/>
        </p:nvSpPr>
        <p:spPr>
          <a:xfrm>
            <a:off x="1643042" y="3857628"/>
            <a:ext cx="1584176" cy="720080"/>
          </a:xfrm>
          <a:prstGeom prst="roundRect">
            <a:avLst/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Доходы исполнены на </a:t>
            </a:r>
          </a:p>
          <a:p>
            <a:pPr algn="ctr"/>
            <a:r>
              <a:rPr lang="ru-R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99,9 % от плана</a:t>
            </a:r>
            <a:endParaRPr lang="ru-RU" sz="1400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4427984" y="3933056"/>
            <a:ext cx="1584176" cy="720080"/>
          </a:xfrm>
          <a:prstGeom prst="roundRect">
            <a:avLst/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Расходы исполнены на</a:t>
            </a:r>
          </a:p>
          <a:p>
            <a:pPr algn="ctr"/>
            <a:r>
              <a:rPr lang="ru-R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98,9 % от плана</a:t>
            </a:r>
            <a:endParaRPr lang="ru-RU" sz="14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732240" y="3501008"/>
            <a:ext cx="1872208" cy="1080120"/>
          </a:xfrm>
          <a:prstGeom prst="roundRect">
            <a:avLst/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Бюджет за 2018 год исполнен </a:t>
            </a:r>
          </a:p>
          <a:p>
            <a:pPr algn="ctr"/>
            <a:r>
              <a:rPr lang="ru-R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</a:t>
            </a:r>
            <a:r>
              <a:rPr lang="ru-RU" sz="1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профицитом</a:t>
            </a:r>
            <a:r>
              <a:rPr lang="ru-R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размере </a:t>
            </a:r>
          </a:p>
          <a:p>
            <a:pPr algn="ctr"/>
            <a:r>
              <a:rPr lang="ru-R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12 311 тыс.руб.</a:t>
            </a:r>
            <a:endParaRPr lang="ru-RU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8172400" y="1196752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тыс.руб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Стрелка вправо 22"/>
          <p:cNvSpPr/>
          <p:nvPr/>
        </p:nvSpPr>
        <p:spPr>
          <a:xfrm rot="1310504">
            <a:off x="1293965" y="2547285"/>
            <a:ext cx="1546860" cy="483029"/>
          </a:xfrm>
          <a:prstGeom prst="rightArrow">
            <a:avLst>
              <a:gd name="adj1" fmla="val 50000"/>
              <a:gd name="adj2" fmla="val 61636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3 212– 0,2%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4" name="Стрелка вправо 23"/>
          <p:cNvSpPr/>
          <p:nvPr/>
        </p:nvSpPr>
        <p:spPr>
          <a:xfrm rot="1478895">
            <a:off x="3838568" y="2415547"/>
            <a:ext cx="1789365" cy="642159"/>
          </a:xfrm>
          <a:prstGeom prst="rightArrow">
            <a:avLst>
              <a:gd name="adj1" fmla="val 50000"/>
              <a:gd name="adj2" fmla="val 61636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17 030–1,1 %</a:t>
            </a:r>
            <a:endParaRPr lang="ru-RU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Доходы бюджета за 2018 год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10645-F89B-4178-AB6D-39117E836B37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ABEB0-49D6-45FC-8D70-7445789BACF1}" type="slidenum">
              <a:rPr lang="ru-RU" smtClean="0"/>
              <a:pPr/>
              <a:t>5</a:t>
            </a:fld>
            <a:endParaRPr lang="ru-RU" dirty="0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428596" y="1071546"/>
          <a:ext cx="8352928" cy="4000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57157" y="4643446"/>
          <a:ext cx="8286810" cy="175260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3766731"/>
                <a:gridCol w="1506693"/>
                <a:gridCol w="1506693"/>
                <a:gridCol w="1506693"/>
              </a:tblGrid>
              <a:tr h="500066">
                <a:tc>
                  <a:txBody>
                    <a:bodyPr/>
                    <a:lstStyle/>
                    <a:p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% исполнения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ДОХОДЫ, ВСЕГО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1 571 677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1 568 465</a:t>
                      </a:r>
                      <a:endParaRPr lang="ru-RU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9,8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Налоговые и неналоговые доходы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391 030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395 143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101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b="0" dirty="0" smtClean="0"/>
                        <a:t>Безвозмездные поступления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1 180 647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/>
                        <a:t>1 173 322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0" dirty="0" smtClean="0">
                          <a:solidFill>
                            <a:schemeClr val="tx1"/>
                          </a:solidFill>
                        </a:rPr>
                        <a:t>99</a:t>
                      </a:r>
                      <a:endParaRPr lang="ru-RU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215206" y="4143380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тыс.руб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859641846"/>
              </p:ext>
            </p:extLst>
          </p:nvPr>
        </p:nvGraphicFramePr>
        <p:xfrm>
          <a:off x="35497" y="620688"/>
          <a:ext cx="9108505" cy="6320895"/>
        </p:xfrm>
        <a:graphic>
          <a:graphicData uri="http://schemas.openxmlformats.org/drawingml/2006/table">
            <a:tbl>
              <a:tblPr firstRow="1" firstCol="1" bandRow="1">
                <a:tableStyleId>{D7AC3CCA-C797-4891-BE02-D94E43425B78}</a:tableStyleId>
              </a:tblPr>
              <a:tblGrid>
                <a:gridCol w="7076151"/>
                <a:gridCol w="1053813"/>
                <a:gridCol w="978541"/>
              </a:tblGrid>
              <a:tr h="335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Показатель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2017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2018 </a:t>
                      </a:r>
                      <a:r>
                        <a:rPr lang="ru-RU" sz="14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14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</a:tr>
              <a:tr h="420216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26,5%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26,5%</a:t>
                      </a:r>
                      <a:endParaRPr kumimoji="0" lang="ru-RU" sz="1600" b="1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</a:tr>
              <a:tr h="5245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РФ</a:t>
                      </a:r>
                      <a:endParaRPr lang="ru-RU" sz="16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0,080%</a:t>
                      </a:r>
                      <a:endParaRPr lang="ru-RU" sz="16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0,077%</a:t>
                      </a:r>
                      <a:endParaRPr lang="ru-RU" sz="16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</a:tr>
              <a:tr h="5245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Налог, взимаемый в связи с применением упрощенной</a:t>
                      </a:r>
                      <a:r>
                        <a:rPr lang="ru-RU" sz="1600" b="1" baseline="0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системы налогообложения</a:t>
                      </a:r>
                      <a:endParaRPr lang="ru-RU" sz="16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</a:t>
                      </a:r>
                      <a:endParaRPr lang="ru-RU" sz="16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70C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</a:t>
                      </a:r>
                      <a:endParaRPr lang="ru-RU" sz="1600" b="1" dirty="0">
                        <a:solidFill>
                          <a:srgbClr val="0070C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</a:tr>
              <a:tr h="301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налог на вмененный доход для отдельных видов деятельности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</a:tr>
              <a:tr h="7692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Налог, взимаемый в связи с применением патентной системы налогообложения, зачисляемый в бюджет муниципального</a:t>
                      </a:r>
                      <a:r>
                        <a:rPr lang="ru-RU" sz="1600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образования</a:t>
                      </a:r>
                      <a:endParaRPr lang="ru-RU" sz="16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40727" marR="40727" marT="0" marB="0" anchor="ctr"/>
                </a:tc>
              </a:tr>
              <a:tr h="2622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сельскохозяйственный налог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</a:tr>
              <a:tr h="2622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Налог на имущество физических лиц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</a:tr>
              <a:tr h="2622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Земельный налог 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</a:tr>
              <a:tr h="2622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пошлина, сборы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</a:tr>
              <a:tr h="5245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Арендная плата </a:t>
                      </a: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земельные участки, государственная собственность на которые не </a:t>
                      </a: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разграничена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</a:tr>
              <a:tr h="2622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поступления от использования </a:t>
                      </a: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имущества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</a:tr>
              <a:tr h="288292">
                <a:tc>
                  <a:txBody>
                    <a:bodyPr/>
                    <a:lstStyle/>
                    <a:p>
                      <a:pPr marL="0" algn="l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Плата за негативное воздействие на окружающую среду</a:t>
                      </a: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55%</a:t>
                      </a:r>
                      <a:endParaRPr kumimoji="0"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6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55%</a:t>
                      </a:r>
                      <a:endParaRPr kumimoji="0" lang="ru-RU" sz="16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</a:tr>
              <a:tr h="2622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реализации </a:t>
                      </a: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имущества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</a:tr>
              <a:tr h="2622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земельных </a:t>
                      </a: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участков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</a:tr>
              <a:tr h="2622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санкции, возмещение ущерба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</a:tr>
              <a:tr h="2622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неналоговые доходы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100%</a:t>
                      </a:r>
                      <a:endParaRPr lang="ru-RU" sz="16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0727" marR="40727" marT="0" marB="0" anchor="ctr"/>
                </a:tc>
              </a:tr>
            </a:tbl>
          </a:graphicData>
        </a:graphic>
      </p:graphicFrame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391876" cy="54868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Нормативы отчислений налоговых и неналоговых доходов в бюджет муниципального  образования</a:t>
            </a:r>
            <a:endParaRPr lang="ru-RU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837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Налоговые доходы за 2018 год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23E75-D6D6-49EA-85C5-8FEDF11BFC97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7" name="Содержимое 4"/>
          <p:cNvGraphicFramePr>
            <a:graphicFrameLocks noGrp="1"/>
          </p:cNvGraphicFramePr>
          <p:nvPr>
            <p:ph sz="half" idx="4294967295"/>
          </p:nvPr>
        </p:nvGraphicFramePr>
        <p:xfrm>
          <a:off x="285720" y="1000108"/>
          <a:ext cx="8640960" cy="5589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847856" y="1052736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тыс.руб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6195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Неналоговые доходы за 2018 год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0E6D6-8756-4BB0-9F7E-058D4DA10B67}" type="datetime1">
              <a:rPr lang="ru-RU" smtClean="0"/>
              <a:pPr/>
              <a:t>13.05.2019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608AD0-3142-4B03-8AAC-B4E8F1CD88C0}" type="slidenum">
              <a:rPr lang="ru-RU" smtClean="0"/>
              <a:pPr/>
              <a:t>8</a:t>
            </a:fld>
            <a:endParaRPr lang="ru-RU"/>
          </a:p>
        </p:txBody>
      </p:sp>
      <p:graphicFrame>
        <p:nvGraphicFramePr>
          <p:cNvPr id="7" name="Содержимое 4"/>
          <p:cNvGraphicFramePr>
            <a:graphicFrameLocks noGrp="1"/>
          </p:cNvGraphicFramePr>
          <p:nvPr>
            <p:ph sz="half" idx="4294967295"/>
          </p:nvPr>
        </p:nvGraphicFramePr>
        <p:xfrm>
          <a:off x="142844" y="1124744"/>
          <a:ext cx="9001156" cy="542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847856" y="714356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тыс.руб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14282" y="1285860"/>
          <a:ext cx="8786874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78FFA-0BD4-45AA-A1B1-F7511C3C856B}" type="datetime1">
              <a:rPr lang="ru-RU" smtClean="0"/>
              <a:pPr/>
              <a:t>13.05.2019</a:t>
            </a:fld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0F0C1591-7F72-4D0D-8DF6-706D1B5031D6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9" name="TextBox 6"/>
          <p:cNvSpPr txBox="1"/>
          <p:nvPr/>
        </p:nvSpPr>
        <p:spPr>
          <a:xfrm>
            <a:off x="7164288" y="5229200"/>
            <a:ext cx="1500198" cy="214314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6"/>
          <p:cNvSpPr txBox="1"/>
          <p:nvPr/>
        </p:nvSpPr>
        <p:spPr>
          <a:xfrm>
            <a:off x="4071934" y="2357430"/>
            <a:ext cx="812353" cy="189158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6"/>
          <p:cNvSpPr txBox="1"/>
          <p:nvPr/>
        </p:nvSpPr>
        <p:spPr>
          <a:xfrm>
            <a:off x="6732240" y="3571876"/>
            <a:ext cx="1296144" cy="35719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-7 008</a:t>
            </a:r>
          </a:p>
          <a:p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0483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Динамика налоговых и неналоговых доходов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847856" y="714356"/>
            <a:ext cx="12961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тыс.руб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2" name="Прямая со стрелкой 31"/>
          <p:cNvCxnSpPr/>
          <p:nvPr/>
        </p:nvCxnSpPr>
        <p:spPr>
          <a:xfrm flipH="1" flipV="1">
            <a:off x="2843808" y="3429000"/>
            <a:ext cx="15838" cy="937814"/>
          </a:xfrm>
          <a:prstGeom prst="straightConnector1">
            <a:avLst/>
          </a:prstGeom>
          <a:ln w="25400" cap="flat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V="1">
            <a:off x="6300192" y="3356992"/>
            <a:ext cx="0" cy="936104"/>
          </a:xfrm>
          <a:prstGeom prst="straightConnector1">
            <a:avLst/>
          </a:prstGeom>
          <a:ln w="25400" cap="flat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6"/>
          <p:cNvSpPr txBox="1"/>
          <p:nvPr/>
        </p:nvSpPr>
        <p:spPr>
          <a:xfrm>
            <a:off x="3000364" y="3571876"/>
            <a:ext cx="1139588" cy="35719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+11 241</a:t>
            </a:r>
          </a:p>
          <a:p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Box 6"/>
          <p:cNvSpPr txBox="1"/>
          <p:nvPr/>
        </p:nvSpPr>
        <p:spPr>
          <a:xfrm>
            <a:off x="7715272" y="2357430"/>
            <a:ext cx="1249216" cy="35719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395 143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Box 6"/>
          <p:cNvSpPr txBox="1"/>
          <p:nvPr/>
        </p:nvSpPr>
        <p:spPr>
          <a:xfrm>
            <a:off x="7786710" y="4857760"/>
            <a:ext cx="1177778" cy="35719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390 910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2" name="Прямая со стрелкой 41"/>
          <p:cNvCxnSpPr/>
          <p:nvPr/>
        </p:nvCxnSpPr>
        <p:spPr>
          <a:xfrm flipV="1">
            <a:off x="8028384" y="2996952"/>
            <a:ext cx="0" cy="1512168"/>
          </a:xfrm>
          <a:prstGeom prst="straightConnector1">
            <a:avLst/>
          </a:prstGeom>
          <a:ln w="25400" cap="flat" cmpd="sng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6"/>
          <p:cNvSpPr txBox="1"/>
          <p:nvPr/>
        </p:nvSpPr>
        <p:spPr>
          <a:xfrm>
            <a:off x="8028384" y="3571876"/>
            <a:ext cx="1115616" cy="35719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t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+4 233</a:t>
            </a:r>
          </a:p>
          <a:p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8980</TotalTime>
  <Words>4643</Words>
  <Application>Microsoft Office PowerPoint</Application>
  <PresentationFormat>Экран (4:3)</PresentationFormat>
  <Paragraphs>985</Paragraphs>
  <Slides>25</Slides>
  <Notes>21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Начальная</vt:lpstr>
      <vt:lpstr>Отчет об исполнении бюджета  муниципального образования «город Саянск» за 2018 год</vt:lpstr>
      <vt:lpstr>Основные показатели бюджета за 2018 год</vt:lpstr>
      <vt:lpstr>Исполнение бюджета за 2018 год</vt:lpstr>
      <vt:lpstr>Основные показатели бюджета за 2018 год</vt:lpstr>
      <vt:lpstr>Доходы бюджета за 2018 год</vt:lpstr>
      <vt:lpstr>Нормативы отчислений налоговых и неналоговых доходов в бюджет муниципального  образования</vt:lpstr>
      <vt:lpstr>Налоговые доходы за 2018 год</vt:lpstr>
      <vt:lpstr>Неналоговые доходы за 2018 год</vt:lpstr>
      <vt:lpstr>Динамика налоговых и неналоговых доходов</vt:lpstr>
      <vt:lpstr>Исполнение плана по доходам за 2018 год (1)</vt:lpstr>
      <vt:lpstr>Исполнение плана по доходам за 2018 год (2)</vt:lpstr>
      <vt:lpstr>Слайд 12</vt:lpstr>
      <vt:lpstr>Безвозмездные поступления из областного бюджета в 2018 году</vt:lpstr>
      <vt:lpstr>Целевые МБТ из областного бюджета в 2018 году</vt:lpstr>
      <vt:lpstr>Целевые МБТ из областного бюджета в 2018 году</vt:lpstr>
      <vt:lpstr>Целевые МБТ из областного бюджета в 2018 году</vt:lpstr>
      <vt:lpstr>Расходы бюджета за 2018 год</vt:lpstr>
      <vt:lpstr>Структура расходов по функциональной классификации в 2018 году</vt:lpstr>
      <vt:lpstr>Слайд 19</vt:lpstr>
      <vt:lpstr>Расходы бюджета по функциональной структуре</vt:lpstr>
      <vt:lpstr>Структура расходов по экономическому содержанию в 2018 году</vt:lpstr>
      <vt:lpstr>Расходы бюджета по экономическому содержанию в 2018 году</vt:lpstr>
      <vt:lpstr>Муниципальный долг</vt:lpstr>
      <vt:lpstr>Резервный фонд администрации</vt:lpstr>
      <vt:lpstr>Слайд 25</vt:lpstr>
    </vt:vector>
  </TitlesOfParts>
  <Company>Финансовое управление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Помогаева</dc:creator>
  <cp:lastModifiedBy>User</cp:lastModifiedBy>
  <cp:revision>1190</cp:revision>
  <dcterms:created xsi:type="dcterms:W3CDTF">2013-03-01T02:03:29Z</dcterms:created>
  <dcterms:modified xsi:type="dcterms:W3CDTF">2019-05-13T03:04:16Z</dcterms:modified>
</cp:coreProperties>
</file>