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92" r:id="rId4"/>
    <p:sldId id="259" r:id="rId5"/>
    <p:sldId id="291" r:id="rId6"/>
    <p:sldId id="294" r:id="rId7"/>
    <p:sldId id="261" r:id="rId8"/>
    <p:sldId id="262" r:id="rId9"/>
    <p:sldId id="293" r:id="rId10"/>
    <p:sldId id="296" r:id="rId11"/>
    <p:sldId id="263" r:id="rId12"/>
    <p:sldId id="300" r:id="rId13"/>
    <p:sldId id="297" r:id="rId14"/>
    <p:sldId id="264" r:id="rId15"/>
    <p:sldId id="308" r:id="rId16"/>
    <p:sldId id="311" r:id="rId17"/>
    <p:sldId id="306" r:id="rId18"/>
    <p:sldId id="299" r:id="rId19"/>
    <p:sldId id="301" r:id="rId20"/>
    <p:sldId id="277" r:id="rId21"/>
    <p:sldId id="274" r:id="rId22"/>
    <p:sldId id="303" r:id="rId23"/>
    <p:sldId id="281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FF"/>
    <a:srgbClr val="FFFF99"/>
    <a:srgbClr val="0066FF"/>
    <a:srgbClr val="3EF0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7778" autoAdjust="0"/>
  </p:normalViewPr>
  <p:slideViewPr>
    <p:cSldViewPr>
      <p:cViewPr>
        <p:scale>
          <a:sx n="66" d="100"/>
          <a:sy n="66" d="100"/>
        </p:scale>
        <p:origin x="-293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005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1.2485957487414481E-3"/>
          <c:w val="0.96711758957102656"/>
          <c:h val="0.893864038115988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бюджет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-2.84466600485252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1 065 778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5336460200074961E-3"/>
                  <c:y val="-2.84466600485252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1 078 806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2.6903790350978042E-2"/>
                  <c:y val="0.115179162547726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-13 028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1065778</c:v>
                </c:pt>
                <c:pt idx="1">
                  <c:v>1078806</c:v>
                </c:pt>
                <c:pt idx="2">
                  <c:v>-13028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бюджет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6071861580598491E-2"/>
                  <c:y val="-1.99128860234168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1 571 677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0594882112910251E-2"/>
                  <c:y val="-2.27572495641845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1 573 184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2620066696920737E-2"/>
                  <c:y val="0.136469760639482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-1 507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1571677</c:v>
                </c:pt>
                <c:pt idx="1">
                  <c:v>1573184</c:v>
                </c:pt>
                <c:pt idx="2">
                  <c:v>-1507</c:v>
                </c:pt>
              </c:numCache>
            </c:numRef>
          </c:val>
        </c:ser>
        <c:shape val="box"/>
        <c:axId val="97698176"/>
        <c:axId val="97699712"/>
        <c:axId val="0"/>
      </c:bar3DChart>
      <c:catAx>
        <c:axId val="97698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699712"/>
        <c:crosses val="autoZero"/>
        <c:auto val="1"/>
        <c:lblAlgn val="ctr"/>
        <c:lblOffset val="100"/>
      </c:catAx>
      <c:valAx>
        <c:axId val="97699712"/>
        <c:scaling>
          <c:orientation val="minMax"/>
        </c:scaling>
        <c:delete val="1"/>
        <c:axPos val="l"/>
        <c:numFmt formatCode="#,##0" sourceLinked="1"/>
        <c:tickLblPos val="none"/>
        <c:crossAx val="97698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971732895968279"/>
          <c:y val="0.93763073978460199"/>
          <c:w val="0.69985385333833583"/>
          <c:h val="6.2369260215398521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30"/>
      <c:perspective val="0"/>
    </c:view3D>
    <c:plotArea>
      <c:layout>
        <c:manualLayout>
          <c:layoutTarget val="inner"/>
          <c:xMode val="edge"/>
          <c:yMode val="edge"/>
          <c:x val="0.1022964661485703"/>
          <c:y val="0.12475258207578091"/>
          <c:w val="0.86241328376991666"/>
          <c:h val="0.76733915974640587"/>
        </c:manualLayout>
      </c:layout>
      <c:pie3D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000066"/>
              </a:solidFill>
            </a:ln>
          </c:spPr>
          <c:explosion val="20"/>
          <c:dPt>
            <c:idx val="0"/>
            <c:spPr>
              <a:solidFill>
                <a:srgbClr val="FFFF00"/>
              </a:solidFill>
              <a:ln>
                <a:solidFill>
                  <a:srgbClr val="000066"/>
                </a:solidFill>
              </a:ln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rgbClr val="000066"/>
                </a:solidFill>
              </a:ln>
            </c:spPr>
          </c:dPt>
          <c:dPt>
            <c:idx val="2"/>
            <c:spPr>
              <a:solidFill>
                <a:srgbClr val="FF990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explosion val="21"/>
            <c:spPr>
              <a:solidFill>
                <a:srgbClr val="92D050"/>
              </a:solidFill>
              <a:ln>
                <a:solidFill>
                  <a:srgbClr val="000066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rgbClr val="000066"/>
                </a:solidFill>
              </a:ln>
            </c:spPr>
          </c:dPt>
          <c:dPt>
            <c:idx val="5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000066"/>
                </a:solidFill>
              </a:ln>
            </c:spPr>
          </c:dPt>
          <c:dPt>
            <c:idx val="6"/>
            <c:spPr>
              <a:solidFill>
                <a:srgbClr val="00B050"/>
              </a:solidFill>
              <a:ln>
                <a:solidFill>
                  <a:srgbClr val="000066"/>
                </a:solidFill>
              </a:ln>
            </c:spPr>
          </c:dPt>
          <c:dPt>
            <c:idx val="8"/>
            <c:spPr>
              <a:solidFill>
                <a:srgbClr val="00B0F0"/>
              </a:solidFill>
              <a:ln>
                <a:solidFill>
                  <a:srgbClr val="000066"/>
                </a:solidFill>
              </a:ln>
            </c:spPr>
          </c:dPt>
          <c:dPt>
            <c:idx val="9"/>
            <c:spPr>
              <a:gradFill rotWithShape="1">
                <a:gsLst>
                  <a:gs pos="0">
                    <a:schemeClr val="accent5">
                      <a:shade val="63000"/>
                    </a:schemeClr>
                  </a:gs>
                  <a:gs pos="30000">
                    <a:schemeClr val="accent5">
                      <a:shade val="90000"/>
                      <a:satMod val="110000"/>
                    </a:schemeClr>
                  </a:gs>
                  <a:gs pos="45000">
                    <a:schemeClr val="accent5">
                      <a:shade val="100000"/>
                      <a:satMod val="118000"/>
                    </a:schemeClr>
                  </a:gs>
                  <a:gs pos="55000">
                    <a:schemeClr val="accent5">
                      <a:shade val="100000"/>
                      <a:satMod val="118000"/>
                    </a:schemeClr>
                  </a:gs>
                  <a:gs pos="73000">
                    <a:schemeClr val="accent5">
                      <a:shade val="90000"/>
                      <a:satMod val="110000"/>
                    </a:schemeClr>
                  </a:gs>
                  <a:gs pos="100000">
                    <a:schemeClr val="accent5">
                      <a:shade val="63000"/>
                    </a:schemeClr>
                  </a:gs>
                </a:gsLst>
                <a:lin ang="950000" scaled="1"/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0800" dist="430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alanced" dir="t">
                  <a:rot lat="0" lon="0" rev="0"/>
                </a:lightRig>
              </a:scene3d>
              <a:sp3d prstMaterial="matte">
                <a:bevelT w="0" h="0"/>
                <a:contourClr>
                  <a:schemeClr val="accent5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rgbClr val="000066"/>
                </a:solidFill>
              </a:ln>
            </c:spPr>
          </c:dPt>
          <c:dLbls>
            <c:dLbl>
              <c:idx val="0"/>
              <c:layout>
                <c:manualLayout>
                  <c:x val="-0.15882388295653851"/>
                  <c:y val="0.13500126499389825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6.2162833455663528E-2"/>
                  <c:y val="0.11076640027383428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Оплата </a:t>
                    </a:r>
                    <a:r>
                      <a:rPr lang="ru-RU" dirty="0"/>
                      <a:t>услуг </a:t>
                    </a:r>
                    <a:r>
                      <a:rPr lang="ru-RU" dirty="0" smtClean="0"/>
                      <a:t>       связи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20672794097559291"/>
                  <c:y val="0.110379274935262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Оплата  транспортных      услуг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5.4753023798812923E-2"/>
                  <c:y val="7.371324076554454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6.5054247160151596E-2"/>
                  <c:y val="-0.1638868425752307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Оплата услуг по содержанию имущества
</a:t>
                    </a:r>
                    <a:r>
                      <a:rPr lang="ru-RU" dirty="0" smtClean="0"/>
                      <a:t>16,5%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delete val="1"/>
            </c:dLbl>
            <c:dLbl>
              <c:idx val="6"/>
              <c:layout>
                <c:manualLayout>
                  <c:x val="1.9786052915796363E-3"/>
                  <c:y val="5.9627719736881513E-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5.5593435884173571E-2"/>
                  <c:y val="-0.11271318867756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Социальное</a:t>
                    </a:r>
                    <a:r>
                      <a:rPr lang="ru-RU" baseline="0" dirty="0" smtClean="0"/>
                      <a:t> обеспечение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8"/>
              <c:delete val="1"/>
            </c:dLbl>
            <c:dLbl>
              <c:idx val="9"/>
              <c:layout>
                <c:manualLayout>
                  <c:x val="0.18989363203724308"/>
                  <c:y val="-8.39650861684082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Увеличение стоимости </a:t>
                    </a:r>
                    <a:r>
                      <a:rPr lang="ru-RU" dirty="0" smtClean="0"/>
                      <a:t>основных средств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12,8%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0"/>
              <c:layout>
                <c:manualLayout>
                  <c:x val="-2.0272793004784552E-2"/>
                  <c:y val="-8.8860054469149047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3.7831520541433697E-2"/>
                  <c:y val="9.418065601095333E-3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 b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Лист1!$A$2:$A$13</c:f>
              <c:strCache>
                <c:ptCount val="12"/>
                <c:pt idx="0">
                  <c:v>Оплата труда и начисления на оплату труда</c:v>
                </c:pt>
                <c:pt idx="1">
                  <c:v>Оплата услуг связи</c:v>
                </c:pt>
                <c:pt idx="2">
                  <c:v>Оплата транспортных услуг</c:v>
                </c:pt>
                <c:pt idx="3">
                  <c:v>Оплата коммунальных услуг</c:v>
                </c:pt>
                <c:pt idx="4">
                  <c:v>аренда</c:v>
                </c:pt>
                <c:pt idx="5">
                  <c:v>Оплата услуг по содержанию имущества</c:v>
                </c:pt>
                <c:pt idx="6">
                  <c:v>Оплата прочих услуг учреждениями бюджетной сферы</c:v>
                </c:pt>
                <c:pt idx="7">
                  <c:v>остатки</c:v>
                </c:pt>
                <c:pt idx="8">
                  <c:v>Пособия по социальной помощи населению</c:v>
                </c:pt>
                <c:pt idx="9">
                  <c:v>Увеличение стоимости основных средств</c:v>
                </c:pt>
                <c:pt idx="10">
                  <c:v>Увеличение стоимости материальных запасов</c:v>
                </c:pt>
                <c:pt idx="11">
                  <c:v>Расходы, не отнесенные к вышеперечисленным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812157</c:v>
                </c:pt>
                <c:pt idx="1">
                  <c:v>2361</c:v>
                </c:pt>
                <c:pt idx="2">
                  <c:v>1697</c:v>
                </c:pt>
                <c:pt idx="3">
                  <c:v>42222</c:v>
                </c:pt>
                <c:pt idx="5">
                  <c:v>256146</c:v>
                </c:pt>
                <c:pt idx="6">
                  <c:v>134796</c:v>
                </c:pt>
                <c:pt idx="8">
                  <c:v>42536</c:v>
                </c:pt>
                <c:pt idx="9">
                  <c:v>199277</c:v>
                </c:pt>
                <c:pt idx="10">
                  <c:v>51751</c:v>
                </c:pt>
                <c:pt idx="11">
                  <c:v>12973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2017г.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1.5968631750670745E-2"/>
                  <c:y val="0.15303472722032496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1 241 085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3306761049711128E-2"/>
                  <c:y val="0.18370764762047434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1241085</c:v>
                </c:pt>
                <c:pt idx="1">
                  <c:v>1209821</c:v>
                </c:pt>
                <c:pt idx="2">
                  <c:v>31264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бюджет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8.0071198784153266E-3"/>
                  <c:y val="-2.581154428896021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1 571 677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661296428722974E-5"/>
                  <c:y val="-2.2757334531267881E-2"/>
                </c:manualLayout>
              </c:layout>
              <c:showVal val="1"/>
            </c:dLbl>
            <c:dLbl>
              <c:idx val="2"/>
              <c:layout>
                <c:manualLayout>
                  <c:x val="1.1555171284925184E-2"/>
                  <c:y val="0.12462946951143954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1571677</c:v>
                </c:pt>
                <c:pt idx="1">
                  <c:v>1573184</c:v>
                </c:pt>
                <c:pt idx="2">
                  <c:v>-1507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бюджета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6.9680803395887558E-2"/>
                  <c:y val="-2.811704496601827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" pitchFamily="34" charset="0"/>
                        <a:cs typeface="Arial" pitchFamily="34" charset="0"/>
                      </a:rPr>
                      <a:t>1 568 465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5163969355077724E-2"/>
                  <c:y val="-2.8116843700136378E-2"/>
                </c:manualLayout>
              </c:layout>
              <c:showVal val="1"/>
            </c:dLbl>
            <c:dLbl>
              <c:idx val="2"/>
              <c:layout>
                <c:manualLayout>
                  <c:x val="3.774365420032591E-2"/>
                  <c:y val="-4.60095818661050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12 311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1568465</c:v>
                </c:pt>
                <c:pt idx="1">
                  <c:v>1556154</c:v>
                </c:pt>
                <c:pt idx="2">
                  <c:v>12311</c:v>
                </c:pt>
              </c:numCache>
            </c:numRef>
          </c:val>
        </c:ser>
        <c:shape val="box"/>
        <c:axId val="100346112"/>
        <c:axId val="100380672"/>
        <c:axId val="0"/>
      </c:bar3DChart>
      <c:catAx>
        <c:axId val="100346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380672"/>
        <c:crosses val="autoZero"/>
        <c:auto val="1"/>
        <c:lblAlgn val="ctr"/>
        <c:lblOffset val="100"/>
      </c:catAx>
      <c:valAx>
        <c:axId val="100380672"/>
        <c:scaling>
          <c:orientation val="minMax"/>
        </c:scaling>
        <c:delete val="1"/>
        <c:axPos val="l"/>
        <c:numFmt formatCode="#,##0" sourceLinked="1"/>
        <c:tickLblPos val="none"/>
        <c:crossAx val="1003461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647023893897124E-3"/>
          <c:y val="0.14024773729867659"/>
          <c:w val="0.84155065146020003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53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Безвозмездные поступления</c:v>
                </c:pt>
                <c:pt idx="2">
                  <c:v>НДФЛ</c:v>
                </c:pt>
                <c:pt idx="3">
                  <c:v>Прочие налоговые/неналоговые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1173322</c:v>
                </c:pt>
                <c:pt idx="1">
                  <c:v>0</c:v>
                </c:pt>
                <c:pt idx="2" formatCode="#,##0">
                  <c:v>191846</c:v>
                </c:pt>
                <c:pt idx="3" formatCode="#,##0">
                  <c:v>203297</c:v>
                </c:pt>
              </c:numCache>
            </c:numRef>
          </c:val>
        </c:ser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4.9999952112600513E-2"/>
          <c:y val="1.9047485731883924E-2"/>
          <c:w val="0.899999976056304"/>
          <c:h val="8.224989301412213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hPercent val="100"/>
      <c:rotY val="200"/>
      <c:depthPercent val="100"/>
      <c:perspective val="30"/>
    </c:view3D>
    <c:plotArea>
      <c:layout>
        <c:manualLayout>
          <c:layoutTarget val="inner"/>
          <c:xMode val="edge"/>
          <c:yMode val="edge"/>
          <c:x val="3.8984094359885944E-2"/>
          <c:y val="6.2499910542399513E-2"/>
          <c:w val="0.86618153538495724"/>
          <c:h val="0.847733502229297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spPr>
              <a:solidFill>
                <a:srgbClr val="000066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spPr>
              <a:solidFill>
                <a:srgbClr val="7030A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explosion val="38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4880325797133837"/>
                  <c:y val="0.147020525151899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доходы физических лиц; </a:t>
                    </a:r>
                  </a:p>
                  <a:p>
                    <a:r>
                      <a:rPr lang="ru-RU" dirty="0" smtClean="0"/>
                      <a:t>191 846; 64,7%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1.0288324445431991E-2"/>
                  <c:y val="-0.228516041536956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налог; </a:t>
                    </a:r>
                    <a:endParaRPr lang="ru-RU" dirty="0" smtClean="0"/>
                  </a:p>
                  <a:p>
                    <a:r>
                      <a:rPr lang="ru-RU" dirty="0" smtClean="0"/>
                      <a:t>23 684; 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1.4697441025071278E-3"/>
                  <c:y val="-5.76793982723946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</a:t>
                    </a:r>
                    <a:r>
                      <a:rPr lang="ru-RU" dirty="0"/>
                      <a:t>налог на вмененный доход; </a:t>
                    </a:r>
                    <a:endParaRPr lang="ru-RU" dirty="0" smtClean="0"/>
                  </a:p>
                  <a:p>
                    <a:r>
                      <a:rPr lang="ru-RU" dirty="0" smtClean="0"/>
                      <a:t>15 369; 5,2%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7.3487205125356524E-3"/>
                  <c:y val="9.44554179101273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физических лиц; </a:t>
                    </a:r>
                    <a:endParaRPr lang="ru-RU" dirty="0" smtClean="0"/>
                  </a:p>
                  <a:p>
                    <a:r>
                      <a:rPr lang="ru-RU" dirty="0" smtClean="0"/>
                      <a:t>33</a:t>
                    </a:r>
                    <a:r>
                      <a:rPr lang="ru-RU" baseline="0" dirty="0" smtClean="0"/>
                      <a:t> 267</a:t>
                    </a:r>
                    <a:r>
                      <a:rPr lang="ru-RU" dirty="0" smtClean="0"/>
                      <a:t>; 11,2%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10624155186460776"/>
                  <c:y val="9.1143876448318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Государственная пошлина; </a:t>
                    </a:r>
                    <a:r>
                      <a:rPr lang="ru-RU" dirty="0" smtClean="0"/>
                      <a:t>5 241; 1,8%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0.11543509054549494"/>
                  <c:y val="7.37978687621215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уплаты акцизов; </a:t>
                    </a:r>
                    <a:r>
                      <a:rPr lang="ru-RU" dirty="0" smtClean="0"/>
                      <a:t>4 891; 1,6%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8.2730969707071E-2"/>
                  <c:y val="0.1134336689782522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Единый </a:t>
                    </a:r>
                    <a:r>
                      <a:rPr lang="ru-RU" dirty="0" smtClean="0"/>
                      <a:t>сельскохозяйственный </a:t>
                    </a:r>
                    <a:r>
                      <a:rPr lang="ru-RU" dirty="0"/>
                      <a:t>налог; </a:t>
                    </a:r>
                    <a:r>
                      <a:rPr lang="ru-RU" dirty="0" smtClean="0"/>
                      <a:t>6 420; 2,2%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6.1249097322519715E-2"/>
                  <c:y val="2.84890253415491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Налог, взимаемый в связи с применением</a:t>
                    </a:r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baseline="0" dirty="0" smtClean="0"/>
                      <a:t>упрощенной системы налогообложения</a:t>
                    </a:r>
                  </a:p>
                  <a:p>
                    <a:r>
                      <a:rPr lang="ru-RU" dirty="0" smtClean="0"/>
                      <a:t>15 783; 5,3%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8.2895766211161709E-2"/>
                  <c:y val="-0.199132798019050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</a:t>
                    </a:r>
                    <a:r>
                      <a:rPr lang="ru-RU" dirty="0"/>
                      <a:t>, взимаемый в связи с применением патентной системы налогообложения; </a:t>
                    </a:r>
                    <a:r>
                      <a:rPr lang="ru-RU" dirty="0" smtClean="0"/>
                      <a:t>200;</a:t>
                    </a:r>
                    <a:r>
                      <a:rPr lang="ru-RU" baseline="0" dirty="0" smtClean="0"/>
                      <a:t> 0,07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налог на вмененный доход</c:v>
                </c:pt>
                <c:pt idx="3">
                  <c:v>Налог,взимаемый в связи с применением упрощенной системы  налогообложения</c:v>
                </c:pt>
                <c:pt idx="4">
                  <c:v>Налог на имущество физических лиц</c:v>
                </c:pt>
                <c:pt idx="5">
                  <c:v>Государственная пошлина</c:v>
                </c:pt>
                <c:pt idx="6">
                  <c:v>Доходы от уплаты акцизов</c:v>
                </c:pt>
                <c:pt idx="7">
                  <c:v>Единый сельскохозяйственный налог</c:v>
                </c:pt>
                <c:pt idx="8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191846</c:v>
                </c:pt>
                <c:pt idx="1">
                  <c:v>23684</c:v>
                </c:pt>
                <c:pt idx="2">
                  <c:v>15369</c:v>
                </c:pt>
                <c:pt idx="3">
                  <c:v>15783</c:v>
                </c:pt>
                <c:pt idx="4">
                  <c:v>33267</c:v>
                </c:pt>
                <c:pt idx="5">
                  <c:v>5241</c:v>
                </c:pt>
                <c:pt idx="6">
                  <c:v>4891</c:v>
                </c:pt>
                <c:pt idx="7">
                  <c:v>6420</c:v>
                </c:pt>
                <c:pt idx="8">
                  <c:v>200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hPercent val="100"/>
      <c:rotY val="260"/>
      <c:depthPercent val="100"/>
      <c:perspective val="30"/>
    </c:view3D>
    <c:plotArea>
      <c:layout>
        <c:manualLayout>
          <c:layoutTarget val="inner"/>
          <c:xMode val="edge"/>
          <c:yMode val="edge"/>
          <c:x val="0.12646886688776862"/>
          <c:y val="0.13302958492410313"/>
          <c:w val="0.75823027620010253"/>
          <c:h val="0.74274801301481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noFill/>
            </a:ln>
          </c:spPr>
          <c:explosion val="6"/>
          <c:dPt>
            <c:idx val="0"/>
            <c:spPr>
              <a:solidFill>
                <a:srgbClr val="000066"/>
              </a:solidFill>
              <a:ln w="19050">
                <a:solidFill>
                  <a:srgbClr val="66CCFF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 w="19050">
                <a:solidFill>
                  <a:srgbClr val="000066"/>
                </a:solidFill>
              </a:ln>
            </c:spPr>
          </c:dPt>
          <c:dPt>
            <c:idx val="2"/>
            <c:spPr>
              <a:solidFill>
                <a:srgbClr val="0000FF"/>
              </a:solidFill>
              <a:ln w="19050">
                <a:solidFill>
                  <a:srgbClr val="66CCFF"/>
                </a:solidFill>
              </a:ln>
            </c:spPr>
          </c:dPt>
          <c:dPt>
            <c:idx val="3"/>
            <c:spPr>
              <a:solidFill>
                <a:srgbClr val="00B050"/>
              </a:solidFill>
              <a:ln w="19050">
                <a:solidFill>
                  <a:srgbClr val="0000FF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 w="19050">
                <a:solidFill>
                  <a:srgbClr val="6699FF"/>
                </a:solidFill>
              </a:ln>
            </c:spPr>
          </c:dPt>
          <c:dPt>
            <c:idx val="5"/>
            <c:spPr>
              <a:solidFill>
                <a:srgbClr val="6699FF"/>
              </a:solidFill>
              <a:ln w="19050">
                <a:solidFill>
                  <a:srgbClr val="0000FF"/>
                </a:solidFill>
              </a:ln>
            </c:spPr>
          </c:dPt>
          <c:dPt>
            <c:idx val="6"/>
            <c:spPr>
              <a:solidFill>
                <a:srgbClr val="0070C0"/>
              </a:solidFill>
              <a:ln w="19050">
                <a:solidFill>
                  <a:srgbClr val="000066"/>
                </a:solidFill>
              </a:ln>
            </c:spPr>
          </c:dPt>
          <c:dLbls>
            <c:dLbl>
              <c:idx val="0"/>
              <c:layout>
                <c:manualLayout>
                  <c:x val="1.1287439080047099E-2"/>
                  <c:y val="-3.4261766920450715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  <a:effectLst/>
                      </a:defRPr>
                    </a:pPr>
                    <a:r>
                      <a:rPr lang="ru-RU" dirty="0"/>
                      <a:t>Доходы, получаемые в виде арендной платы за земельные участки; </a:t>
                    </a:r>
                    <a:endParaRPr lang="ru-RU" dirty="0" smtClean="0"/>
                  </a:p>
                  <a:p>
                    <a:pPr>
                      <a:defRPr sz="1200" b="1">
                        <a:solidFill>
                          <a:schemeClr val="tx1"/>
                        </a:solidFill>
                        <a:effectLst/>
                      </a:defRPr>
                    </a:pPr>
                    <a:r>
                      <a:rPr lang="ru-RU" dirty="0" smtClean="0"/>
                      <a:t>11 386; 11,5%</a:t>
                    </a:r>
                    <a:endParaRPr lang="ru-RU" dirty="0"/>
                  </a:p>
                </c:rich>
              </c:tx>
              <c:spPr>
                <a:ln w="3175">
                  <a:noFill/>
                </a:ln>
              </c:spPr>
              <c:showVal val="1"/>
              <c:showCatName val="1"/>
              <c:showPercent val="1"/>
            </c:dLbl>
            <c:dLbl>
              <c:idx val="1"/>
              <c:layout>
                <c:manualLayout>
                  <c:x val="-5.4274917577253397E-2"/>
                  <c:y val="-0.146976914836715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сдачи в аренду имущества; </a:t>
                    </a:r>
                    <a:endParaRPr lang="ru-RU" dirty="0" smtClean="0"/>
                  </a:p>
                  <a:p>
                    <a:r>
                      <a:rPr lang="ru-RU" dirty="0" smtClean="0"/>
                      <a:t>5 032; </a:t>
                    </a:r>
                    <a:r>
                      <a:rPr lang="ru-RU" dirty="0"/>
                      <a:t>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0.13867307710254087"/>
                  <c:y val="-6.799584033854901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0.24126901033600648"/>
                  <c:y val="-0.105184142009044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</a:t>
                    </a:r>
                    <a:r>
                      <a:rPr lang="ru-RU" dirty="0" smtClean="0"/>
                      <a:t>услуг 67 850; 69%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23304695530218594"/>
                  <c:y val="0.1445828624305802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материальных и нематериальных </a:t>
                    </a:r>
                    <a:r>
                      <a:rPr lang="ru-RU" dirty="0" smtClean="0"/>
                      <a:t>активов 2 394; 2,4%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0"/>
                  <c:y val="0.147357443554298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Штрафы</a:t>
                    </a:r>
                    <a:r>
                      <a:rPr lang="ru-RU" dirty="0"/>
                      <a:t>, санкции, возмещение ущерба; </a:t>
                    </a:r>
                    <a:endParaRPr lang="ru-RU" dirty="0" smtClean="0"/>
                  </a:p>
                  <a:p>
                    <a:r>
                      <a:rPr lang="ru-RU" dirty="0" smtClean="0"/>
                      <a:t>2 181; 2,2%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0"/>
                  <c:y val="-0.11454319608759012"/>
                </c:manualLayout>
              </c:layout>
              <c:showVal val="1"/>
              <c:showCatName val="1"/>
              <c:showPercent val="1"/>
            </c:dLbl>
            <c:spPr>
              <a:ln w="3175">
                <a:noFill/>
              </a:ln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Доходы, получаемые в виде арендной платы за земельные участки</c:v>
                </c:pt>
                <c:pt idx="1">
                  <c:v>Доходы от сдачи в аренду имущества</c:v>
                </c:pt>
                <c:pt idx="2">
                  <c:v>Платежи при пользовании природными ресурсами</c:v>
                </c:pt>
                <c:pt idx="3">
                  <c:v>Доходы от оказания платных услуг</c:v>
                </c:pt>
                <c:pt idx="4">
                  <c:v>Доходы от продажи материальных и нематериальных активов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11386</c:v>
                </c:pt>
                <c:pt idx="1">
                  <c:v>5032</c:v>
                </c:pt>
                <c:pt idx="2">
                  <c:v>3611</c:v>
                </c:pt>
                <c:pt idx="3">
                  <c:v>67850</c:v>
                </c:pt>
                <c:pt idx="4">
                  <c:v>2394</c:v>
                </c:pt>
                <c:pt idx="5">
                  <c:v>2181</c:v>
                </c:pt>
                <c:pt idx="6">
                  <c:v>5988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0227562156917494"/>
          <c:y val="2.7638098000304503E-2"/>
          <c:w val="0.89772437843082764"/>
          <c:h val="0.8925854587194485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285 460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296 701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2017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285460</c:v>
                </c:pt>
                <c:pt idx="1">
                  <c:v>296701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</a:t>
                    </a:r>
                    <a:r>
                      <a:rPr lang="ru-RU" baseline="0" dirty="0" smtClean="0"/>
                      <a:t> 450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98 442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2017 г.</c:v>
                </c:pt>
                <c:pt idx="1">
                  <c:v>2018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105450</c:v>
                </c:pt>
                <c:pt idx="1">
                  <c:v>105450</c:v>
                </c:pt>
              </c:numCache>
            </c:numRef>
          </c:val>
        </c:ser>
        <c:overlap val="100"/>
        <c:axId val="127554304"/>
        <c:axId val="127555840"/>
      </c:barChart>
      <c:catAx>
        <c:axId val="127554304"/>
        <c:scaling>
          <c:orientation val="minMax"/>
        </c:scaling>
        <c:axPos val="l"/>
        <c:numFmt formatCode="General" sourceLinked="1"/>
        <c:tickLblPos val="nextTo"/>
        <c:crossAx val="127555840"/>
        <c:crosses val="autoZero"/>
        <c:auto val="1"/>
        <c:lblAlgn val="ctr"/>
        <c:lblOffset val="100"/>
      </c:catAx>
      <c:valAx>
        <c:axId val="127555840"/>
        <c:scaling>
          <c:orientation val="minMax"/>
        </c:scaling>
        <c:delete val="1"/>
        <c:axPos val="b"/>
        <c:majorGridlines/>
        <c:numFmt formatCode="#,##0" sourceLinked="1"/>
        <c:tickLblPos val="none"/>
        <c:crossAx val="127554304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6989732639844386"/>
          <c:y val="2.1320119077615292E-3"/>
          <c:w val="0.29235470999129998"/>
          <c:h val="0.12641675298860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3118377113286769E-2"/>
          <c:y val="0.11748493323608172"/>
          <c:w val="0.96793285594529899"/>
          <c:h val="0.7788812515195907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157247</c:v>
                </c:pt>
                <c:pt idx="1">
                  <c:v>159007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средства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4.3727923710955904E-3"/>
                  <c:y val="-1.16002737338475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г.</c:v>
                </c:pt>
                <c:pt idx="1">
                  <c:v>2018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693268</c:v>
                </c:pt>
                <c:pt idx="1">
                  <c:v>1014609</c:v>
                </c:pt>
              </c:numCache>
            </c:numRef>
          </c:val>
        </c:ser>
        <c:shape val="box"/>
        <c:axId val="144220928"/>
        <c:axId val="144222464"/>
        <c:axId val="0"/>
      </c:bar3DChart>
      <c:catAx>
        <c:axId val="144220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44222464"/>
        <c:crosses val="autoZero"/>
        <c:auto val="1"/>
        <c:lblAlgn val="ctr"/>
        <c:lblOffset val="100"/>
      </c:catAx>
      <c:valAx>
        <c:axId val="144222464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44220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3317716764253"/>
          <c:y val="1.5336460200074386E-2"/>
          <c:w val="0.68963652798908481"/>
          <c:h val="0.11700632296894579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3565288713910753E-2"/>
          <c:y val="5.4059536561131334E-2"/>
          <c:w val="0.9458231627296585"/>
          <c:h val="0.77977093772371975"/>
        </c:manualLayout>
      </c:layout>
      <c:bar3DChart>
        <c:barDir val="col"/>
        <c:grouping val="stacked"/>
        <c:ser>
          <c:idx val="0"/>
          <c:order val="0"/>
          <c:tx>
            <c:strRef>
              <c:f>'Слайд 3'!$A$6</c:f>
              <c:strCache>
                <c:ptCount val="1"/>
                <c:pt idx="0">
                  <c:v>за счет целевых средств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2133092738407699E-2"/>
                  <c:y val="2.934301423990164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693 240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112204724409448E-2"/>
                  <c:y val="6.6705957314707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014 159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75786163522052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75786163522052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179245283018874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numRef>
              <c:f>'Слайд 3'!$B$5:$C$5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'Слайд 3'!$B$6:$C$6</c:f>
              <c:numCache>
                <c:formatCode>#,##0</c:formatCode>
                <c:ptCount val="2"/>
                <c:pt idx="0">
                  <c:v>693240</c:v>
                </c:pt>
                <c:pt idx="1">
                  <c:v>1014159</c:v>
                </c:pt>
              </c:numCache>
            </c:numRef>
          </c:val>
        </c:ser>
        <c:ser>
          <c:idx val="1"/>
          <c:order val="1"/>
          <c:tx>
            <c:strRef>
              <c:f>'Слайд 3'!$A$7</c:f>
              <c:strCache>
                <c:ptCount val="1"/>
                <c:pt idx="0">
                  <c:v>за счет собственных средств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5723270440251645E-2"/>
                  <c:y val="1.17370892018783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516 581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0424540682415433E-2"/>
                  <c:y val="2.59363556704412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541 995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792452830188741E-2"/>
                  <c:y val="-2.9342723004694847E-3"/>
                </c:manualLayout>
              </c:layout>
              <c:showVal val="1"/>
            </c:dLbl>
            <c:dLbl>
              <c:idx val="3"/>
              <c:layout>
                <c:manualLayout>
                  <c:x val="1.3757861635220529E-2"/>
                  <c:y val="-2.9342723004694847E-3"/>
                </c:manualLayout>
              </c:layout>
              <c:showVal val="1"/>
            </c:dLbl>
            <c:dLbl>
              <c:idx val="4"/>
              <c:layout>
                <c:manualLayout>
                  <c:x val="1.1792452830188741E-2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numRef>
              <c:f>'Слайд 3'!$B$5:$C$5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'Слайд 3'!$B$7:$C$7</c:f>
              <c:numCache>
                <c:formatCode>#,##0</c:formatCode>
                <c:ptCount val="2"/>
                <c:pt idx="0">
                  <c:v>516581</c:v>
                </c:pt>
                <c:pt idx="1">
                  <c:v>541995</c:v>
                </c:pt>
              </c:numCache>
            </c:numRef>
          </c:val>
        </c:ser>
        <c:shape val="cylinder"/>
        <c:axId val="144795520"/>
        <c:axId val="144797056"/>
        <c:axId val="0"/>
      </c:bar3DChart>
      <c:catAx>
        <c:axId val="144795520"/>
        <c:scaling>
          <c:orientation val="minMax"/>
        </c:scaling>
        <c:axPos val="b"/>
        <c:numFmt formatCode="General" sourceLinked="1"/>
        <c:tickLblPos val="nextTo"/>
        <c:crossAx val="144797056"/>
        <c:crosses val="autoZero"/>
        <c:auto val="1"/>
        <c:lblAlgn val="ctr"/>
        <c:lblOffset val="100"/>
      </c:catAx>
      <c:valAx>
        <c:axId val="144797056"/>
        <c:scaling>
          <c:orientation val="minMax"/>
        </c:scaling>
        <c:delete val="1"/>
        <c:axPos val="l"/>
        <c:numFmt formatCode="#,##0" sourceLinked="1"/>
        <c:tickLblPos val="none"/>
        <c:crossAx val="144795520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b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hPercent val="100"/>
      <c:rotY val="200"/>
      <c:depthPercent val="100"/>
      <c:perspective val="30"/>
    </c:view3D>
    <c:plotArea>
      <c:layout>
        <c:manualLayout>
          <c:layoutTarget val="inner"/>
          <c:xMode val="edge"/>
          <c:yMode val="edge"/>
          <c:x val="9.20892857634735E-2"/>
          <c:y val="8.1016582952771324E-2"/>
          <c:w val="0.90791071423652669"/>
          <c:h val="0.886990809500698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explosion val="24"/>
            <c:spPr>
              <a:solidFill>
                <a:srgbClr val="FFCCFF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spPr>
              <a:solidFill>
                <a:schemeClr val="accent4">
                  <a:lumMod val="50000"/>
                </a:schemeClr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5.2156394927652977E-2"/>
                  <c:y val="-9.62475295142645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
</a:t>
                    </a:r>
                    <a:r>
                      <a:rPr lang="ru-RU" dirty="0" smtClean="0"/>
                      <a:t>6,2%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0.157220835111889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13,7%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21567511017294391"/>
                  <c:y val="-0.36453381855135925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5512755527163638"/>
                  <c:y val="-4.0784077978402104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7.9481067760147989E-2"/>
                  <c:y val="5.55232532642571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0.1938713650733023"/>
                  <c:y val="8.2374984650828181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6.3852352034347012E-2"/>
                  <c:y val="5.0325183166782625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6.272271400514938E-2"/>
                  <c:y val="0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9.9247653038551209E-2"/>
                  <c:y val="-1.8793789495531069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Лист1!$A$2:$A$14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95601</c:v>
                </c:pt>
                <c:pt idx="1">
                  <c:v>213662</c:v>
                </c:pt>
                <c:pt idx="2">
                  <c:v>82576</c:v>
                </c:pt>
                <c:pt idx="3">
                  <c:v>893409</c:v>
                </c:pt>
                <c:pt idx="4">
                  <c:v>97134</c:v>
                </c:pt>
                <c:pt idx="5">
                  <c:v>50888</c:v>
                </c:pt>
                <c:pt idx="6">
                  <c:v>113736</c:v>
                </c:pt>
                <c:pt idx="7">
                  <c:v>4230</c:v>
                </c:pt>
                <c:pt idx="8">
                  <c:v>4918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БЕЗВОЗМЕЗДНЫЕ ПОСТУПЛЕНИЯ, в т.ч.:</a:t>
          </a:r>
          <a:endParaRPr lang="ru-RU" sz="18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СУММА (тыс.руб.)</a:t>
          </a:r>
          <a:endParaRPr lang="ru-RU" sz="18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ДОЛЯ ПОСТУПЛЕНИЙ</a:t>
          </a: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189380" custScaleY="102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69935" custScaleY="110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38781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16617-882D-40FF-BEEF-FFEA6F9A27C0}" type="presOf" srcId="{8C9A5ECE-4E2D-4A4D-9AF4-5E6CA82AFF56}" destId="{FA085E75-5073-4A3D-B326-A636F3A62E05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E0DC801E-1769-4FE1-915C-357692689E96}" type="presOf" srcId="{E9651CD2-5D3A-40B6-A0BC-F97FA7A5A9E0}" destId="{9A2E679D-A40C-480B-92D6-54C3A7EABDD1}" srcOrd="0" destOrd="0" presId="urn:microsoft.com/office/officeart/2005/8/layout/hChevron3"/>
    <dgm:cxn modelId="{7197F15D-94AB-4007-B2DD-B218DB33C173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D18FF53B-03BA-4106-B336-D5E7479FE94B}" type="presOf" srcId="{C2F9A523-91AB-41C8-B3E6-FDF5208AA655}" destId="{8B3CFC9F-D66C-423E-8C68-888F0A594677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BBD55EB4-6455-4703-9154-48D4C73A1C2A}" type="presParOf" srcId="{E68225EC-7320-4C28-B585-52791266A7D8}" destId="{9A2E679D-A40C-480B-92D6-54C3A7EABDD1}" srcOrd="0" destOrd="0" presId="urn:microsoft.com/office/officeart/2005/8/layout/hChevron3"/>
    <dgm:cxn modelId="{F95442FD-9880-4A11-9605-CFDD92D754E4}" type="presParOf" srcId="{E68225EC-7320-4C28-B585-52791266A7D8}" destId="{9A97F94B-1EDA-4717-986B-8E7000A5D4D9}" srcOrd="1" destOrd="0" presId="urn:microsoft.com/office/officeart/2005/8/layout/hChevron3"/>
    <dgm:cxn modelId="{C491E6A3-8E91-4977-8F36-A0C77D485B37}" type="presParOf" srcId="{E68225EC-7320-4C28-B585-52791266A7D8}" destId="{FA085E75-5073-4A3D-B326-A636F3A62E05}" srcOrd="2" destOrd="0" presId="urn:microsoft.com/office/officeart/2005/8/layout/hChevron3"/>
    <dgm:cxn modelId="{E1E2EDC5-B176-40C4-962A-DB8749012490}" type="presParOf" srcId="{E68225EC-7320-4C28-B585-52791266A7D8}" destId="{CDE484F3-81D6-44D6-8543-1FFC3BC8D861}" srcOrd="3" destOrd="0" presId="urn:microsoft.com/office/officeart/2005/8/layout/hChevron3"/>
    <dgm:cxn modelId="{F8CAAE5F-93D4-444C-9CB8-63EED3882414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ДОШКОЛЬНОЕ ОБРАЗОВАНИЕ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316 093тыс.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35,4%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3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78D4B2ED-C0C5-47A6-8F2C-B7D1A76F5A19}" type="presOf" srcId="{8C9A5ECE-4E2D-4A4D-9AF4-5E6CA82AFF56}" destId="{FA085E75-5073-4A3D-B326-A636F3A62E05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9DBC5CB2-2652-487F-985C-7F1FD5F12632}" type="presOf" srcId="{C2F9A523-91AB-41C8-B3E6-FDF5208AA655}" destId="{8B3CFC9F-D66C-423E-8C68-888F0A594677}" srcOrd="0" destOrd="0" presId="urn:microsoft.com/office/officeart/2005/8/layout/hChevron3"/>
    <dgm:cxn modelId="{11C33455-0C79-4348-81FB-5A0C80C4631E}" type="presOf" srcId="{E9651CD2-5D3A-40B6-A0BC-F97FA7A5A9E0}" destId="{9A2E679D-A40C-480B-92D6-54C3A7EABDD1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57DA2C6B-DF3E-4313-924E-B1A7EA05E1ED}" type="presOf" srcId="{E0C728C9-57B1-41F0-8230-424AFB0B8156}" destId="{E68225EC-7320-4C28-B585-52791266A7D8}" srcOrd="0" destOrd="0" presId="urn:microsoft.com/office/officeart/2005/8/layout/hChevron3"/>
    <dgm:cxn modelId="{0520162A-102C-4979-B5B7-05E205038981}" type="presParOf" srcId="{E68225EC-7320-4C28-B585-52791266A7D8}" destId="{9A2E679D-A40C-480B-92D6-54C3A7EABDD1}" srcOrd="0" destOrd="0" presId="urn:microsoft.com/office/officeart/2005/8/layout/hChevron3"/>
    <dgm:cxn modelId="{CC0824E4-F4B6-4549-BB46-CC114F0D5C3D}" type="presParOf" srcId="{E68225EC-7320-4C28-B585-52791266A7D8}" destId="{9A97F94B-1EDA-4717-986B-8E7000A5D4D9}" srcOrd="1" destOrd="0" presId="urn:microsoft.com/office/officeart/2005/8/layout/hChevron3"/>
    <dgm:cxn modelId="{B5D8094C-BA10-4818-B9BB-8CCBCE7F58A6}" type="presParOf" srcId="{E68225EC-7320-4C28-B585-52791266A7D8}" destId="{FA085E75-5073-4A3D-B326-A636F3A62E05}" srcOrd="2" destOrd="0" presId="urn:microsoft.com/office/officeart/2005/8/layout/hChevron3"/>
    <dgm:cxn modelId="{4818C6D6-3F25-406B-BFAC-B60139FE96BC}" type="presParOf" srcId="{E68225EC-7320-4C28-B585-52791266A7D8}" destId="{CDE484F3-81D6-44D6-8543-1FFC3BC8D861}" srcOrd="3" destOrd="0" presId="urn:microsoft.com/office/officeart/2005/8/layout/hChevron3"/>
    <dgm:cxn modelId="{4982F624-FC75-490A-8088-D4C106D4BFD8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МОЛОДЕЖНАЯ ПОЛИТИКА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4 352тыс.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0,5%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Ang="0" custScaleX="158512" custScaleY="196017" custLinFactNeighborX="10329" custLinFactNeighborY="-4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94804" custScaleY="179231" custLinFactNeighborX="-75546" custLinFactNeighborY="-3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991FD715-A0FE-4A0E-A160-8CBEDBC1B931}" type="presOf" srcId="{E0C728C9-57B1-41F0-8230-424AFB0B8156}" destId="{E68225EC-7320-4C28-B585-52791266A7D8}" srcOrd="0" destOrd="0" presId="urn:microsoft.com/office/officeart/2005/8/layout/hChevron3"/>
    <dgm:cxn modelId="{24C71FC6-5402-43F8-ADCA-EB2A40DF9E4D}" type="presOf" srcId="{C2F9A523-91AB-41C8-B3E6-FDF5208AA655}" destId="{8B3CFC9F-D66C-423E-8C68-888F0A594677}" srcOrd="0" destOrd="0" presId="urn:microsoft.com/office/officeart/2005/8/layout/hChevron3"/>
    <dgm:cxn modelId="{F37DF651-1B51-4DE9-BC94-15795BAD369B}" type="presOf" srcId="{E9651CD2-5D3A-40B6-A0BC-F97FA7A5A9E0}" destId="{9A2E679D-A40C-480B-92D6-54C3A7EABDD1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9B9AEC2B-4EF7-413D-B462-77232557D353}" type="presOf" srcId="{8C9A5ECE-4E2D-4A4D-9AF4-5E6CA82AFF56}" destId="{FA085E75-5073-4A3D-B326-A636F3A62E05}" srcOrd="0" destOrd="0" presId="urn:microsoft.com/office/officeart/2005/8/layout/hChevron3"/>
    <dgm:cxn modelId="{C639BB8D-8435-44C0-810F-49E6F9691BBA}" type="presParOf" srcId="{E68225EC-7320-4C28-B585-52791266A7D8}" destId="{9A2E679D-A40C-480B-92D6-54C3A7EABDD1}" srcOrd="0" destOrd="0" presId="urn:microsoft.com/office/officeart/2005/8/layout/hChevron3"/>
    <dgm:cxn modelId="{8C615854-E556-41FA-A1D7-CF8532FCCB2B}" type="presParOf" srcId="{E68225EC-7320-4C28-B585-52791266A7D8}" destId="{9A97F94B-1EDA-4717-986B-8E7000A5D4D9}" srcOrd="1" destOrd="0" presId="urn:microsoft.com/office/officeart/2005/8/layout/hChevron3"/>
    <dgm:cxn modelId="{C3829FE0-1C4C-434F-941B-C2F48BBD5CBA}" type="presParOf" srcId="{E68225EC-7320-4C28-B585-52791266A7D8}" destId="{FA085E75-5073-4A3D-B326-A636F3A62E05}" srcOrd="2" destOrd="0" presId="urn:microsoft.com/office/officeart/2005/8/layout/hChevron3"/>
    <dgm:cxn modelId="{C62BB5C0-222B-4B50-82EC-B33EE39E7D1B}" type="presParOf" srcId="{E68225EC-7320-4C28-B585-52791266A7D8}" destId="{CDE484F3-81D6-44D6-8543-1FFC3BC8D861}" srcOrd="3" destOrd="0" presId="urn:microsoft.com/office/officeart/2005/8/layout/hChevron3"/>
    <dgm:cxn modelId="{50496B7C-1CAB-4AF3-8B6E-1E0378DBA148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ДРУГИЕ ВОПРОСЫ В ОБЛАСТИ ОБРАЗОВАНИЯ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31 074тыс.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3,5%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 custLinFactY="-2962" custLinFactNeighborX="-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3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A30AEFE4-DF63-4C45-B5B9-4E8232CADEBD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DB1F10ED-1FF1-4DAE-BBC7-8F65A5CB64CB}" type="presOf" srcId="{E9651CD2-5D3A-40B6-A0BC-F97FA7A5A9E0}" destId="{9A2E679D-A40C-480B-92D6-54C3A7EABDD1}" srcOrd="0" destOrd="0" presId="urn:microsoft.com/office/officeart/2005/8/layout/hChevron3"/>
    <dgm:cxn modelId="{DD093686-3668-4A96-93E6-2260D9B528C4}" type="presOf" srcId="{8C9A5ECE-4E2D-4A4D-9AF4-5E6CA82AFF56}" destId="{FA085E75-5073-4A3D-B326-A636F3A62E05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43BE4304-A02C-42C0-81DB-29300EBA9ECA}" type="presOf" srcId="{C2F9A523-91AB-41C8-B3E6-FDF5208AA655}" destId="{8B3CFC9F-D66C-423E-8C68-888F0A594677}" srcOrd="0" destOrd="0" presId="urn:microsoft.com/office/officeart/2005/8/layout/hChevron3"/>
    <dgm:cxn modelId="{D282AE0E-D853-4201-8E4D-BB29F93C6D25}" type="presParOf" srcId="{E68225EC-7320-4C28-B585-52791266A7D8}" destId="{9A2E679D-A40C-480B-92D6-54C3A7EABDD1}" srcOrd="0" destOrd="0" presId="urn:microsoft.com/office/officeart/2005/8/layout/hChevron3"/>
    <dgm:cxn modelId="{8D5509EC-F34A-4BA7-999C-261E11FF7647}" type="presParOf" srcId="{E68225EC-7320-4C28-B585-52791266A7D8}" destId="{9A97F94B-1EDA-4717-986B-8E7000A5D4D9}" srcOrd="1" destOrd="0" presId="urn:microsoft.com/office/officeart/2005/8/layout/hChevron3"/>
    <dgm:cxn modelId="{EAEF7EAB-6F64-45DB-9F3C-62BC9051F235}" type="presParOf" srcId="{E68225EC-7320-4C28-B585-52791266A7D8}" destId="{FA085E75-5073-4A3D-B326-A636F3A62E05}" srcOrd="2" destOrd="0" presId="urn:microsoft.com/office/officeart/2005/8/layout/hChevron3"/>
    <dgm:cxn modelId="{FBC54996-16E8-4FDE-BAFC-FF3CD1C092F0}" type="presParOf" srcId="{E68225EC-7320-4C28-B585-52791266A7D8}" destId="{CDE484F3-81D6-44D6-8543-1FFC3BC8D861}" srcOrd="3" destOrd="0" presId="urn:microsoft.com/office/officeart/2005/8/layout/hChevron3"/>
    <dgm:cxn modelId="{A5B64740-E17B-4A16-BBCB-D6B905BF1128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ДОПОЛНИТЕЛЬНОЕ  ОБРАЗОВАНИЕ ДЕТЕЙ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185 150 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20,7%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3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386388F0-8BF4-4A90-B061-94612BE63171}" type="presOf" srcId="{E9651CD2-5D3A-40B6-A0BC-F97FA7A5A9E0}" destId="{9A2E679D-A40C-480B-92D6-54C3A7EABDD1}" srcOrd="0" destOrd="0" presId="urn:microsoft.com/office/officeart/2005/8/layout/hChevron3"/>
    <dgm:cxn modelId="{1F38644D-D7CC-498E-BC4E-F0358163B4AA}" type="presOf" srcId="{E0C728C9-57B1-41F0-8230-424AFB0B8156}" destId="{E68225EC-7320-4C28-B585-52791266A7D8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D9ACC758-36B6-4638-8711-9EADB7626A61}" type="presOf" srcId="{8C9A5ECE-4E2D-4A4D-9AF4-5E6CA82AFF56}" destId="{FA085E75-5073-4A3D-B326-A636F3A62E05}" srcOrd="0" destOrd="0" presId="urn:microsoft.com/office/officeart/2005/8/layout/hChevron3"/>
    <dgm:cxn modelId="{E914A03D-E431-41D9-B611-0C8CF8B5296C}" type="presOf" srcId="{C2F9A523-91AB-41C8-B3E6-FDF5208AA655}" destId="{8B3CFC9F-D66C-423E-8C68-888F0A594677}" srcOrd="0" destOrd="0" presId="urn:microsoft.com/office/officeart/2005/8/layout/hChevron3"/>
    <dgm:cxn modelId="{5AD8FCF1-786F-4818-93EB-0090C9150AFD}" type="presParOf" srcId="{E68225EC-7320-4C28-B585-52791266A7D8}" destId="{9A2E679D-A40C-480B-92D6-54C3A7EABDD1}" srcOrd="0" destOrd="0" presId="urn:microsoft.com/office/officeart/2005/8/layout/hChevron3"/>
    <dgm:cxn modelId="{EDB41E5C-EEA1-4535-B701-B6A9F63FCD49}" type="presParOf" srcId="{E68225EC-7320-4C28-B585-52791266A7D8}" destId="{9A97F94B-1EDA-4717-986B-8E7000A5D4D9}" srcOrd="1" destOrd="0" presId="urn:microsoft.com/office/officeart/2005/8/layout/hChevron3"/>
    <dgm:cxn modelId="{A3FE4D5B-8823-4A11-BCD4-35A0EA4EE3CB}" type="presParOf" srcId="{E68225EC-7320-4C28-B585-52791266A7D8}" destId="{FA085E75-5073-4A3D-B326-A636F3A62E05}" srcOrd="2" destOrd="0" presId="urn:microsoft.com/office/officeart/2005/8/layout/hChevron3"/>
    <dgm:cxn modelId="{054B7E09-1CD5-4F67-BF94-E740D4720351}" type="presParOf" srcId="{E68225EC-7320-4C28-B585-52791266A7D8}" destId="{CDE484F3-81D6-44D6-8543-1FFC3BC8D861}" srcOrd="3" destOrd="0" presId="urn:microsoft.com/office/officeart/2005/8/layout/hChevron3"/>
    <dgm:cxn modelId="{659BA12C-AA82-43E2-B21B-FA9B378CF4AF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СУБВЕНЦИИ</a:t>
          </a:r>
          <a:endParaRPr lang="ru-RU" sz="23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558 183</a:t>
          </a:r>
          <a:endParaRPr lang="ru-RU" sz="23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48%</a:t>
          </a:r>
          <a:endParaRPr lang="ru-RU" sz="23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96087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8707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51683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90D820-2FB7-4D24-903D-1383B0560697}" type="presOf" srcId="{E9651CD2-5D3A-40B6-A0BC-F97FA7A5A9E0}" destId="{9A2E679D-A40C-480B-92D6-54C3A7EABDD1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C1372C7C-F672-47C5-9A8B-6400E0EEB0FE}" type="presOf" srcId="{C2F9A523-91AB-41C8-B3E6-FDF5208AA655}" destId="{8B3CFC9F-D66C-423E-8C68-888F0A594677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24842921-2FE9-4A87-AEC9-585C48D43C73}" type="presOf" srcId="{8C9A5ECE-4E2D-4A4D-9AF4-5E6CA82AFF56}" destId="{FA085E75-5073-4A3D-B326-A636F3A62E05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7F7E94D2-C80E-4365-8AB1-38B444924F6B}" type="presOf" srcId="{E0C728C9-57B1-41F0-8230-424AFB0B8156}" destId="{E68225EC-7320-4C28-B585-52791266A7D8}" srcOrd="0" destOrd="0" presId="urn:microsoft.com/office/officeart/2005/8/layout/hChevron3"/>
    <dgm:cxn modelId="{F6E2B7F6-7E9C-4989-A5C4-F0D1E9726264}" type="presParOf" srcId="{E68225EC-7320-4C28-B585-52791266A7D8}" destId="{9A2E679D-A40C-480B-92D6-54C3A7EABDD1}" srcOrd="0" destOrd="0" presId="urn:microsoft.com/office/officeart/2005/8/layout/hChevron3"/>
    <dgm:cxn modelId="{D01AC745-BFFB-4C66-AE0E-45D67822E678}" type="presParOf" srcId="{E68225EC-7320-4C28-B585-52791266A7D8}" destId="{9A97F94B-1EDA-4717-986B-8E7000A5D4D9}" srcOrd="1" destOrd="0" presId="urn:microsoft.com/office/officeart/2005/8/layout/hChevron3"/>
    <dgm:cxn modelId="{45CA29A7-037D-46E5-8565-1C59D9037B2D}" type="presParOf" srcId="{E68225EC-7320-4C28-B585-52791266A7D8}" destId="{FA085E75-5073-4A3D-B326-A636F3A62E05}" srcOrd="2" destOrd="0" presId="urn:microsoft.com/office/officeart/2005/8/layout/hChevron3"/>
    <dgm:cxn modelId="{8E661F25-8FDF-47A9-A19E-3D904338318B}" type="presParOf" srcId="{E68225EC-7320-4C28-B585-52791266A7D8}" destId="{CDE484F3-81D6-44D6-8543-1FFC3BC8D861}" srcOrd="3" destOrd="0" presId="urn:microsoft.com/office/officeart/2005/8/layout/hChevron3"/>
    <dgm:cxn modelId="{AD8C21FE-88C4-4F1D-98E8-44BC87AEF836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 anchor="ctr" anchorCtr="0"/>
        <a:lstStyle/>
        <a:p>
          <a:endParaRPr lang="ru-RU" sz="2300" b="1" u="none" dirty="0" smtClean="0">
            <a:solidFill>
              <a:schemeClr val="tx1"/>
            </a:solidFill>
          </a:endParaRPr>
        </a:p>
        <a:p>
          <a:r>
            <a:rPr lang="ru-RU" sz="2300" b="1" u="none" dirty="0" smtClean="0">
              <a:solidFill>
                <a:schemeClr val="tx1"/>
              </a:solidFill>
            </a:rPr>
            <a:t>СУБСИДИИ</a:t>
          </a:r>
        </a:p>
        <a:p>
          <a:endParaRPr lang="ru-RU" sz="23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529 816</a:t>
          </a:r>
          <a:endParaRPr lang="ru-RU" sz="23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A91018D9-EB1D-4934-899C-092AE6C597B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45%</a:t>
          </a:r>
          <a:endParaRPr lang="ru-RU" sz="2300" b="1" dirty="0">
            <a:solidFill>
              <a:schemeClr val="tx1"/>
            </a:solidFill>
          </a:endParaRPr>
        </a:p>
      </dgm:t>
    </dgm:pt>
    <dgm:pt modelId="{D902BE19-4A79-403E-817E-0164CE3CC46D}" type="parTrans" cxnId="{C1C91B52-3156-45CA-BFE2-AE330173F54B}">
      <dgm:prSet/>
      <dgm:spPr/>
      <dgm:t>
        <a:bodyPr/>
        <a:lstStyle/>
        <a:p>
          <a:endParaRPr lang="ru-RU"/>
        </a:p>
      </dgm:t>
    </dgm:pt>
    <dgm:pt modelId="{1F4C3AA2-2CAB-434C-A08F-62697D7A34AB}" type="sibTrans" cxnId="{C1C91B52-3156-45CA-BFE2-AE330173F54B}">
      <dgm:prSet/>
      <dgm:spPr/>
      <dgm:t>
        <a:bodyPr/>
        <a:lstStyle/>
        <a:p>
          <a:endParaRPr lang="ru-RU"/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05506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8B3CFC9F-D66C-423E-8C68-888F0A594677}" type="pres">
      <dgm:prSet presAssocID="{C2F9A523-91AB-41C8-B3E6-FDF5208AA655}" presName="parTxOnly" presStyleLbl="node1" presStyleIdx="1" presStyleCnt="3" custScaleX="165915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8079E-979C-49AE-8BCB-2DE6831DF8A7}" type="pres">
      <dgm:prSet presAssocID="{C6C5B1CF-5425-41DC-979A-8CB285A5BB69}" presName="parSpace" presStyleCnt="0"/>
      <dgm:spPr/>
    </dgm:pt>
    <dgm:pt modelId="{C13E547D-395F-44D4-A3FA-4BB48BE343F1}" type="pres">
      <dgm:prSet presAssocID="{A91018D9-EB1D-4934-899C-092AE6C597B5}" presName="parTxOnly" presStyleLbl="node1" presStyleIdx="2" presStyleCnt="3" custLinFactNeighborX="39363" custLinFactNeighborY="-11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8EAEC9-DAEB-4E30-BE88-7A33E65888C2}" type="presOf" srcId="{E9651CD2-5D3A-40B6-A0BC-F97FA7A5A9E0}" destId="{9A2E679D-A40C-480B-92D6-54C3A7EABDD1}" srcOrd="0" destOrd="0" presId="urn:microsoft.com/office/officeart/2005/8/layout/hChevron3"/>
    <dgm:cxn modelId="{C1C91B52-3156-45CA-BFE2-AE330173F54B}" srcId="{E0C728C9-57B1-41F0-8230-424AFB0B8156}" destId="{A91018D9-EB1D-4934-899C-092AE6C597B5}" srcOrd="2" destOrd="0" parTransId="{D902BE19-4A79-403E-817E-0164CE3CC46D}" sibTransId="{1F4C3AA2-2CAB-434C-A08F-62697D7A34AB}"/>
    <dgm:cxn modelId="{FD2057C4-A0EA-40CA-939D-AF1DED3FFCCA}" srcId="{E0C728C9-57B1-41F0-8230-424AFB0B8156}" destId="{C2F9A523-91AB-41C8-B3E6-FDF5208AA655}" srcOrd="1" destOrd="0" parTransId="{0B9B4D2F-66BE-4CA9-A49C-16E927C81615}" sibTransId="{C6C5B1CF-5425-41DC-979A-8CB285A5BB69}"/>
    <dgm:cxn modelId="{BB1E5EEC-DF31-4228-AE64-A6E1F4C99E97}" type="presOf" srcId="{A91018D9-EB1D-4934-899C-092AE6C597B5}" destId="{C13E547D-395F-44D4-A3FA-4BB48BE343F1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A58958A4-1B7E-4768-932F-64229CBFF9C1}" type="presOf" srcId="{C2F9A523-91AB-41C8-B3E6-FDF5208AA655}" destId="{8B3CFC9F-D66C-423E-8C68-888F0A594677}" srcOrd="0" destOrd="0" presId="urn:microsoft.com/office/officeart/2005/8/layout/hChevron3"/>
    <dgm:cxn modelId="{2470E642-6798-4FF5-B933-43AD912C5802}" type="presOf" srcId="{E0C728C9-57B1-41F0-8230-424AFB0B8156}" destId="{E68225EC-7320-4C28-B585-52791266A7D8}" srcOrd="0" destOrd="0" presId="urn:microsoft.com/office/officeart/2005/8/layout/hChevron3"/>
    <dgm:cxn modelId="{1FA05F44-4475-4F2C-AEED-45A701889DCE}" type="presParOf" srcId="{E68225EC-7320-4C28-B585-52791266A7D8}" destId="{9A2E679D-A40C-480B-92D6-54C3A7EABDD1}" srcOrd="0" destOrd="0" presId="urn:microsoft.com/office/officeart/2005/8/layout/hChevron3"/>
    <dgm:cxn modelId="{9A3B0624-E141-4E27-9618-47DAF28D26F5}" type="presParOf" srcId="{E68225EC-7320-4C28-B585-52791266A7D8}" destId="{9A97F94B-1EDA-4717-986B-8E7000A5D4D9}" srcOrd="1" destOrd="0" presId="urn:microsoft.com/office/officeart/2005/8/layout/hChevron3"/>
    <dgm:cxn modelId="{17167236-8CBB-4432-BC6D-AD758CEE1263}" type="presParOf" srcId="{E68225EC-7320-4C28-B585-52791266A7D8}" destId="{8B3CFC9F-D66C-423E-8C68-888F0A594677}" srcOrd="2" destOrd="0" presId="urn:microsoft.com/office/officeart/2005/8/layout/hChevron3"/>
    <dgm:cxn modelId="{04A70CCF-0416-4C84-909A-CDF101154029}" type="presParOf" srcId="{E68225EC-7320-4C28-B585-52791266A7D8}" destId="{6C68079E-979C-49AE-8BCB-2DE6831DF8A7}" srcOrd="3" destOrd="0" presId="urn:microsoft.com/office/officeart/2005/8/layout/hChevron3"/>
    <dgm:cxn modelId="{6B05AAD0-EEF1-41EA-A75F-D7CAA31E512D}" type="presParOf" srcId="{E68225EC-7320-4C28-B585-52791266A7D8}" destId="{C13E547D-395F-44D4-A3FA-4BB48BE343F1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300" b="1" u="none" smtClean="0">
              <a:solidFill>
                <a:schemeClr val="tx1"/>
              </a:solidFill>
            </a:rPr>
            <a:t>ДОТАЦИИ</a:t>
          </a:r>
          <a:endParaRPr lang="ru-RU" sz="2300" b="1" u="none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84 367</a:t>
          </a:r>
          <a:endParaRPr lang="ru-RU" sz="23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7%</a:t>
          </a:r>
          <a:endParaRPr lang="ru-RU" sz="23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73257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60938" custScaleY="196017" custLinFactNeighborX="-7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32A7FF8E-8924-4B0B-A7C8-852591A289E9}" type="presOf" srcId="{E9651CD2-5D3A-40B6-A0BC-F97FA7A5A9E0}" destId="{9A2E679D-A40C-480B-92D6-54C3A7EABDD1}" srcOrd="0" destOrd="0" presId="urn:microsoft.com/office/officeart/2005/8/layout/hChevron3"/>
    <dgm:cxn modelId="{33824FC9-BAB6-46AD-9B4B-56CE46AC5C6E}" type="presOf" srcId="{C2F9A523-91AB-41C8-B3E6-FDF5208AA655}" destId="{8B3CFC9F-D66C-423E-8C68-888F0A594677}" srcOrd="0" destOrd="0" presId="urn:microsoft.com/office/officeart/2005/8/layout/hChevron3"/>
    <dgm:cxn modelId="{4CF3DCB3-DF73-4ED7-8BAE-94DABCBB9D5F}" type="presOf" srcId="{8C9A5ECE-4E2D-4A4D-9AF4-5E6CA82AFF56}" destId="{FA085E75-5073-4A3D-B326-A636F3A62E05}" srcOrd="0" destOrd="0" presId="urn:microsoft.com/office/officeart/2005/8/layout/hChevron3"/>
    <dgm:cxn modelId="{47CD3113-65BD-4441-AE3C-D61CD9C4907C}" type="presOf" srcId="{E0C728C9-57B1-41F0-8230-424AFB0B8156}" destId="{E68225EC-7320-4C28-B585-52791266A7D8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9DDF10DC-14FD-46FD-B73E-987684DA89F5}" type="presParOf" srcId="{E68225EC-7320-4C28-B585-52791266A7D8}" destId="{9A2E679D-A40C-480B-92D6-54C3A7EABDD1}" srcOrd="0" destOrd="0" presId="urn:microsoft.com/office/officeart/2005/8/layout/hChevron3"/>
    <dgm:cxn modelId="{9C6EB170-C42D-4594-8A03-E75275630F95}" type="presParOf" srcId="{E68225EC-7320-4C28-B585-52791266A7D8}" destId="{9A97F94B-1EDA-4717-986B-8E7000A5D4D9}" srcOrd="1" destOrd="0" presId="urn:microsoft.com/office/officeart/2005/8/layout/hChevron3"/>
    <dgm:cxn modelId="{6050D92B-587B-4E01-8B58-309D5EE7D160}" type="presParOf" srcId="{E68225EC-7320-4C28-B585-52791266A7D8}" destId="{FA085E75-5073-4A3D-B326-A636F3A62E05}" srcOrd="2" destOrd="0" presId="urn:microsoft.com/office/officeart/2005/8/layout/hChevron3"/>
    <dgm:cxn modelId="{1FA13F7B-46C1-4195-AB99-46F106EE15F3}" type="presParOf" srcId="{E68225EC-7320-4C28-B585-52791266A7D8}" destId="{CDE484F3-81D6-44D6-8543-1FFC3BC8D861}" srcOrd="3" destOrd="0" presId="urn:microsoft.com/office/officeart/2005/8/layout/hChevron3"/>
    <dgm:cxn modelId="{5BEC7108-4747-43E1-9AD5-CE21DD4ECE50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u="none" dirty="0" smtClean="0">
              <a:solidFill>
                <a:schemeClr val="tx1"/>
              </a:solidFill>
            </a:rPr>
            <a:t>ИНЫЕ МЕЖБЮДЖЕТНЫЕ ТРАНСФЕРТЫ </a:t>
          </a:r>
          <a:endParaRPr lang="ru-RU" sz="1800" b="1" u="none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1 250</a:t>
          </a:r>
          <a:endParaRPr lang="ru-RU" sz="18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0,1%</a:t>
          </a:r>
          <a:endParaRPr lang="ru-RU" sz="18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317438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7494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5C2A1F-51F5-4849-8389-34892B691AED}" type="presOf" srcId="{E0C728C9-57B1-41F0-8230-424AFB0B8156}" destId="{E68225EC-7320-4C28-B585-52791266A7D8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EE010430-C123-4264-913F-A2475B20A313}" type="presOf" srcId="{C2F9A523-91AB-41C8-B3E6-FDF5208AA655}" destId="{8B3CFC9F-D66C-423E-8C68-888F0A594677}" srcOrd="0" destOrd="0" presId="urn:microsoft.com/office/officeart/2005/8/layout/hChevron3"/>
    <dgm:cxn modelId="{B1496D8A-383D-4037-9CE1-943685A97EA8}" type="presOf" srcId="{E9651CD2-5D3A-40B6-A0BC-F97FA7A5A9E0}" destId="{9A2E679D-A40C-480B-92D6-54C3A7EABDD1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F3C6B483-306D-4DE3-8529-732C67C53943}" type="presOf" srcId="{8C9A5ECE-4E2D-4A4D-9AF4-5E6CA82AFF56}" destId="{FA085E75-5073-4A3D-B326-A636F3A62E05}" srcOrd="0" destOrd="0" presId="urn:microsoft.com/office/officeart/2005/8/layout/hChevron3"/>
    <dgm:cxn modelId="{800A7B50-42FF-40DC-A011-97B9BDCDB549}" type="presParOf" srcId="{E68225EC-7320-4C28-B585-52791266A7D8}" destId="{9A2E679D-A40C-480B-92D6-54C3A7EABDD1}" srcOrd="0" destOrd="0" presId="urn:microsoft.com/office/officeart/2005/8/layout/hChevron3"/>
    <dgm:cxn modelId="{A647DD76-CCD1-458D-9E19-03F3EDCA1A8C}" type="presParOf" srcId="{E68225EC-7320-4C28-B585-52791266A7D8}" destId="{9A97F94B-1EDA-4717-986B-8E7000A5D4D9}" srcOrd="1" destOrd="0" presId="urn:microsoft.com/office/officeart/2005/8/layout/hChevron3"/>
    <dgm:cxn modelId="{A5F7980C-1859-4C9D-B476-3EFDEC0333CD}" type="presParOf" srcId="{E68225EC-7320-4C28-B585-52791266A7D8}" destId="{FA085E75-5073-4A3D-B326-A636F3A62E05}" srcOrd="2" destOrd="0" presId="urn:microsoft.com/office/officeart/2005/8/layout/hChevron3"/>
    <dgm:cxn modelId="{69DED89F-B236-4C65-8213-FB26F9478C9D}" type="presParOf" srcId="{E68225EC-7320-4C28-B585-52791266A7D8}" destId="{CDE484F3-81D6-44D6-8543-1FFC3BC8D861}" srcOrd="3" destOrd="0" presId="urn:microsoft.com/office/officeart/2005/8/layout/hChevron3"/>
    <dgm:cxn modelId="{D799C25D-50CE-4975-9754-2A387A007EAE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</dgm:ptLst>
  <dgm:cxnLst>
    <dgm:cxn modelId="{93F9B0C5-DDF4-4B4B-A820-886D65F3FAC8}" type="presOf" srcId="{E0C728C9-57B1-41F0-8230-424AFB0B8156}" destId="{E68225EC-7320-4C28-B585-52791266A7D8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0,0 %</a:t>
          </a:r>
          <a:endParaRPr lang="ru-RU" sz="18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58</a:t>
          </a:r>
          <a:endParaRPr lang="ru-RU" sz="1800" b="1" dirty="0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u="none" dirty="0" smtClean="0">
              <a:solidFill>
                <a:schemeClr val="tx1"/>
              </a:solidFill>
            </a:rPr>
            <a:t>ПРОЧИЕ  БЕЗВОЗМЕЗДНЫЕ  ПОСТУПЛЕНИЯ </a:t>
          </a:r>
          <a:endParaRPr lang="ru-RU" sz="1800" b="1" u="none" dirty="0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6493" custScaleY="205924" custLinFactNeighborX="14027" custLinFactNeighborY="2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220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75059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ED5C4C18-2E3C-4362-A1FF-874BAB3EC323}" type="presOf" srcId="{C2F9A523-91AB-41C8-B3E6-FDF5208AA655}" destId="{8B3CFC9F-D66C-423E-8C68-888F0A594677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33DF2E22-5E54-4230-BF7B-306FF7717A59}" type="presOf" srcId="{E0C728C9-57B1-41F0-8230-424AFB0B8156}" destId="{E68225EC-7320-4C28-B585-52791266A7D8}" srcOrd="0" destOrd="0" presId="urn:microsoft.com/office/officeart/2005/8/layout/hChevron3"/>
    <dgm:cxn modelId="{E6E69CF1-4209-49B1-A84A-E57A6CA1E672}" type="presOf" srcId="{8C9A5ECE-4E2D-4A4D-9AF4-5E6CA82AFF56}" destId="{FA085E75-5073-4A3D-B326-A636F3A62E05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DB9169AB-2738-43C2-9F9B-DB356074FB17}" type="presOf" srcId="{E9651CD2-5D3A-40B6-A0BC-F97FA7A5A9E0}" destId="{9A2E679D-A40C-480B-92D6-54C3A7EABDD1}" srcOrd="0" destOrd="0" presId="urn:microsoft.com/office/officeart/2005/8/layout/hChevron3"/>
    <dgm:cxn modelId="{FAE4DA89-E7EE-4F05-A311-1394BA6DC9F0}" type="presParOf" srcId="{E68225EC-7320-4C28-B585-52791266A7D8}" destId="{9A2E679D-A40C-480B-92D6-54C3A7EABDD1}" srcOrd="0" destOrd="0" presId="urn:microsoft.com/office/officeart/2005/8/layout/hChevron3"/>
    <dgm:cxn modelId="{1D5734AC-D4B1-4541-99C0-92CF073CB471}" type="presParOf" srcId="{E68225EC-7320-4C28-B585-52791266A7D8}" destId="{9A97F94B-1EDA-4717-986B-8E7000A5D4D9}" srcOrd="1" destOrd="0" presId="urn:microsoft.com/office/officeart/2005/8/layout/hChevron3"/>
    <dgm:cxn modelId="{F3C8B5F1-BD67-42EB-83DD-3205F9DEB6E2}" type="presParOf" srcId="{E68225EC-7320-4C28-B585-52791266A7D8}" destId="{FA085E75-5073-4A3D-B326-A636F3A62E05}" srcOrd="2" destOrd="0" presId="urn:microsoft.com/office/officeart/2005/8/layout/hChevron3"/>
    <dgm:cxn modelId="{21E80B14-3BE8-4FF5-BE38-15F0AC81BF4D}" type="presParOf" srcId="{E68225EC-7320-4C28-B585-52791266A7D8}" destId="{CDE484F3-81D6-44D6-8543-1FFC3BC8D861}" srcOrd="3" destOrd="0" presId="urn:microsoft.com/office/officeart/2005/8/layout/hChevron3"/>
    <dgm:cxn modelId="{734AFCD4-215A-447B-89F5-D78267C02611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расходы</a:t>
          </a:r>
        </a:p>
        <a:p>
          <a:r>
            <a:rPr lang="ru-RU" sz="1800" b="1" dirty="0" smtClean="0">
              <a:solidFill>
                <a:schemeClr val="tx1"/>
              </a:solidFill>
            </a:rPr>
            <a:t>893 409тыс.рублей (исполнение 100%)</a:t>
          </a:r>
          <a:endParaRPr lang="ru-RU" sz="18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Доля расходов 57,4% </a:t>
          </a: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FA085E75-5073-4A3D-B326-A636F3A62E05}" type="pres">
      <dgm:prSet presAssocID="{8C9A5ECE-4E2D-4A4D-9AF4-5E6CA82AFF56}" presName="parTxOnly" presStyleLbl="node1" presStyleIdx="0" presStyleCnt="2" custScaleX="169935" custScaleY="110847" custLinFactNeighborX="-354" custLinFactNeighborY="-2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1" presStyleCnt="2" custScaleX="138781" custScaleY="120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943ED-19B5-4CFB-AB88-325A689C3FC7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1" destOrd="0" parTransId="{0B9B4D2F-66BE-4CA9-A49C-16E927C81615}" sibTransId="{C6C5B1CF-5425-41DC-979A-8CB285A5BB69}"/>
    <dgm:cxn modelId="{6C9366AB-83E6-4BD0-AAD8-309D7C40A4E4}" srcId="{E0C728C9-57B1-41F0-8230-424AFB0B8156}" destId="{8C9A5ECE-4E2D-4A4D-9AF4-5E6CA82AFF56}" srcOrd="0" destOrd="0" parTransId="{795EF423-0BBF-46FE-A39A-83821D0ACC09}" sibTransId="{81260EED-AB5C-4BC5-81DE-04C8BC9EA665}"/>
    <dgm:cxn modelId="{B31F1BB2-816A-4715-8BD3-42AF51ED0839}" type="presOf" srcId="{C2F9A523-91AB-41C8-B3E6-FDF5208AA655}" destId="{8B3CFC9F-D66C-423E-8C68-888F0A594677}" srcOrd="0" destOrd="0" presId="urn:microsoft.com/office/officeart/2005/8/layout/hChevron3"/>
    <dgm:cxn modelId="{631F00AA-B92A-4406-8572-A9C9021027D0}" type="presOf" srcId="{8C9A5ECE-4E2D-4A4D-9AF4-5E6CA82AFF56}" destId="{FA085E75-5073-4A3D-B326-A636F3A62E05}" srcOrd="0" destOrd="0" presId="urn:microsoft.com/office/officeart/2005/8/layout/hChevron3"/>
    <dgm:cxn modelId="{485C3695-AF83-4B3A-A9CB-43FBF43E8E07}" type="presParOf" srcId="{E68225EC-7320-4C28-B585-52791266A7D8}" destId="{FA085E75-5073-4A3D-B326-A636F3A62E05}" srcOrd="0" destOrd="0" presId="urn:microsoft.com/office/officeart/2005/8/layout/hChevron3"/>
    <dgm:cxn modelId="{AEC09B7F-DEB5-4C0F-BD24-28288BC9C375}" type="presParOf" srcId="{E68225EC-7320-4C28-B585-52791266A7D8}" destId="{CDE484F3-81D6-44D6-8543-1FFC3BC8D861}" srcOrd="1" destOrd="0" presId="urn:microsoft.com/office/officeart/2005/8/layout/hChevron3"/>
    <dgm:cxn modelId="{B8051019-AE5C-4469-9B79-635B4BBA6D10}" type="presParOf" srcId="{E68225EC-7320-4C28-B585-52791266A7D8}" destId="{8B3CFC9F-D66C-423E-8C68-888F0A594677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ОБЩЕЕ ОБРАЗОВАНИЕ</a:t>
          </a: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356 740тыс.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39,9%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 custLinFactNeighborX="33209" custLinFactNeighborY="34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 custLinFactNeighborY="2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14426" custLinFactNeighborY="7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83026FE9-D163-45FA-9876-73604AAE4D8D}" type="presOf" srcId="{E9651CD2-5D3A-40B6-A0BC-F97FA7A5A9E0}" destId="{9A2E679D-A40C-480B-92D6-54C3A7EABDD1}" srcOrd="0" destOrd="0" presId="urn:microsoft.com/office/officeart/2005/8/layout/hChevron3"/>
    <dgm:cxn modelId="{AA93721C-3535-4569-9560-ABD887AA3737}" type="presOf" srcId="{8C9A5ECE-4E2D-4A4D-9AF4-5E6CA82AFF56}" destId="{FA085E75-5073-4A3D-B326-A636F3A62E05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649581D4-BB46-4227-80CE-191F9A04BE3D}" type="presOf" srcId="{C2F9A523-91AB-41C8-B3E6-FDF5208AA655}" destId="{8B3CFC9F-D66C-423E-8C68-888F0A594677}" srcOrd="0" destOrd="0" presId="urn:microsoft.com/office/officeart/2005/8/layout/hChevron3"/>
    <dgm:cxn modelId="{B32E560A-C249-44E3-AC55-F19EC21244DD}" type="presOf" srcId="{E0C728C9-57B1-41F0-8230-424AFB0B8156}" destId="{E68225EC-7320-4C28-B585-52791266A7D8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841A9250-D855-42CF-919D-0B44C254D912}" type="presParOf" srcId="{E68225EC-7320-4C28-B585-52791266A7D8}" destId="{9A2E679D-A40C-480B-92D6-54C3A7EABDD1}" srcOrd="0" destOrd="0" presId="urn:microsoft.com/office/officeart/2005/8/layout/hChevron3"/>
    <dgm:cxn modelId="{52937CAD-4F10-4285-99E6-8A404A92D756}" type="presParOf" srcId="{E68225EC-7320-4C28-B585-52791266A7D8}" destId="{9A97F94B-1EDA-4717-986B-8E7000A5D4D9}" srcOrd="1" destOrd="0" presId="urn:microsoft.com/office/officeart/2005/8/layout/hChevron3"/>
    <dgm:cxn modelId="{E74A57CC-2176-452B-AC0D-878A8E01D12F}" type="presParOf" srcId="{E68225EC-7320-4C28-B585-52791266A7D8}" destId="{FA085E75-5073-4A3D-B326-A636F3A62E05}" srcOrd="2" destOrd="0" presId="urn:microsoft.com/office/officeart/2005/8/layout/hChevron3"/>
    <dgm:cxn modelId="{95C376CD-E162-4CF4-B908-C660086501ED}" type="presParOf" srcId="{E68225EC-7320-4C28-B585-52791266A7D8}" destId="{CDE484F3-81D6-44D6-8543-1FFC3BC8D861}" srcOrd="3" destOrd="0" presId="urn:microsoft.com/office/officeart/2005/8/layout/hChevron3"/>
    <dgm:cxn modelId="{8B2ED1BB-F6C8-4443-B79C-30DBC30D2D2A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672" y="30489"/>
          <a:ext cx="3661517" cy="79627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БЕЗВОЗМЕЗДНЫЕ ПОСТУПЛЕНИЯ, в т.ч.: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72" y="30489"/>
        <a:ext cx="3661517" cy="796276"/>
      </dsp:txXfrm>
    </dsp:sp>
    <dsp:sp modelId="{FA085E75-5073-4A3D-B326-A636F3A62E05}">
      <dsp:nvSpPr>
        <dsp:cNvPr id="0" name=""/>
        <dsp:cNvSpPr/>
      </dsp:nvSpPr>
      <dsp:spPr>
        <a:xfrm>
          <a:off x="3275504" y="0"/>
          <a:ext cx="3285563" cy="85725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СУММА (тыс.руб.)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275504" y="0"/>
        <a:ext cx="3285563" cy="857255"/>
      </dsp:txXfrm>
    </dsp:sp>
    <dsp:sp modelId="{8B3CFC9F-D66C-423E-8C68-888F0A594677}">
      <dsp:nvSpPr>
        <dsp:cNvPr id="0" name=""/>
        <dsp:cNvSpPr/>
      </dsp:nvSpPr>
      <dsp:spPr>
        <a:xfrm>
          <a:off x="6174383" y="0"/>
          <a:ext cx="2683224" cy="857255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ДОЛЯ ПОСТУПЛЕНИЙ</a:t>
          </a:r>
        </a:p>
      </dsp:txBody>
      <dsp:txXfrm>
        <a:off x="6174383" y="0"/>
        <a:ext cx="2683224" cy="85725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76" y="0"/>
          <a:ext cx="3752813" cy="50006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ДОШКОЛЬНОЕ ОБРАЗОВАНИЕ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6" y="0"/>
        <a:ext cx="3752813" cy="500066"/>
      </dsp:txXfrm>
    </dsp:sp>
    <dsp:sp modelId="{FA085E75-5073-4A3D-B326-A636F3A62E05}">
      <dsp:nvSpPr>
        <dsp:cNvPr id="0" name=""/>
        <dsp:cNvSpPr/>
      </dsp:nvSpPr>
      <dsp:spPr>
        <a:xfrm>
          <a:off x="3444897" y="0"/>
          <a:ext cx="2441026" cy="50006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316 093тыс.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444897" y="0"/>
        <a:ext cx="2441026" cy="500066"/>
      </dsp:txXfrm>
    </dsp:sp>
    <dsp:sp modelId="{8B3CFC9F-D66C-423E-8C68-888F0A594677}">
      <dsp:nvSpPr>
        <dsp:cNvPr id="0" name=""/>
        <dsp:cNvSpPr/>
      </dsp:nvSpPr>
      <dsp:spPr>
        <a:xfrm>
          <a:off x="5578007" y="0"/>
          <a:ext cx="1851544" cy="50006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35,4%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78007" y="0"/>
        <a:ext cx="1851544" cy="50006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855" y="0"/>
          <a:ext cx="3160836" cy="50006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МОЛОДЕЖНАЯ ПОЛИТИКА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55" y="0"/>
        <a:ext cx="3160836" cy="500066"/>
      </dsp:txXfrm>
    </dsp:sp>
    <dsp:sp modelId="{FA085E75-5073-4A3D-B326-A636F3A62E05}">
      <dsp:nvSpPr>
        <dsp:cNvPr id="0" name=""/>
        <dsp:cNvSpPr/>
      </dsp:nvSpPr>
      <dsp:spPr>
        <a:xfrm>
          <a:off x="2929076" y="0"/>
          <a:ext cx="2055973" cy="50006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4 352тыс.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29076" y="0"/>
        <a:ext cx="2055973" cy="500066"/>
      </dsp:txXfrm>
    </dsp:sp>
    <dsp:sp modelId="{8B3CFC9F-D66C-423E-8C68-888F0A594677}">
      <dsp:nvSpPr>
        <dsp:cNvPr id="0" name=""/>
        <dsp:cNvSpPr/>
      </dsp:nvSpPr>
      <dsp:spPr>
        <a:xfrm>
          <a:off x="4502873" y="0"/>
          <a:ext cx="1229651" cy="50006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0,5%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02873" y="0"/>
        <a:ext cx="1229651" cy="50006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0" y="0"/>
          <a:ext cx="3428050" cy="499495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ДРУГИЕ ВОПРОСЫ В ОБЛАСТИ ОБРАЗОВАНИЯ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0"/>
        <a:ext cx="3428050" cy="499495"/>
      </dsp:txXfrm>
    </dsp:sp>
    <dsp:sp modelId="{FA085E75-5073-4A3D-B326-A636F3A62E05}">
      <dsp:nvSpPr>
        <dsp:cNvPr id="0" name=""/>
        <dsp:cNvSpPr/>
      </dsp:nvSpPr>
      <dsp:spPr>
        <a:xfrm>
          <a:off x="3146781" y="0"/>
          <a:ext cx="2229783" cy="49949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31 074тыс.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46781" y="0"/>
        <a:ext cx="2229783" cy="499495"/>
      </dsp:txXfrm>
    </dsp:sp>
    <dsp:sp modelId="{8B3CFC9F-D66C-423E-8C68-888F0A594677}">
      <dsp:nvSpPr>
        <dsp:cNvPr id="0" name=""/>
        <dsp:cNvSpPr/>
      </dsp:nvSpPr>
      <dsp:spPr>
        <a:xfrm>
          <a:off x="5095295" y="0"/>
          <a:ext cx="1691314" cy="499495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3,5%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095295" y="0"/>
        <a:ext cx="1691314" cy="49949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76" y="0"/>
          <a:ext cx="3752813" cy="50006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ДОПОЛНИТЕЛЬНОЕ  ОБРАЗОВАНИЕ ДЕТЕЙ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6" y="0"/>
        <a:ext cx="3752813" cy="500066"/>
      </dsp:txXfrm>
    </dsp:sp>
    <dsp:sp modelId="{FA085E75-5073-4A3D-B326-A636F3A62E05}">
      <dsp:nvSpPr>
        <dsp:cNvPr id="0" name=""/>
        <dsp:cNvSpPr/>
      </dsp:nvSpPr>
      <dsp:spPr>
        <a:xfrm>
          <a:off x="3444897" y="0"/>
          <a:ext cx="2441026" cy="50006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185 150 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444897" y="0"/>
        <a:ext cx="2441026" cy="500066"/>
      </dsp:txXfrm>
    </dsp:sp>
    <dsp:sp modelId="{8B3CFC9F-D66C-423E-8C68-888F0A594677}">
      <dsp:nvSpPr>
        <dsp:cNvPr id="0" name=""/>
        <dsp:cNvSpPr/>
      </dsp:nvSpPr>
      <dsp:spPr>
        <a:xfrm>
          <a:off x="5578007" y="0"/>
          <a:ext cx="1851544" cy="50006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20,7%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78007" y="0"/>
        <a:ext cx="1851544" cy="5000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4556" y="0"/>
          <a:ext cx="4258323" cy="642942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СУБВЕНЦИИ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4556" y="0"/>
        <a:ext cx="4258323" cy="642942"/>
      </dsp:txXfrm>
    </dsp:sp>
    <dsp:sp modelId="{FA085E75-5073-4A3D-B326-A636F3A62E05}">
      <dsp:nvSpPr>
        <dsp:cNvPr id="0" name=""/>
        <dsp:cNvSpPr/>
      </dsp:nvSpPr>
      <dsp:spPr>
        <a:xfrm>
          <a:off x="3376532" y="0"/>
          <a:ext cx="3858802" cy="64294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558 183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376532" y="0"/>
        <a:ext cx="3858802" cy="642942"/>
      </dsp:txXfrm>
    </dsp:sp>
    <dsp:sp modelId="{8B3CFC9F-D66C-423E-8C68-888F0A594677}">
      <dsp:nvSpPr>
        <dsp:cNvPr id="0" name=""/>
        <dsp:cNvSpPr/>
      </dsp:nvSpPr>
      <dsp:spPr>
        <a:xfrm>
          <a:off x="6348986" y="0"/>
          <a:ext cx="2290454" cy="642942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48%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6348986" y="0"/>
        <a:ext cx="2290454" cy="6429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772" y="0"/>
          <a:ext cx="3809588" cy="714379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u="none" kern="1200" dirty="0" smtClean="0">
            <a:solidFill>
              <a:schemeClr val="tx1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u="none" kern="1200" dirty="0" smtClean="0">
              <a:solidFill>
                <a:schemeClr val="tx1"/>
              </a:solidFill>
            </a:rPr>
            <a:t>СУБСИДИИ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kern="1200" dirty="0">
            <a:solidFill>
              <a:schemeClr val="tx1"/>
            </a:solidFill>
          </a:endParaRPr>
        </a:p>
      </dsp:txBody>
      <dsp:txXfrm>
        <a:off x="1772" y="0"/>
        <a:ext cx="3809588" cy="714379"/>
      </dsp:txXfrm>
    </dsp:sp>
    <dsp:sp modelId="{8B3CFC9F-D66C-423E-8C68-888F0A594677}">
      <dsp:nvSpPr>
        <dsp:cNvPr id="0" name=""/>
        <dsp:cNvSpPr/>
      </dsp:nvSpPr>
      <dsp:spPr>
        <a:xfrm>
          <a:off x="3440608" y="0"/>
          <a:ext cx="3075666" cy="714379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529 816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440608" y="0"/>
        <a:ext cx="3075666" cy="714379"/>
      </dsp:txXfrm>
    </dsp:sp>
    <dsp:sp modelId="{C13E547D-395F-44D4-A3FA-4BB48BE343F1}">
      <dsp:nvSpPr>
        <dsp:cNvPr id="0" name=""/>
        <dsp:cNvSpPr/>
      </dsp:nvSpPr>
      <dsp:spPr>
        <a:xfrm>
          <a:off x="6147295" y="0"/>
          <a:ext cx="1853760" cy="714379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45%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6147295" y="0"/>
        <a:ext cx="1853760" cy="7143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035" y="0"/>
          <a:ext cx="3907427" cy="714379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u="none" kern="1200" smtClean="0">
              <a:solidFill>
                <a:schemeClr val="tx1"/>
              </a:solidFill>
            </a:rPr>
            <a:t>ДОТАЦИИ</a:t>
          </a:r>
          <a:endParaRPr lang="ru-RU" sz="2300" b="1" u="none" kern="1200" dirty="0">
            <a:solidFill>
              <a:schemeClr val="tx1"/>
            </a:solidFill>
          </a:endParaRPr>
        </a:p>
      </dsp:txBody>
      <dsp:txXfrm>
        <a:off x="1035" y="0"/>
        <a:ext cx="3907427" cy="714379"/>
      </dsp:txXfrm>
    </dsp:sp>
    <dsp:sp modelId="{FA085E75-5073-4A3D-B326-A636F3A62E05}">
      <dsp:nvSpPr>
        <dsp:cNvPr id="0" name=""/>
        <dsp:cNvSpPr/>
      </dsp:nvSpPr>
      <dsp:spPr>
        <a:xfrm>
          <a:off x="3602274" y="0"/>
          <a:ext cx="2301326" cy="714379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84 367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602274" y="0"/>
        <a:ext cx="2301326" cy="714379"/>
      </dsp:txXfrm>
    </dsp:sp>
    <dsp:sp modelId="{8B3CFC9F-D66C-423E-8C68-888F0A594677}">
      <dsp:nvSpPr>
        <dsp:cNvPr id="0" name=""/>
        <dsp:cNvSpPr/>
      </dsp:nvSpPr>
      <dsp:spPr>
        <a:xfrm>
          <a:off x="5637811" y="0"/>
          <a:ext cx="1719266" cy="714379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7%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5637811" y="0"/>
        <a:ext cx="1719266" cy="7143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521" y="0"/>
          <a:ext cx="3800191" cy="928694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chemeClr val="tx1"/>
              </a:solidFill>
            </a:rPr>
            <a:t>ИНЫЕ МЕЖБЮДЖЕТНЫЕ ТРАНСФЕРТЫ </a:t>
          </a:r>
          <a:endParaRPr lang="ru-RU" sz="1800" b="1" u="none" kern="1200" dirty="0">
            <a:solidFill>
              <a:schemeClr val="tx1"/>
            </a:solidFill>
          </a:endParaRPr>
        </a:p>
      </dsp:txBody>
      <dsp:txXfrm>
        <a:off x="1521" y="0"/>
        <a:ext cx="3800191" cy="928694"/>
      </dsp:txXfrm>
    </dsp:sp>
    <dsp:sp modelId="{FA085E75-5073-4A3D-B326-A636F3A62E05}">
      <dsp:nvSpPr>
        <dsp:cNvPr id="0" name=""/>
        <dsp:cNvSpPr/>
      </dsp:nvSpPr>
      <dsp:spPr>
        <a:xfrm>
          <a:off x="3562284" y="0"/>
          <a:ext cx="2094308" cy="9286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1 250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562284" y="0"/>
        <a:ext cx="2094308" cy="928694"/>
      </dsp:txXfrm>
    </dsp:sp>
    <dsp:sp modelId="{8B3CFC9F-D66C-423E-8C68-888F0A594677}">
      <dsp:nvSpPr>
        <dsp:cNvPr id="0" name=""/>
        <dsp:cNvSpPr/>
      </dsp:nvSpPr>
      <dsp:spPr>
        <a:xfrm>
          <a:off x="5417163" y="35216"/>
          <a:ext cx="1439362" cy="858261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0,1%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417163" y="35216"/>
        <a:ext cx="1439362" cy="85826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37390" y="0"/>
          <a:ext cx="3145625" cy="928694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chemeClr val="tx1"/>
              </a:solidFill>
            </a:rPr>
            <a:t>ПРОЧИЕ  БЕЗВОЗМЕЗДНЫЕ  ПОСТУПЛЕНИЯ </a:t>
          </a:r>
          <a:endParaRPr lang="ru-RU" sz="1800" b="1" u="none" kern="1200" dirty="0">
            <a:solidFill>
              <a:schemeClr val="tx1"/>
            </a:solidFill>
          </a:endParaRPr>
        </a:p>
      </dsp:txBody>
      <dsp:txXfrm>
        <a:off x="37390" y="0"/>
        <a:ext cx="3145625" cy="928694"/>
      </dsp:txXfrm>
    </dsp:sp>
    <dsp:sp modelId="{FA085E75-5073-4A3D-B326-A636F3A62E05}">
      <dsp:nvSpPr>
        <dsp:cNvPr id="0" name=""/>
        <dsp:cNvSpPr/>
      </dsp:nvSpPr>
      <dsp:spPr>
        <a:xfrm>
          <a:off x="2891983" y="0"/>
          <a:ext cx="1557058" cy="9286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58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891983" y="0"/>
        <a:ext cx="1557058" cy="928694"/>
      </dsp:txXfrm>
    </dsp:sp>
    <dsp:sp modelId="{8B3CFC9F-D66C-423E-8C68-888F0A594677}">
      <dsp:nvSpPr>
        <dsp:cNvPr id="0" name=""/>
        <dsp:cNvSpPr/>
      </dsp:nvSpPr>
      <dsp:spPr>
        <a:xfrm>
          <a:off x="4193812" y="6895"/>
          <a:ext cx="2234018" cy="914903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0,0 %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193812" y="6895"/>
        <a:ext cx="2234018" cy="9149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085E75-5073-4A3D-B326-A636F3A62E05}">
      <dsp:nvSpPr>
        <dsp:cNvPr id="0" name=""/>
        <dsp:cNvSpPr/>
      </dsp:nvSpPr>
      <dsp:spPr>
        <a:xfrm>
          <a:off x="0" y="0"/>
          <a:ext cx="5231449" cy="553263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893 409тыс.рублей (исполнение 100%)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0" y="0"/>
        <a:ext cx="5231449" cy="553263"/>
      </dsp:txXfrm>
    </dsp:sp>
    <dsp:sp modelId="{8B3CFC9F-D66C-423E-8C68-888F0A594677}">
      <dsp:nvSpPr>
        <dsp:cNvPr id="0" name=""/>
        <dsp:cNvSpPr/>
      </dsp:nvSpPr>
      <dsp:spPr>
        <a:xfrm>
          <a:off x="4617927" y="0"/>
          <a:ext cx="4272373" cy="553263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Доля расходов 57,4% </a:t>
          </a:r>
        </a:p>
      </dsp:txBody>
      <dsp:txXfrm>
        <a:off x="4617927" y="0"/>
        <a:ext cx="4272373" cy="55326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09247" y="0"/>
          <a:ext cx="4005406" cy="428627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ОБЩЕЕ ОБРАЗОВАНИЕ</a:t>
          </a:r>
        </a:p>
      </dsp:txBody>
      <dsp:txXfrm>
        <a:off x="109247" y="0"/>
        <a:ext cx="4005406" cy="428627"/>
      </dsp:txXfrm>
    </dsp:sp>
    <dsp:sp modelId="{FA085E75-5073-4A3D-B326-A636F3A62E05}">
      <dsp:nvSpPr>
        <dsp:cNvPr id="0" name=""/>
        <dsp:cNvSpPr/>
      </dsp:nvSpPr>
      <dsp:spPr>
        <a:xfrm>
          <a:off x="3676765" y="0"/>
          <a:ext cx="2605326" cy="428627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356 740тыс.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76765" y="0"/>
        <a:ext cx="2605326" cy="428627"/>
      </dsp:txXfrm>
    </dsp:sp>
    <dsp:sp modelId="{8B3CFC9F-D66C-423E-8C68-888F0A594677}">
      <dsp:nvSpPr>
        <dsp:cNvPr id="0" name=""/>
        <dsp:cNvSpPr/>
      </dsp:nvSpPr>
      <dsp:spPr>
        <a:xfrm>
          <a:off x="5953450" y="0"/>
          <a:ext cx="1976167" cy="428627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39,9%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953450" y="0"/>
        <a:ext cx="1976167" cy="42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0.30469</cdr:x>
      <cdr:y>0.53472</cdr:y>
    </cdr:from>
    <cdr:to>
      <cdr:x>0.39353</cdr:x>
      <cdr:y>0.59993</cdr:y>
    </cdr:to>
    <cdr:sp macro="" textlink="">
      <cdr:nvSpPr>
        <cdr:cNvPr id="23" name="TextBox 6"/>
        <cdr:cNvSpPr txBox="1"/>
      </cdr:nvSpPr>
      <cdr:spPr>
        <a:xfrm xmlns:a="http://schemas.openxmlformats.org/drawingml/2006/main">
          <a:off x="2786085" y="2952328"/>
          <a:ext cx="812353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Verdan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Verdan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Verdan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Verdan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Verdan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Verdan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Verdan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Verdan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Verdana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57%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0.27344</cdr:x>
      <cdr:y>0.16218</cdr:y>
    </cdr:from>
    <cdr:to>
      <cdr:x>0.4375</cdr:x>
      <cdr:y>0.22688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0335" y="895446"/>
          <a:ext cx="1500165" cy="3571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1 209 821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0.45275</cdr:x>
      <cdr:y>0.26084</cdr:y>
    </cdr:from>
    <cdr:to>
      <cdr:x>0.59819</cdr:x>
      <cdr:y>0.35767</cdr:y>
    </cdr:to>
    <cdr:sp macro="" textlink="">
      <cdr:nvSpPr>
        <cdr:cNvPr id="28" name="Стрелка вправо 13"/>
        <cdr:cNvSpPr/>
      </cdr:nvSpPr>
      <cdr:spPr>
        <a:xfrm xmlns:a="http://schemas.openxmlformats.org/drawingml/2006/main">
          <a:off x="4139952" y="1440160"/>
          <a:ext cx="1329904" cy="53462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+25 414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0.46875</cdr:x>
      <cdr:y>0.53421</cdr:y>
    </cdr:from>
    <cdr:to>
      <cdr:x>0.61719</cdr:x>
      <cdr:y>0.61989</cdr:y>
    </cdr:to>
    <cdr:sp macro="" textlink="">
      <cdr:nvSpPr>
        <cdr:cNvPr id="34" name="Стрелка вправо 16"/>
        <cdr:cNvSpPr/>
      </cdr:nvSpPr>
      <cdr:spPr>
        <a:xfrm xmlns:a="http://schemas.openxmlformats.org/drawingml/2006/main">
          <a:off x="4286248" y="2949478"/>
          <a:ext cx="1357322" cy="47306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320 919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0.375</cdr:x>
      <cdr:y>0.14604</cdr:y>
    </cdr:from>
    <cdr:to>
      <cdr:x>0.66407</cdr:x>
      <cdr:y>0.22077</cdr:y>
    </cdr:to>
    <cdr:cxnSp macro="">
      <cdr:nvCxnSpPr>
        <cdr:cNvPr id="38" name="Прямая со стрелкой 29"/>
        <cdr:cNvCxnSpPr/>
      </cdr:nvCxnSpPr>
      <cdr:spPr>
        <a:xfrm xmlns:a="http://schemas.openxmlformats.org/drawingml/2006/main" flipV="1">
          <a:off x="3428992" y="806338"/>
          <a:ext cx="2643219" cy="4125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0.09917</cdr:x>
      <cdr:y>0.07895</cdr:y>
    </cdr:from>
    <cdr:to>
      <cdr:x>0.2562</cdr:x>
      <cdr:y>0.28947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432048"/>
          <a:ext cx="1368152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</a:t>
          </a:r>
        </a:p>
        <a:p xmlns:a="http://schemas.openxmlformats.org/drawingml/2006/main"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коммунальное</a:t>
          </a:r>
        </a:p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хозяйство</a:t>
          </a:r>
        </a:p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5,3%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0.84849</cdr:x>
      <cdr:y>0.18661</cdr:y>
    </cdr:from>
    <cdr:to>
      <cdr:x>0.88949</cdr:x>
      <cdr:y>0.25187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 flipH="1" flipV="1">
          <a:off x="7392884" y="1021222"/>
          <a:ext cx="357191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0.70911</cdr:x>
      <cdr:y>0.76097</cdr:y>
    </cdr:from>
    <cdr:to>
      <cdr:x>0.7501</cdr:x>
      <cdr:y>0.82624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16200000" flipH="1">
          <a:off x="6178438" y="4164493"/>
          <a:ext cx="357190" cy="3571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0.55333</cdr:x>
      <cdr:y>0.78708</cdr:y>
    </cdr:from>
    <cdr:to>
      <cdr:x>0.56153</cdr:x>
      <cdr:y>0.8654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6200000" flipH="1">
          <a:off x="4821116" y="4307369"/>
          <a:ext cx="71438" cy="428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0.37286</cdr:x>
      <cdr:y>0.76112</cdr:y>
    </cdr:from>
    <cdr:to>
      <cdr:x>0.37304</cdr:x>
      <cdr:y>0.82638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5400000">
          <a:off x="3248686" y="4165288"/>
          <a:ext cx="1588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0.29916</cdr:x>
      <cdr:y>0.77402</cdr:y>
    </cdr:from>
    <cdr:to>
      <cdr:x>0.35655</cdr:x>
      <cdr:y>0.80013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0800000" flipV="1">
          <a:off x="2606537" y="4235932"/>
          <a:ext cx="500067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0.19257</cdr:x>
      <cdr:y>0.70876</cdr:y>
    </cdr:from>
    <cdr:to>
      <cdr:x>0.24176</cdr:x>
      <cdr:y>0.72181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 flipV="1">
          <a:off x="1677844" y="3878742"/>
          <a:ext cx="428628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0.07778</cdr:x>
      <cdr:y>0.57822</cdr:y>
    </cdr:from>
    <cdr:to>
      <cdr:x>0.12698</cdr:x>
      <cdr:y>0.57851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>
          <a:off x="677712" y="3164362"/>
          <a:ext cx="428628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0.16797</cdr:x>
      <cdr:y>0.27798</cdr:y>
    </cdr:from>
    <cdr:to>
      <cdr:x>0.17617</cdr:x>
      <cdr:y>0.3302</cdr:y>
    </cdr:to>
    <cdr:sp macro="" textlink="">
      <cdr:nvSpPr>
        <cdr:cNvPr id="21" name="Прямая соединительная линия 20"/>
        <cdr:cNvSpPr/>
      </cdr:nvSpPr>
      <cdr:spPr>
        <a:xfrm xmlns:a="http://schemas.openxmlformats.org/drawingml/2006/main" rot="16200000" flipH="1">
          <a:off x="1463530" y="1521288"/>
          <a:ext cx="71439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0.08528</cdr:x>
      <cdr:y>0.62811</cdr:y>
    </cdr:from>
    <cdr:to>
      <cdr:x>0.17518</cdr:x>
      <cdr:y>0.64118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749150" y="3376391"/>
          <a:ext cx="789834" cy="703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0.33736</cdr:x>
      <cdr:y>0.65447</cdr:y>
    </cdr:from>
    <cdr:to>
      <cdr:x>0.38615</cdr:x>
      <cdr:y>0.7475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16200000" flipH="1">
          <a:off x="2927995" y="3553865"/>
          <a:ext cx="500085" cy="4286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0.54066</cdr:x>
      <cdr:y>0.16276</cdr:y>
    </cdr:from>
    <cdr:to>
      <cdr:x>0.54879</cdr:x>
      <cdr:y>0.25579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5400000">
          <a:off x="4749678" y="874926"/>
          <a:ext cx="71438" cy="50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0.6789</cdr:x>
      <cdr:y>0.22921</cdr:y>
    </cdr:from>
    <cdr:to>
      <cdr:x>0.69516</cdr:x>
      <cdr:y>0.26908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5400000">
          <a:off x="5964124" y="1232116"/>
          <a:ext cx="142876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0.74396</cdr:x>
      <cdr:y>0.26908</cdr:y>
    </cdr:from>
    <cdr:to>
      <cdr:x>0.78461</cdr:x>
      <cdr:y>0.29566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0800000" flipV="1">
          <a:off x="6535628" y="1446430"/>
          <a:ext cx="357190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0.27231</cdr:x>
      <cdr:y>0.69434</cdr:y>
    </cdr:from>
    <cdr:to>
      <cdr:x>0.28044</cdr:x>
      <cdr:y>0.77408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5400000" flipH="1" flipV="1">
          <a:off x="2213613" y="3911057"/>
          <a:ext cx="428644" cy="714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0.20725</cdr:x>
      <cdr:y>0.68105</cdr:y>
    </cdr:from>
    <cdr:to>
      <cdr:x>0.24791</cdr:x>
      <cdr:y>0.73421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 flipV="1">
          <a:off x="1820720" y="3661008"/>
          <a:ext cx="357197" cy="2857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0.27231</cdr:x>
      <cdr:y>0.2425</cdr:y>
    </cdr:from>
    <cdr:to>
      <cdr:x>0.28857</cdr:x>
      <cdr:y>0.29566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 rot="16200000" flipH="1">
          <a:off x="2320778" y="1375023"/>
          <a:ext cx="285762" cy="1428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3EF5F-18C3-4F25-9923-CCB2890A4B7D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2858-E0CA-4E73-A1EE-47C12F8D7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 на доходы физических лиц  увеличился на 8 800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уменьшением  суммы имущественных вычетов  по сравнению с аналогичным периодом прошлого года, а также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поступлений налога на доходы физических лиц от ОАО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Саянскхимпласт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Саянский детский дом интернат (СДДИ), «5 Отряд Федеральной Противопожарной Службы по Иркутской области» г. Саянск (ФГКУ 5 отряд), учреждений бюджетной сферы в связи с индексацией, увеличением МРОТ, исполнением «дорожных карт»;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акцизы на нефтепродукты  увеличились на 235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 ростом поступлений  в местный бюджет акцизов на дизельное топливо, подлежащее распределению между бюджетами, с учетом установленных дифференцированных нормативов отчислений;      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налог, взимаемый в связи с применением упрощенной системы налогообложения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увеличился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1 652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связи с ростом доходов налогоплательщиков - юридических лиц, применяющих упрощенную систему налогообложения;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налог,  взимаемый в связи с применением патентной системы  налогообложения увеличился на 65 тыс.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увеличением коэффициента-дефлятора для расчета патентной системы  налогообложения с 1,425 в 2017 году до 1,481 в  2018 году в соответствии с Приказом Минэкономразвития России от 30.10.2017г. № 579, а также ростом налогоплательщиков, применяемых патентную систему налогообложения;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  на имущество физических лиц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увеличился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3 524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 связи с увеличением инвентаризационной стоимости имущества из-за роста коэффициента-дефлятора в размере с 1,425 в 2017 году до 1,481 в 2018 году в  соответствии с Приказом Минэкономразвития России от 30.10.2017 № 579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погашением недоимки за предыдущий налоговый период 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земельный налог  увеличился на 2 602 тыс. руб. в связи с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поступлением платежей в окончательном расчете за 2017 год от 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Саянскхимпласт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ПАО «Иркутскэнерго» в январе  2018 года.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 налог  на вмененный доход  уменьшился на 3 500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связи с прекращением деятельности, снятием с учета и изменением режима налогообложения налогоплательщиками, а также в связи с уменьшением исчисленного налога на сумму страховых взносов, уплаченных в пенсионный фонд РФ;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сельскохозяйственный налог  уменьшился на 61 тыс. руб. из-за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снижения  налогооблагаемой базы  ООО «Саянский бройлер»;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государственная  пошлина  уменьшилась на 2 075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со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снижением поступлений  госпошлины по лицензированию розничной продажи алкогольной продукции из-за передачи  с 1 января 2018 года указанных полномочий на региональный уровень  в соответствии с законом Иркутской области от 10 мая 2017 года № 25-ОЗ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платы за негативное воздействие на окружающую среду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 1 581 тыс. руб. .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поступлением платежей от ОАО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Саянскхимпласт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перечисления части прибыли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сумме  1 187 тыс. руб.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 с  погашением задолженности по перечислению части прибыли за  2017 год  МУП «ЦГА № 243», а также текущих платежей от МУП «Водоканал-сервис», МУП «ЦГА № 243, СМУП «Рыночный комплекс»;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использования имущества в сумме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тыс.руб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связи с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приватизацией муниципального жилищного фонда (за  2018 год приватизирована 31 квартира в собственность).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доходов от оказания платных услуг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366 тыс. руб. в связи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возвратом  в  местный бюджет  поступившего от ФСС возмещения расходов за прошлый год по Управлению образования.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прочих неналоговых доходов 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сумму 350 тыс. руб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 с ростом поступлений неустойки за ненадлежащее исполнение муниципальных контрактов.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суммы штрафов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364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поступлением в местный бюджет денежных взысканий в возмещение ущерба в соответствии с решением Саянского городского суда.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доходов от сдачи в аренду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имущества казенных учреждений в сумме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225 тыс. </a:t>
            </a:r>
            <a:r>
              <a:rPr lang="ru-RU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связи с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количества арендаторов МУ Управления обслуживания муниципального учреждения  культуры.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доходов от продажи земельных участков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связи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количества заключенных договоров купли-продажи земельных участков с 253  за  2017 год  до 408 за  2018 год.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реализации имущества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7 929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 отсутствием заявок на участие в аукционах по продаже объектов муниципальной собственности, подлежащих реализации.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доходов, получаемых в виде арендной платы за земельные участки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сумме 2 943 тыс.руб</a:t>
            </a:r>
            <a:r>
              <a:rPr lang="ru-RU" sz="1200" b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 снижением в 2018 году количества предоставляемых земельных участков в аренду, из-за  их приватизации.</a:t>
            </a:r>
            <a:endParaRPr lang="ru-RU" sz="1200" b="0" i="0" kern="120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доходов от сдачи в аренду имущества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 240 тыс.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из-за  снижения в 2018 году количества предоставляемых в аренду объектов  в связи с  приватизацией и перепланировкой из нежилых помещений в жилые.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</a:t>
            </a:r>
            <a:r>
              <a:rPr lang="ru-RU" baseline="0" dirty="0" smtClean="0"/>
              <a:t> безвозмездных поступлений в 2018 году относительно 2017 года возросла на 323 101тыс.руб., в том числе сумма финансовой помощи в виде субсидии на выравнивание, дотации на выравнивание, сбалансированность  местного бюджета на 1 760тыс. руб. и целевых МБТ на 321 341 тыс. руб. Общая сумма безвозмездных поступлений из областного бюджета увеличилась  на 7,9%.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Расходы местного бюджета по сравнению с аналогичным периодом </a:t>
            </a:r>
            <a:r>
              <a:rPr lang="ru-RU" baseline="0" dirty="0" smtClean="0"/>
              <a:t> прошлого года  увеличились на 346 333тыс. руб. (29%), в том числе за счет целевых средств на 320 919тыс. руб., за счет собственных доходов на 25 414  тыс. руб.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Изменение расходов по разделам и подразделам  бюджетной классификации  в сравнении с аналогичным периодом 2017 года объясняется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Рост  в общей сумме 348 656 тыс. руб.: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«Образование»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155 219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(21%) в связи с: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образования в соответствии с «дорожными картами»;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муниципальных служащих МКУ «Управление образования» (с 01.01.2018г. и с  01.10.2018г.);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ростом   средней заработной платы по прочим  категориям  работающих  в связи с  увеличением минимального размера оплаты труда (с 01.01.2018г и с 01.05.2018г);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коммунальных услуг в связи с ростом тарифов;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выплат расчетов при увольнении в связи с  реорганизацией МКУ «Централизованная  бухгалтерия»  в форме присоединения к ней  МУ «Централизованная бухгалтерия учреждений образования»;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командировочных расходов;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по строительству Детской школы искусств;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 выполненных работ из перечня проектов народных инициатив;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школьного автобуса для обеспечения безопасности школьных перевозок и ежедневного подвоза обучающихся к месту обучения и обратно;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реализации программ по работе с детьми и молодежью;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оргтехники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за разработку  проектно-сметной документации на капитальный  ремонт    МДОУ  № 19 «Росинка»;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«Национальная экономика»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42 156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(24,6%)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оплатой расходов по следующим направлениям: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муниципальных служащих (с 01.01.2018г. и с  01.10.2018г.);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коммунальных услуг в связи с  ростом тарифов;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  аренды  автотранспортного средства при содержании дорог общего пользования местного значения;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выполненных работ  по капитальному ремонту  автомобильной дороги  ул. Ленина;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за разработку  проектно-сметной документации по капитальному  ремонту автодороги ул. Советская;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песка и гравия  для содержания улично-дорожной сети в связи с созданием МКУ «Саянская дорожная служба»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мероприятий по благоустройству дворовых территорий;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приобретению оргтехники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техническому  обслуживанию светофорных перекрестков в связи с вводом в эксплуатацию нового объекта;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«Физическая культура и спорт»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78 293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(в 3 раза) в связи с оплатой расходов по следующим направлениям: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кредиторской задолженности по исполнительному листу ООО «Новострой»;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 заработной платы по прочим  категориям  работающих  в связи с  увеличением   минимального размера оплаты труда (с 01.01.2018г и с 01.05.2018г);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муниципальных служащих (с 01.01.2018г. и с  01.10.2018г.);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по строительству физкультурно-оздоровительного комплекса;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коммунальных услуг;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приобретению спортивного оборудования и инвентаря для оснащения муниципальных организаций, осуществляющих деятельность в сфере физической культуры и спорта;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выполненных работ по выборочному капитальному ремонту Дома спорта и ЦФП «Мегаполис-спорт»;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услуг за разработку  проектно-сметной документации по выборочному и капитальному ремонту Дом спорта и  ЦФП «Мегаполис – спорт»;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«Культура и кинематография»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47 151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(на 94,3%) в связи с  оплатой  расходов по следующим направлениям: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 культуры в соответствии с «дорожными картами»;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муниципальных служащих (с 01.01.2018г. и с  01.10.2018г.);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 средней заработной платы по прочим  категориям  работающих  в связи с  увеличением минимального размера оплаты труда (с 01.01.2018г. и с  01.05.2018г.);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выплат   расчетов при увольнении в связи с  реорганизацией МКУ «Централизованная бухгалтерия» в форме присоединения к ней специалистов бухгалтерии учреждений культуры;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коммунальных услуг в связи с  ростом тарифов;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 по выборочному и капитальному ремонту ДК «Юность»;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   выполненных работ из перечня проектов народных инициатив;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обеспечению развития и укрепления материально-технической базы муниципальных домов культуры;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оргтехники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«Общегосударственные расходы»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6 363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(7,1%) в связи с оплатой  расходов по следующим направлениям: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муниципальных служащих (с 01.01.2018г. и с  01.10.2018г.);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коммунальных услуг в связи с  ростом тарифов;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выплате заработной платы с начислениями и других расходов на содержание   МКУ «Централизованная бухгалтерия» в связи с присоединением к ней  МУ «Централизованная бухгалтерия учреждений образования» и специалистов бухгалтерии учреждений культуры;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приобретению оргтехники и прав на программное обеспечение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«Жилищно-коммунальное хозяйство»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18 792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(на 29,5%) по следующим направлениям: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мероприятий  по благоустройству общественных  территорий и места массового отдыха (парк Зеленый);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строительству сетей электроснабжения микрорайона  6 «Б» города Саянска;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за разработку  проектно-сметной документации по системам водоснабжения  и электроснабжения микрорайонов Таежный,  Лесной;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расходов по перепланировке нежилого помещения, расположенного по адресу: г. Саянск,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Солнечный, д.3, в жилое помещение;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заработной платы с начислениями,  мероприятий по оснащению деятельности МКУ « Саянская дорожная служба»;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«Средства массовой информации»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73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(1,8 %) объясняется индексацией  заработной платы работников редакции газеты «Саянские зори»  с 01.01.2018г. и с 01.10.2018г; а также  увеличением  транспортных расходов по доставке тиража городской газеты 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- 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«Социальная политика»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609 тыс. 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уб. (1,2%) в результате  увеличения расходов по программе «Молодым семьям – доступное жилье»   в связи с увеличением размера субсидии, выделенной на приобретение жилья за счет средств областного бюджета и  процента софинансирования за счет  средств местного бюджета;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разделу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«Обслуживание государственного и муниципального долга» в сумме 2 323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(32,1%) в результате: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снижения процентной ставки по кредиту коммерческого банка;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снижением расходов по  выплате процентов по просроченным бюджетным кредитам в связи с их реструктуризацией на основании Постановления Правительства Иркутской области от 09.02.2018 года № 83-пп.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структуре расходов местного бюджета  наибольший удельный вес сохраняется за расходами на оплату труда с начислениями, которые за    2018 года составили 812 157 тыс. руб. или 52,2 % от общего объема расходов местного бюджета (в аналогичном периоде 2017 года данные расходы составляли  710 389 тыс. руб. или 58,7 %). Общая сумма социально-значимых расходов (заработная плата с начислениями, оплата услуг связи, коммунальные услуги,  пособия по социальной помощи населению) составили 899 276  тыс. руб. или 57,8% от расходов местного бюджета, на их финансирование направлено 57,3 % от всех поступивших доходов местного бюджета.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Местный бюджет на 2018 год утвержден  в первоначальной редакции (решение Думы городского округа от 21.12.2017 года № 71-67-17-28)  по доходам в сумме 1 065 778 тыс.руб.  и по расходам в сумме 1 078 806 тыс.руб., необходимо отметить, что основные характеристики местного бюджета в течение 2018 года неоднократно изменялись. В течение года решениями Думы городского округа в утвержденный местный  бюджет на 2018 год  </a:t>
            </a:r>
            <a:r>
              <a:rPr lang="ru-RU" sz="1200" kern="1200" dirty="0" smtClean="0">
                <a:solidFill>
                  <a:srgbClr val="0066FF"/>
                </a:solidFill>
                <a:latin typeface="+mn-lt"/>
                <a:ea typeface="+mn-ea"/>
                <a:cs typeface="+mn-cs"/>
              </a:rPr>
              <a:t>пять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 вносились изменения, и окончательные параметры бюджета утверждены решением Думы  от 20.12.2018 года № 71-67-18-64 </a:t>
            </a:r>
            <a:r>
              <a:rPr lang="ru-RU" sz="1200" dirty="0" smtClean="0"/>
              <a:t>с учетом Приказа УФИН №011-26-57 от 29.12.2018г.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доходам  в сумме 1 571 677 тыс.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руб. и по расходам  в сумме 1 573 184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дефицитом в сумме   1 507 тыс.руб. или 1,8 % утвержденного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Изменения  кассовых расходов в  разрезе кодов операций сектора государственного управления (КОСГУ)  объясняются следующими причинами: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в общей сумме 363 642 тыс. руб.,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 по КОСГУ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211,213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(заработная плата с начислениями)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101 768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 14,3 %  по следующим причинам: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образования и культуры в соответствии с «дорожными картами»;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 муниципальных служащих (с 01.01.2018г. и с  01.10.2018г.);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  средней заработной платы по прочим  категориям  работающих  в связи с  увеличением минимального размера оплаты  труда (с 01.01.2018г и с 01.05.2018г);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увеличением выплат расчетов при увольнении в связи с  реорганизацией  МКУ «Централизованная бухгалтерия» в форме присоединения к ней  МУ «Централизованная бухгалтерия учреждений образования» и специалистов бухгалтерии учреждений культуры;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заработной платы с начислениями работникам вновь созданного казенного учреждения  « Саянская дорожная служба»;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(транспортные услуги)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или 3 %    объясняется  увеличением  транспортных расходов по доставке тиража печатных периодических изданий МАУ «Редакция газеты «Саянские зори»;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коммунальных услуг)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5 097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или 13,7% по следующим причинам: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рост  тарифов  на коммунальные услуги;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дополнительные  расходы  по оплате за электрическую энергию  в МДОУ № 23  в результате  перерасчета показаний с  прибора учета электрической энергии;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объема потребляемых коммунальных ресурсов по МФЦ «Мегаполис спорт» в связи с  введением  в эксплуатацию  физкультурно-оздоровительного комплекса;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224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(Арендная плата за пользование имуществом)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связи с  оплатой   аренды  спецтранспорта, используемого   при содержании дорог общего пользования местного значения;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- 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225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услуг по содержанию имущества)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57 767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или на 29,1%, в связи оплатой расходных обязательств  по объектам муниципальной собственности, которые не производились в аналогичном периоде 2017 года, в том числе: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 по выборочному и капитальному ремонту ДК «Юность»;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по ремонту помещения МКУ «Централизованная бухгалтерия»;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расходов по перепланировке нежилого помещения, расположенного по адресу: г. Саянск,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Солнечный, д.3, в жилое помещение;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обеспечению развития и укрепления материально-технической базы муниципальных домов культуры;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также увеличением расходных обязательств  по сравнению с  аналогичным периодом 2017 года,  в том числе: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оплате выполненных работ по капитальному ремонту      автомобильной дороги  ул. Ленина;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оплате выполненных работ по выборочному и капитальному ремонту Дома спорта и ЦФП  «Мегаполис-спорт»;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оплате   выполненных работ из перечня проектов народных инициатив;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226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прочих услуг)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16 610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или 14,1 % обусловлено  следующими  причинами: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оплатой услуг за разработку и экспертизу  проектно-сметной документации по капитальному  ремонту автомобильной дороги ул. Советская, МДОУ  № 19 «Росинка», системам водоснабжения/электроснабжения микрорайонов Таежный и Лесной;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услуг за разработку и экспертизу  проектно-сметной документации по выборочному и капитальному ремонту Дом спорта, ЦФП "Мегаполис-спорт",  а также  благоустройству общественных территорий;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 мероприятий по благоустройству дворовых и общественных  территорий;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оснащению МКУ «Централизованная бухгалтерия»;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предоставлению мер социальной поддержки многодетным и малоимущим семьям;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прав на программное обеспечение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техническому  обслуживанию светофорных перекрестков в связи с вводом в эксплуатацию нового объекта;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(безвозмездные и  безвозвратные перечисления)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210 тыс. 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в результате увеличения суммы  неиспользованного остатка  субсидий на лицевых счетах бюджетных/автономных учреждений на конец отчетного периода  по суммам, перечисленным в последний день квартала;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- по К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ОСГУ 260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(пособия  по социальной помощи населению)  в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сумме 1 454 тыс. 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б.  или  на 3,5 %  обусловлено  следующими  причинами: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увеличились расходы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2 782  тыс.руб.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 выплатам:  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среднего месячного заработка  на период трудоустройства   уволенным работникам при проведении организационно-штатных мероприятий;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субсидий, выделенных на приобретение жилья за счет средств областного и  местного бюджетов  по программе «Молодым семьям – доступное жилье»  в связи с ростом объема финансирования;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пенсий  бывшим муниципальным служащим в связи с ростом количества пенсионеров, получающих муниципальную пенсию;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пособий по материальной помощи гражданам РФ, пострадавшим в     результате возникновения ЧС;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одновременно уменьшились выплаты на предоставление гражданам субсидий на оплату жилья и коммунальных услуг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1 328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связи с уменьшением  количества получателей субсидий из-за роста прожиточного минимума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310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стоимости основных средств)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178 515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(в 9 раз) в связи с оплатой расходных обязательств, возникших в 2018году, которые не производились в предыдущем 2017году, в том числе: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выполненных работ по строительству физкультурно-оздоровительного комплекса и детской школы искусств;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мероприятий по оснащению  МКУ «Саянская дорожная служба»;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школьного автобуса для обеспечения безопасности школьных перевозок и ежедневного подвоза обучающихся к месту обучения и обратно;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мероприятий по строительству сетей электроснабжения микрорайона  6 «Б» города  Саянска;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также увеличением расходных обязательств  по сравнению с  аналогичным периодом 2017 года,  в том числе: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оплате кредиторской задолженности по исполнительному листу ООО «Новострой»;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приобретению спортивного оборудования и инвентаря для оснащения муниципальных организаций, осуществляющих деятельность в сфере физической культуры и спорта;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благоустройству общественных  территорий  и   места массового отдыха населения (парк Зеленый);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оплате оргтехники и оборудования для оснащения МКУ «Централизованная бухгалтерия»;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приобретению оргтехники для структурных подразделений администрации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340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(увеличение стоимости материальных запасов) увеличение расходов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2 144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(или  4,3 %) объясняется следующими причинами: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спортивного инвентаря для оснащения муниципальных организаций, осуществляющих деятельность в сфере физической культуры и спорта;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инвентаря и оборудования, необходимых для содержания дорог общего пользования местного значения,  при создании МКУ «Саянская дорожная служба»;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  оргтехники за счет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межбюджетных трансфертов на поощрение органов местного самоуправления, достигших наилучших значений показателей по итогам оценки эффективности их деятельности за 2017 год;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Снижение в общей сумме 17 309 тыс. руб.,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(услуги связи)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172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или 6,8 % в связи с оплатой расходов за услуги связи  за декабрь 2017 года в декабре 2017 года;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расходам, не отнесенным к вышеперечисленным,  снижение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17 137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56,9 %),   в том числе: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в общей сумме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462 тыс. руб.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КОСГУ 212 (прочие расходы)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увеличением расходов по оплате  командировочных расходов;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в общей сумме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17 599 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КОСГУ 231 (обслуживание внутреннего долга)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4 023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уменьшением  расходов на обслуживание муниципального долга в результате: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снижения процентной ставки по кредиту коммерческого банка;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уменьшения среднегодовой  суммы задолженности по коммерческому кредиту  (с 35000 тыс.руб.  до 30000 тыс.руб.);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снижения расходов на обслуживание  муниципального долга по просроченным бюджетным кредитам в связи с их реструктуризацией в соответствии с Постановлением Правительства Иркутской области от 09.02.2018 года № 83-пп.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по КОСГУ 242 (безвозмездные перечисления организациям, за исключением государственных и муниципальных организаций)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объясняется  уменьшением расходов по оплате мероприятий по  государственной поддержке  субъектов малого и среднего предпринимательства в связи с изменением условий предоставления субсидии за счет средств областного и федерального бюджетов;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-  по КОСГУ 290 (Прочие расходы)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13 522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тем, что в 2018году отсутствовали   расходные обязательства, оплаченные в 2017году, такие как:,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оплата кредиторской задолженности по  НДС, а также по исполнительным листам;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оплата расходов на проведение выборов депутатов Думы городского округа в сентябре 2017 года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уплата членских взносов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Саморегулируемые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организации (СРО) за счет платных услуг     (МУ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СПиОГД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»);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  2018 год  местный бюджет исполнен: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 доходам в сумме  1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568 465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 или 99,8% от годового плана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(годовой план 1 571 677 тыс. руб.)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 расходам в сумме  1 556 154тыс. руб.  или 98,9% от годового плана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годовой план  1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573 184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тыс.руб.)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итогам 2018 года местный бюджет  исполнен с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профицитом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12311 тыс.руб.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местного бюджета исполнены в сумме 1 568 465 тыс.руб., что на 3 212 тыс. руб. меньше, чем утверждено в окончательном варианте бюджета на 2018 год.  Плановые значения по доходам не выполнены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0,2%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Расходы местного бюджета исполнены в сумме 1 556 154 тыс. руб., что на  17 030 тыс. руб. меньше, чем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утверждено в окончательным  варианте бюджета на 2018 год. Плановые значения по расходам недовыполнены на 1,1%.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итогам 2018 года местный бюджет  исполнен с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профицитом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в сумме 12 311тыс.руб.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Наибольший удельный вес в общей сумме доходов занимают  безвозмездные поступления из областного бюджета – 75%,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налоговые и неналоговые доходы составляют соответственно  25%.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01.01.2018 года изменились нормативы отчислений налоговых</a:t>
            </a:r>
            <a:r>
              <a:rPr lang="ru-RU" baseline="0" dirty="0" smtClean="0"/>
              <a:t> и неналоговых доходов в бюджет муниципального образования: </a:t>
            </a:r>
          </a:p>
          <a:p>
            <a:pPr>
              <a:buFontTx/>
              <a:buChar char="-"/>
            </a:pPr>
            <a:r>
              <a:rPr lang="ru-RU" baseline="0" dirty="0" smtClean="0"/>
              <a:t>акцизы и подакцизные товары снизились с 0,080 % до 0,077%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Законом Иркутской области,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налог взимаемый в связи с применением упрощенной системы налогообложения,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норматив отчисления составил 30%,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Законом Иркутской области  от 16.12.2016 № 112-ОЗ «О внесении изменений в отдельные законодательные акты Иркутской области»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видам налоговых  доходов  сохраняется  преимущественное поступление налога на доходы физических лиц 191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846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– 64,7%, а  все остальные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составляют сумму  104 855 тыс. руб. или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35,4%. в общей сумме  налоговых доходов.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структуре неналоговых доходов  преимущественное поступление составляют доходы от оказания платных услуг,</a:t>
            </a:r>
            <a:r>
              <a:rPr lang="ru-RU" baseline="0" dirty="0" smtClean="0"/>
              <a:t> в том числе родительская плата, общая сумма этих неналоговых доходов за 2018 год составила -  67 850 тыс. руб. или 69% в общей сумме неналоговых доходов.</a:t>
            </a:r>
          </a:p>
          <a:p>
            <a:r>
              <a:rPr lang="ru-RU" baseline="0" dirty="0" smtClean="0"/>
              <a:t>Доходы, получаемые в виде арендной платы за земельные участки составили – 11 386 тыс. руб. или 11,5%</a:t>
            </a:r>
          </a:p>
          <a:p>
            <a:r>
              <a:rPr lang="ru-RU" baseline="0" dirty="0" smtClean="0"/>
              <a:t>Доходы  от продажи материальных и нематериальных активов составили –2 394 тыс. руб. или 2,4%</a:t>
            </a:r>
          </a:p>
          <a:p>
            <a:r>
              <a:rPr lang="ru-RU" baseline="0" dirty="0" smtClean="0"/>
              <a:t>Все остальные  неналоговые доходы составили -16 812 тыс. руб. или 17,2 %, каждый из указанных неналоговых источников  составляет  от 2 до 6% в общей сумме неналоговых доходов.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i="0" u="none" dirty="0" smtClean="0"/>
          </a:p>
          <a:p>
            <a:r>
              <a:rPr lang="ru-RU" b="0" i="0" u="none" dirty="0" smtClean="0"/>
              <a:t>Сумма налоговых</a:t>
            </a:r>
            <a:r>
              <a:rPr lang="ru-RU" b="0" i="0" u="none" baseline="0" dirty="0" smtClean="0"/>
              <a:t> доходов относительно 2017 года  за 2018 год увеличилась на  11 241  тыс. руб., </a:t>
            </a:r>
          </a:p>
          <a:p>
            <a:r>
              <a:rPr lang="ru-RU" b="0" i="0" u="none" baseline="0" dirty="0" smtClean="0"/>
              <a:t>Неналоговые доходы уменьшились на сумму 7 008 тыс. руб.</a:t>
            </a:r>
            <a:endParaRPr lang="ru-RU" b="0" i="0" u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0B3B4B6-B052-4A66-9ABB-D033D39A0040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45FF-A925-4DBB-83B1-1FC659CB85C8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679B-7727-4585-9539-796A9F0C6446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1CA066-311F-4B7B-94CC-FC1C594BBBDC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223D-6682-4FAF-BF51-76E53BCDEAC6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E62-FBE4-4A92-9AF0-65D76BB265C7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B6B2-DBC9-405F-9AD6-00AD305AE2C6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6D09-A4AF-4BFA-9662-D31C892C4D46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07B3-42E9-42C8-9DB1-47B86CBA83E0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9A4-DE84-44C0-A5D8-9810C8B9D4B4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CD415-34B0-4014-945C-C9017F3B2E8D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dirty="0" err="1" smtClean="0"/>
              <a:t>Зиминский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26" Type="http://schemas.microsoft.com/office/2007/relationships/diagramDrawing" Target="../diagrams/drawing12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5" Type="http://schemas.openxmlformats.org/officeDocument/2006/relationships/diagramColors" Target="../diagrams/colors12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29" Type="http://schemas.openxmlformats.org/officeDocument/2006/relationships/diagramQuickStyle" Target="../diagrams/quickStyle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24" Type="http://schemas.openxmlformats.org/officeDocument/2006/relationships/diagramQuickStyle" Target="../diagrams/quickStyle12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23" Type="http://schemas.openxmlformats.org/officeDocument/2006/relationships/diagramLayout" Target="../diagrams/layout12.xml"/><Relationship Id="rId28" Type="http://schemas.openxmlformats.org/officeDocument/2006/relationships/diagramLayout" Target="../diagrams/layout13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31" Type="http://schemas.microsoft.com/office/2007/relationships/diagramDrawing" Target="../diagrams/drawing13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Relationship Id="rId22" Type="http://schemas.openxmlformats.org/officeDocument/2006/relationships/diagramData" Target="../diagrams/data12.xml"/><Relationship Id="rId27" Type="http://schemas.openxmlformats.org/officeDocument/2006/relationships/diagramData" Target="../diagrams/data13.xml"/><Relationship Id="rId30" Type="http://schemas.openxmlformats.org/officeDocument/2006/relationships/diagramColors" Target="../diagrams/colors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933056"/>
            <a:ext cx="7416824" cy="943744"/>
          </a:xfrm>
        </p:spPr>
        <p:txBody>
          <a:bodyPr>
            <a:noAutofit/>
          </a:bodyPr>
          <a:lstStyle/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 муниципального образования «город Саянск» за 2018 год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763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Начальник  управления по финансам и налогам </a:t>
            </a:r>
            <a:r>
              <a:rPr lang="ru-RU" sz="1800" dirty="0" err="1" smtClean="0"/>
              <a:t>Бухарова</a:t>
            </a:r>
            <a:r>
              <a:rPr lang="ru-RU" sz="1800" dirty="0" smtClean="0"/>
              <a:t> И.В. </a:t>
            </a:r>
            <a:endParaRPr lang="ru-RU" sz="1800" dirty="0"/>
          </a:p>
        </p:txBody>
      </p:sp>
      <p:pic>
        <p:nvPicPr>
          <p:cNvPr id="5" name="Picture 8" descr="Главные новости Саянс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2656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Исполнение плана по доходам за 2018 год (1)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956376" y="6381328"/>
            <a:ext cx="1187624" cy="340782"/>
          </a:xfrm>
        </p:spPr>
        <p:txBody>
          <a:bodyPr/>
          <a:lstStyle/>
          <a:p>
            <a:fld id="{08BF29E0-429D-446B-9829-C15C24249DBD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44408" y="3326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528" y="764703"/>
          <a:ext cx="8249033" cy="5152644"/>
        </p:xfrm>
        <a:graphic>
          <a:graphicData uri="http://schemas.openxmlformats.org/drawingml/2006/table">
            <a:tbl>
              <a:tblPr/>
              <a:tblGrid>
                <a:gridCol w="3092093"/>
                <a:gridCol w="742783"/>
                <a:gridCol w="906365"/>
                <a:gridCol w="906365"/>
                <a:gridCol w="1019966"/>
                <a:gridCol w="792764"/>
                <a:gridCol w="788697"/>
              </a:tblGrid>
              <a:tr h="3254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2018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роста/снижения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 т.ч.: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390 910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391 030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395 143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4 233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183 046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189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191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846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4 656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4 850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4 891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235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Налог, взимаемый в связи с применением упрощенной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налогообложения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14 131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15 200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15 783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1 652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бюджеты муниципальных районов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18 869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15 450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15 369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-3 500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6 481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6 420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6 420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-61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 на имущество физических лиц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29 743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32 600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33 267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3 524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21 082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23 500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23 684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2 602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7 316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5 241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-2 075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7762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Исполнение плана по доходам за 2018 год (2)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29E0-429D-446B-9829-C15C24249DBD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16416" y="83671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1052736"/>
          <a:ext cx="8607329" cy="5427183"/>
        </p:xfrm>
        <a:graphic>
          <a:graphicData uri="http://schemas.openxmlformats.org/drawingml/2006/table">
            <a:tbl>
              <a:tblPr/>
              <a:tblGrid>
                <a:gridCol w="3178042"/>
                <a:gridCol w="843159"/>
                <a:gridCol w="941676"/>
                <a:gridCol w="941779"/>
                <a:gridCol w="1059600"/>
                <a:gridCol w="823649"/>
                <a:gridCol w="819424"/>
              </a:tblGrid>
              <a:tr h="61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2018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роста/снижения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7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Задолженность по отмененным налогам, сборам и обязательным платежам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326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10 700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11 386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-2 940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047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4 907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5 032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-15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0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Доходы от перечисления части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прибыли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2 287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3 474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3 474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1 187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Прочие поступления от использования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имущества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1 566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1 750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1 575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2 030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3 620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3 611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1 581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компенсации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государства</a:t>
                      </a: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67 484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68 688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366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имущества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8 024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- 7 929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2 277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292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2 299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1 817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2 181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364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589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934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939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642918"/>
          <a:ext cx="885828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85720" y="1571612"/>
          <a:ext cx="864399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85720" y="2285992"/>
          <a:ext cx="800105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85720" y="3071810"/>
          <a:ext cx="735811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85720" y="3786190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285720" y="5786454"/>
          <a:ext cx="592935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152400"/>
            <a:ext cx="8229600" cy="5619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Безвозмездные поступления за 2018 год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85720" y="4786322"/>
          <a:ext cx="642942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Безвозмездные поступления из областного бюджета в 2018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A09-6FE8-4E51-882D-9B131E3FCC94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980728"/>
          <a:ext cx="8712968" cy="523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4368" y="11967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635896" y="5085184"/>
            <a:ext cx="1584176" cy="21602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339752" y="2420888"/>
            <a:ext cx="1440160" cy="504055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/>
              </a:rPr>
              <a:t>850 515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52120" y="1628800"/>
            <a:ext cx="1277313" cy="432048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/>
              </a:rPr>
              <a:t>1 173 616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1934" y="457200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+1 760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+1,1%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508518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9752" y="4149080"/>
            <a:ext cx="660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5724128" y="390300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479715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79912" y="3717032"/>
            <a:ext cx="1440160" cy="64807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71934" y="314324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+ 321 341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+ 6,3%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3372" y="164305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+323 101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+ 7,9%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3635896" y="2420888"/>
            <a:ext cx="2000264" cy="7143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28184" y="6492240"/>
            <a:ext cx="2289048" cy="365760"/>
          </a:xfrm>
        </p:spPr>
        <p:txBody>
          <a:bodyPr/>
          <a:lstStyle/>
          <a:p>
            <a:fld id="{8A35E418-C524-42FA-A6E7-8901859C746A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16416" y="47667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2018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3528" y="692696"/>
          <a:ext cx="8606192" cy="52378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0842"/>
                <a:gridCol w="104535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432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«Развитие культуры» на 2014 - 2020 годы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88 354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8365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создание условий для повышения энергоэффективности инженерной инфраструктуры муниципальной собственности (Государственная программа Иркутской области "Развитие жилищно-коммунального хозяйства  Иркутской области на 2014-2020 годы)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10 585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18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обеспечение развития и укрепления МТБ муниципальных домов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культуры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программ по работе с детьми и молодежью</a:t>
                      </a: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629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мероприятий по обеспечению жильем молодых семей  (Государственная программа Иркутской области "Доступное жилье на 2014-2020 годы)</a:t>
                      </a: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6 668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69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бюджетам городских округов на поддержку отрасли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культуры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2219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"Экономическое развитие и инновационная экономика» на 2015-2020 годы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19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поддержку государственных программ субъектов Российской Федерации  и муниципальных программ формирования современной городской среды </a:t>
                      </a: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37 527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84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поддержку обустройства мест массового отдыха населения (городских парков)(Государственная программа  Иркутской области "Развитие жилищно-коммунального хозяйства  Иркутской области на 2014-2020 годы)за счет средств областного бюджета</a:t>
                      </a: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2 454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2018 году</a:t>
            </a:r>
            <a:endParaRPr lang="ru-RU" sz="2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2" y="456172"/>
          <a:ext cx="8784976" cy="6042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723"/>
                <a:gridCol w="1234253"/>
              </a:tblGrid>
              <a:tr h="49018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64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 государственной  программы Иркутской области "Развитие образования" на 2014-2020 годы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27 890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36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"Социальная поддержка населения" на 2014-2018 годы (Подпрограмма "Развитие системы отдыха и оздоровления детей в Иркутской области" 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916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"Развитие дорожного хозяйства" на 2014-2020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139 500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93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приобретение спортивного оборудования и инвентаря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686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«Развитие физической культуры и спорта в Иркутской области» на 2014-2020 годы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(Мегаполис-спорт)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2 468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75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«Развитие физической культуры и спорта в Иркутской области» на 2014-2020 годы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(Дом спорта)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4 479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34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местным бюджетам на мероприятия по улучшению жилищных условий молодых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91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поддержку монопрофильных муниципальных образований Иркутской области, направленную на реализацию мероприятий по развитию малого и среднего предпринимательства  (Государственная программа Иркутской области "Экономическое развитие и инновационная экономика» на 2015-2020 годы)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приобретение школьных автобусов для обеспечения безопасности школьных перевозок  и ежедневного подвоза обучающихся к месту обучения и обратно (Государственная программа Иркутской области" Развитие образования на 2014-2020 годы")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1 762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40352" y="738730"/>
            <a:ext cx="147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2018 году</a:t>
            </a:r>
            <a:endParaRPr lang="ru-RU" sz="2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2" y="456172"/>
          <a:ext cx="8784976" cy="578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723"/>
                <a:gridCol w="1234253"/>
              </a:tblGrid>
              <a:tr h="8088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914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«Развитие культуры» на 2014 - 2020 годы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(ДК Юность)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38 722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75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государственной программы Иркутской области «Развитие физической культуры и спорта в Иркутской области» на 2014-2020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годы (ФОК)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57 700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477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местным бюджетам из областного бюджета в целях софинансирования расходных обязательств органов местного самоуправления муниципальных образований Иркутской области по вопросам местного значения по созданию условий для осуществления присмотра и ухода за детьми в муниципальных дошкольных образовательных организациях на обеспечение среднесуточного набора продуктов питания детей, страдающих туберкулезной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интоксикацией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97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 городских округов на выравнивание   обеспеченности муниципальных образований по реализации ими отдельных расходных обязательств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74 640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914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мероприятий перечня проектов народных инициатив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9389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городских округов на реализацию первоочередных мероприятий по модернизации объектов теплоснабжения и подготовке к отопительному сезону объектов коммунальной инфраструктуры , находящихся в муниципальной собственности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22 076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40352" y="738730"/>
            <a:ext cx="147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5301208"/>
            <a:ext cx="9144000" cy="1556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b="1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>
          <a:xfrm>
            <a:off x="5072066" y="6492875"/>
            <a:ext cx="2286000" cy="365125"/>
          </a:xfrm>
        </p:spPr>
        <p:txBody>
          <a:bodyPr/>
          <a:lstStyle/>
          <a:p>
            <a:fld id="{4C378FFA-0BD4-45AA-A1B1-F7511C3C856B}" type="datetime1">
              <a:rPr lang="ru-RU" smtClean="0"/>
              <a:pPr/>
              <a:t>13.05.2019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00162717"/>
              </p:ext>
            </p:extLst>
          </p:nvPr>
        </p:nvGraphicFramePr>
        <p:xfrm>
          <a:off x="0" y="890480"/>
          <a:ext cx="9144000" cy="552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786710" y="928670"/>
            <a:ext cx="1130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(тыс.руб.)</a:t>
            </a:r>
            <a:endParaRPr lang="ru-RU" dirty="0"/>
          </a:p>
        </p:txBody>
      </p:sp>
      <p:sp>
        <p:nvSpPr>
          <p:cNvPr id="20" name="TextBox 6"/>
          <p:cNvSpPr txBox="1"/>
          <p:nvPr/>
        </p:nvSpPr>
        <p:spPr>
          <a:xfrm>
            <a:off x="2714612" y="2714620"/>
            <a:ext cx="812353" cy="28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43%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6072198" y="3857628"/>
            <a:ext cx="812353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65%</a:t>
            </a:r>
          </a:p>
        </p:txBody>
      </p:sp>
      <p:sp>
        <p:nvSpPr>
          <p:cNvPr id="27" name="TextBox 6"/>
          <p:cNvSpPr txBox="1"/>
          <p:nvPr/>
        </p:nvSpPr>
        <p:spPr>
          <a:xfrm>
            <a:off x="6143636" y="2143116"/>
            <a:ext cx="812353" cy="1891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35%</a:t>
            </a: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бюджета за 2018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6072198" y="1071546"/>
            <a:ext cx="1428760" cy="35719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1 556 154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4357686" y="2714620"/>
            <a:ext cx="934394" cy="35719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+5%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6"/>
          <p:cNvSpPr txBox="1"/>
          <p:nvPr/>
        </p:nvSpPr>
        <p:spPr>
          <a:xfrm>
            <a:off x="4357686" y="4214818"/>
            <a:ext cx="1026667" cy="35719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+ 46%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4143372" y="1196752"/>
            <a:ext cx="1357322" cy="214314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+346 333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6"/>
          <p:cNvSpPr txBox="1"/>
          <p:nvPr/>
        </p:nvSpPr>
        <p:spPr>
          <a:xfrm>
            <a:off x="4286248" y="1500174"/>
            <a:ext cx="883791" cy="285752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+ 29%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6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3E75-D6D6-49EA-85C5-8FEDF11BFC97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179512" y="764704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расходов по функциональной классификации в 2018 году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620688"/>
          <a:ext cx="8892480" cy="553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0"/>
            <a:ext cx="8229600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dirty="0" smtClean="0">
                <a:latin typeface="+mj-lt"/>
                <a:ea typeface="+mj-ea"/>
                <a:cs typeface="+mj-cs"/>
              </a:rPr>
              <a:t>ОБРАЗОВАНИЕ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214282" y="1196752"/>
          <a:ext cx="7929618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285720" y="2054008"/>
          <a:ext cx="742955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323528" y="5589240"/>
          <a:ext cx="5929354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323528" y="4293096"/>
          <a:ext cx="6786610" cy="49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85720" y="1696818"/>
            <a:ext cx="7643866" cy="285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- Обеспечение деятельности 7 муниципальных учреждений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2625512"/>
            <a:ext cx="7643866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Обеспечение деятельности 10 муниципальных учреждений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4941168"/>
            <a:ext cx="875020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Обеспечение деятельности учреждений, осуществляющих  руководство и управление в сфере образования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Реализация муниципальных программ в сфере образования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6165304"/>
            <a:ext cx="8750206" cy="4784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Реализация муниципальных программ в сфере молодежной политики</a:t>
            </a:r>
          </a:p>
        </p:txBody>
      </p:sp>
      <p:graphicFrame>
        <p:nvGraphicFramePr>
          <p:cNvPr id="18" name="Схема 17"/>
          <p:cNvGraphicFramePr/>
          <p:nvPr/>
        </p:nvGraphicFramePr>
        <p:xfrm>
          <a:off x="312510" y="3221526"/>
          <a:ext cx="742955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312510" y="3793030"/>
            <a:ext cx="7715874" cy="4280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Обеспечение деятельности  дополнительного образования детей  в сфере культуры, образования и физической культуры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Основные показатели бюджета за 2018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D034-7367-441D-B9E4-55B2EFE2665B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052736"/>
          <a:ext cx="849694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00166" y="3429000"/>
            <a:ext cx="1270494" cy="500066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+ 505 899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3429000"/>
            <a:ext cx="1080120" cy="500066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+ 494 378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</a:t>
            </a: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1412776"/>
            <a:ext cx="216024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00192" y="1340768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 первоначальный бюджет утвержден Решением Думы № 71-67-17-28 от 21.12.2017 г.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2636912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300192" y="2276872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400" dirty="0" smtClean="0"/>
              <a:t>уточненный вариант бюджета утвержден Решением Думы от 20.12.2018 г № 71-67-18-64 с учетом Приказа УФИН от 29.12.2018г. №011-26-57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7856" y="78579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58196" cy="419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бюджета по функциональной структуре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E110-DFC7-4295-8C13-AAFC4E6452DE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847856" y="5000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714356"/>
          <a:ext cx="8644032" cy="5594965"/>
        </p:xfrm>
        <a:graphic>
          <a:graphicData uri="http://schemas.openxmlformats.org/drawingml/2006/table">
            <a:tbl>
              <a:tblPr/>
              <a:tblGrid>
                <a:gridCol w="3162451"/>
                <a:gridCol w="913597"/>
                <a:gridCol w="1124427"/>
                <a:gridCol w="913597"/>
                <a:gridCol w="1124427"/>
                <a:gridCol w="1405533"/>
              </a:tblGrid>
              <a:tr h="84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2018/2017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89 238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95 803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95 601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6 363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171 506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214 409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213 662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42 156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63 784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83 325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82 576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18 792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738 190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897 198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893 409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155 219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49 983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97 404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97 134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194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47 151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50 279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52 656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50 888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609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35 443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119 950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113"/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736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321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78 293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4 157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4 330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4 230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7 241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8 109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4 918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-2 323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1 209 821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1 573 184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1 556 154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346 333</a:t>
                      </a: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расходов по экономическому содержанию в 2018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A5BE-FB2D-4242-B0D9-4549BE2A0B0E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1196752"/>
          <a:ext cx="8784976" cy="537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E110-DFC7-4295-8C13-AAFC4E6452DE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72396" y="85723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-714404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Расходы бюджета по экономическому содержанию в 2018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142984"/>
          <a:ext cx="9001155" cy="5572164"/>
        </p:xfrm>
        <a:graphic>
          <a:graphicData uri="http://schemas.openxmlformats.org/drawingml/2006/table">
            <a:tbl>
              <a:tblPr/>
              <a:tblGrid>
                <a:gridCol w="3709076"/>
                <a:gridCol w="934394"/>
                <a:gridCol w="1004885"/>
                <a:gridCol w="1281131"/>
                <a:gridCol w="1071570"/>
                <a:gridCol w="1000099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 2018/2017г.</a:t>
                      </a:r>
                      <a:r>
                        <a:rPr kumimoji="0" lang="ru-RU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Отклонение  </a:t>
                      </a:r>
                    </a:p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2018г от 2017г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Оплата труда и начисления на нее 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(211,213)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710 389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814 316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812 157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101 768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в т.ч. (местный бюджет) </a:t>
                      </a: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262 971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295 221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293 062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30 091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выплаты (212)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1 074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1 591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1 536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462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Услуги связи,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транспортные услуги, арендная плата за пользование имуществом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(221,222,224)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4 181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4 183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4 086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-95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(223)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37 125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42 441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42 222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5 097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Работы по содержанию имущества (225)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198 379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261 951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256 146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57 767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работы и услуги (226)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118 186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136 799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134 796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16 610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(муниципального) долга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(231)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7 241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3 218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3 218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-4 023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4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безвозвратные перечисления государственным и муниципальным орг-ям (241)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     210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 (242)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2 294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2 240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2 240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-54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(260)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41 082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42 969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42 536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1 454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расходы(290)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19 501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9 223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5 979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-13 522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основных средств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(310)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20 762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199 686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199 277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раз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178 515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материал запасов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(340)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49 607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54 567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51 751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2 144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1 209 821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1 573 184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1 556 154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346 333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Муниципальный долг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617F-5EF3-429D-80DA-4100104452BE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316416" y="3326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504" y="620693"/>
          <a:ext cx="8928992" cy="447640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32172"/>
                <a:gridCol w="1716500"/>
                <a:gridCol w="1080120"/>
                <a:gridCol w="1800200"/>
              </a:tblGrid>
              <a:tr h="725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обязательств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01.01.2018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Погашено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2018году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,,договор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21 о предоставлении бюджетного кредита  от 26.08.2013г.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2966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5301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,,договор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96 о предоставлении бюджетного кредита  от 03.12.2013г.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18094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6202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19639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кредит,,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№ 108 о предоставлении бюджетного кредита  от 24.12.2013г.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4275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4750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кредит,,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№ 15 о предоставлении бюджетного кредита  от 10.06.2014г.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19094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2712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24409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кредит,договор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№ 55 о предоставлении бюджетного кредита  от 13.11.2014г.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18 000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21413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,,договор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83 о предоставлении бюджетного кредита  от 12.12.2014г.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8 544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10140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Кредит, кредитный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 №001/2017-РЛОО-30  об открытии кредитной линии от 14.11.2017г.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Муниципальный контракт №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0134300084418000210-0227365-01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27.11.2018г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266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100973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45573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115652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Резервный фонд администрации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692D-7AEB-4A68-AF96-EFB8ED84C820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772816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за счет средств  резервного фонда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«город Саянск»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2018 году  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составили 30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5C3F-E7E1-45E8-B58E-413706274862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85293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99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Исполнение бюджета за 2018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E418-C524-42FA-A6E7-8901859C746A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16416" y="83671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397000"/>
          <a:ext cx="8429684" cy="45323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88061"/>
                <a:gridCol w="1983971"/>
                <a:gridCol w="2009037"/>
                <a:gridCol w="1848615"/>
              </a:tblGrid>
              <a:tr h="78516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ИСПОЛНЕНИЯ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905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ДОХОДЫ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1 571 677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1 568 465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99,8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905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РАСХОДЫ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1 573 184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1 556 154</a:t>
                      </a:r>
                      <a:endParaRPr kumimoji="0"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98,9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905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ДЕФИЦИТ/</a:t>
                      </a:r>
                    </a:p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dirty="0" smtClean="0"/>
                        <a:t>-1 507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12 311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бюджета за 2018 год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0146-00E7-4513-9EF3-34B26A393A43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268760"/>
          <a:ext cx="87484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1643042" y="3857628"/>
            <a:ext cx="1584176" cy="720080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исполнены на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99,9 % от плана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27984" y="3933056"/>
            <a:ext cx="1584176" cy="720080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исполнены на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98,9 % от плана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32240" y="3501008"/>
            <a:ext cx="1872208" cy="1080120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за 2018 год исполнен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профицитом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размере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12 311 тыс.руб.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172400" y="119675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310504">
            <a:off x="1293965" y="2547285"/>
            <a:ext cx="1546860" cy="483029"/>
          </a:xfrm>
          <a:prstGeom prst="rightArrow">
            <a:avLst>
              <a:gd name="adj1" fmla="val 50000"/>
              <a:gd name="adj2" fmla="val 61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3 212– 0,2%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478895">
            <a:off x="3838568" y="2415547"/>
            <a:ext cx="1789365" cy="642159"/>
          </a:xfrm>
          <a:prstGeom prst="rightArrow">
            <a:avLst>
              <a:gd name="adj1" fmla="val 50000"/>
              <a:gd name="adj2" fmla="val 61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17 030–1,1 %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бюджета за 2018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0645-F89B-4178-AB6D-39117E836B37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071546"/>
          <a:ext cx="835292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7" y="4643446"/>
          <a:ext cx="8286810" cy="17526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766731"/>
                <a:gridCol w="1506693"/>
                <a:gridCol w="1506693"/>
                <a:gridCol w="1506693"/>
              </a:tblGrid>
              <a:tr h="500066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ДОХОДЫ, ВСЕГО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1 571 677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1 568 465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9,8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Налоговые и неналоговые доходы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391 030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395 143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Безвозмездные поступления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1 180 647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1 173 322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15206" y="414338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9641846"/>
              </p:ext>
            </p:extLst>
          </p:nvPr>
        </p:nvGraphicFramePr>
        <p:xfrm>
          <a:off x="35497" y="620688"/>
          <a:ext cx="9108505" cy="632089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076151"/>
                <a:gridCol w="1053813"/>
                <a:gridCol w="978541"/>
              </a:tblGrid>
              <a:tr h="335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42021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26,5%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26,5%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0,080%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0,077%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Налог, взимаемый в связи с применением упрощенной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системы налогообложения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301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769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 муниципального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образования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имущество физических лиц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Земельный налог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пошлина, сборы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Арендная плата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разграничена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использования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8829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55%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55%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участков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91876" cy="5486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Нормативы отчислений налоговых и неналоговых доходов в бюджет муниципального 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Налоговые доходы за 2018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3E75-D6D6-49EA-85C5-8FEDF11BFC97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285720" y="1000108"/>
          <a:ext cx="864096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47856" y="105273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Неналоговые доходы за 2018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E6D6-8756-4BB0-9F7E-058D4DA10B67}" type="datetime1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142844" y="1124744"/>
          <a:ext cx="90011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47856" y="7143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8FFA-0BD4-45AA-A1B1-F7511C3C856B}" type="datetime1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0C1591-7F72-4D0D-8DF6-706D1B5031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TextBox 6"/>
          <p:cNvSpPr txBox="1"/>
          <p:nvPr/>
        </p:nvSpPr>
        <p:spPr>
          <a:xfrm>
            <a:off x="7164288" y="5229200"/>
            <a:ext cx="1500198" cy="21431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4071934" y="2357430"/>
            <a:ext cx="812353" cy="1891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6732240" y="3571876"/>
            <a:ext cx="1296144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-7 008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Динамика налоговых и неналоговых доходов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856" y="7143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2843808" y="3429000"/>
            <a:ext cx="15838" cy="937814"/>
          </a:xfrm>
          <a:prstGeom prst="straightConnector1">
            <a:avLst/>
          </a:prstGeom>
          <a:ln w="25400" cap="flat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6300192" y="3356992"/>
            <a:ext cx="0" cy="936104"/>
          </a:xfrm>
          <a:prstGeom prst="straightConnector1">
            <a:avLst/>
          </a:prstGeom>
          <a:ln w="25400" cap="flat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6"/>
          <p:cNvSpPr txBox="1"/>
          <p:nvPr/>
        </p:nvSpPr>
        <p:spPr>
          <a:xfrm>
            <a:off x="3000364" y="3571876"/>
            <a:ext cx="1139588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+11 241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6"/>
          <p:cNvSpPr txBox="1"/>
          <p:nvPr/>
        </p:nvSpPr>
        <p:spPr>
          <a:xfrm>
            <a:off x="7715272" y="2357430"/>
            <a:ext cx="1249216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395 143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6"/>
          <p:cNvSpPr txBox="1"/>
          <p:nvPr/>
        </p:nvSpPr>
        <p:spPr>
          <a:xfrm>
            <a:off x="7786710" y="4857760"/>
            <a:ext cx="1177778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390 910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8028384" y="2996952"/>
            <a:ext cx="0" cy="1512168"/>
          </a:xfrm>
          <a:prstGeom prst="straightConnector1">
            <a:avLst/>
          </a:prstGeom>
          <a:ln w="25400" cap="flat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6"/>
          <p:cNvSpPr txBox="1"/>
          <p:nvPr/>
        </p:nvSpPr>
        <p:spPr>
          <a:xfrm>
            <a:off x="8028384" y="3571876"/>
            <a:ext cx="1115616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+4 233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8980</TotalTime>
  <Words>4643</Words>
  <Application>Microsoft Office PowerPoint</Application>
  <PresentationFormat>Экран (4:3)</PresentationFormat>
  <Paragraphs>985</Paragraphs>
  <Slides>25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Начальная</vt:lpstr>
      <vt:lpstr>Отчет об исполнении бюджета  муниципального образования «город Саянск» за 2018 год</vt:lpstr>
      <vt:lpstr>Основные показатели бюджета за 2018 год</vt:lpstr>
      <vt:lpstr>Исполнение бюджета за 2018 год</vt:lpstr>
      <vt:lpstr>Основные показатели бюджета за 2018 год</vt:lpstr>
      <vt:lpstr>Доходы бюджета за 2018 год</vt:lpstr>
      <vt:lpstr>Нормативы отчислений налоговых и неналоговых доходов в бюджет муниципального  образования</vt:lpstr>
      <vt:lpstr>Налоговые доходы за 2018 год</vt:lpstr>
      <vt:lpstr>Неналоговые доходы за 2018 год</vt:lpstr>
      <vt:lpstr>Динамика налоговых и неналоговых доходов</vt:lpstr>
      <vt:lpstr>Исполнение плана по доходам за 2018 год (1)</vt:lpstr>
      <vt:lpstr>Исполнение плана по доходам за 2018 год (2)</vt:lpstr>
      <vt:lpstr>Слайд 12</vt:lpstr>
      <vt:lpstr>Безвозмездные поступления из областного бюджета в 2018 году</vt:lpstr>
      <vt:lpstr>Целевые МБТ из областного бюджета в 2018 году</vt:lpstr>
      <vt:lpstr>Целевые МБТ из областного бюджета в 2018 году</vt:lpstr>
      <vt:lpstr>Целевые МБТ из областного бюджета в 2018 году</vt:lpstr>
      <vt:lpstr>Расходы бюджета за 2018 год</vt:lpstr>
      <vt:lpstr>Структура расходов по функциональной классификации в 2018 году</vt:lpstr>
      <vt:lpstr>Слайд 19</vt:lpstr>
      <vt:lpstr>Расходы бюджета по функциональной структуре</vt:lpstr>
      <vt:lpstr>Структура расходов по экономическому содержанию в 2018 году</vt:lpstr>
      <vt:lpstr>Расходы бюджета по экономическому содержанию в 2018 году</vt:lpstr>
      <vt:lpstr>Муниципальный долг</vt:lpstr>
      <vt:lpstr>Резервный фонд администрации</vt:lpstr>
      <vt:lpstr>Слайд 25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User</cp:lastModifiedBy>
  <cp:revision>1190</cp:revision>
  <dcterms:created xsi:type="dcterms:W3CDTF">2013-03-01T02:03:29Z</dcterms:created>
  <dcterms:modified xsi:type="dcterms:W3CDTF">2019-05-13T03:04:16Z</dcterms:modified>
</cp:coreProperties>
</file>