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3.xml" ContentType="application/vnd.openxmlformats-officedocument.presentationml.notesSlide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notesSlides/notesSlide17.xml" ContentType="application/vnd.openxmlformats-officedocument.presentationml.notesSlide+xml"/>
  <Override PartName="/ppt/charts/chart9.xml" ContentType="application/vnd.openxmlformats-officedocument.drawingml.chart+xml"/>
  <Override PartName="/ppt/drawings/drawing3.xml" ContentType="application/vnd.openxmlformats-officedocument.drawingml.chartshapes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0.xml" ContentType="application/vnd.openxmlformats-officedocument.drawingml.chart+xml"/>
  <Override PartName="/ppt/drawings/drawing4.xml" ContentType="application/vnd.openxmlformats-officedocument.drawingml.chartshape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92" r:id="rId4"/>
    <p:sldId id="259" r:id="rId5"/>
    <p:sldId id="291" r:id="rId6"/>
    <p:sldId id="294" r:id="rId7"/>
    <p:sldId id="261" r:id="rId8"/>
    <p:sldId id="262" r:id="rId9"/>
    <p:sldId id="293" r:id="rId10"/>
    <p:sldId id="296" r:id="rId11"/>
    <p:sldId id="263" r:id="rId12"/>
    <p:sldId id="300" r:id="rId13"/>
    <p:sldId id="297" r:id="rId14"/>
    <p:sldId id="264" r:id="rId15"/>
    <p:sldId id="308" r:id="rId16"/>
    <p:sldId id="311" r:id="rId17"/>
    <p:sldId id="313" r:id="rId18"/>
    <p:sldId id="306" r:id="rId19"/>
    <p:sldId id="299" r:id="rId20"/>
    <p:sldId id="301" r:id="rId21"/>
    <p:sldId id="277" r:id="rId22"/>
    <p:sldId id="312" r:id="rId23"/>
    <p:sldId id="303" r:id="rId24"/>
    <p:sldId id="281" r:id="rId25"/>
    <p:sldId id="283" r:id="rId26"/>
    <p:sldId id="284" r:id="rId2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0000"/>
    <a:srgbClr val="FFCCFF"/>
    <a:srgbClr val="FFFF99"/>
    <a:srgbClr val="3EF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636" autoAdjust="0"/>
    <p:restoredTop sz="81280" autoAdjust="0"/>
  </p:normalViewPr>
  <p:slideViewPr>
    <p:cSldViewPr>
      <p:cViewPr>
        <p:scale>
          <a:sx n="80" d="100"/>
          <a:sy n="80" d="100"/>
        </p:scale>
        <p:origin x="-2514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368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1.2485957487414481E-3"/>
          <c:w val="0.96711758957102656"/>
          <c:h val="0.893864038115993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Первоначальный бюджет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2.844666004852525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Arial" pitchFamily="34" charset="0"/>
                        <a:cs typeface="Arial" pitchFamily="34" charset="0"/>
                      </a:rPr>
                      <a:t>1 987 947</a:t>
                    </a:r>
                    <a:endParaRPr lang="en-US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336460200074961E-3"/>
                  <c:y val="-2.844666004852525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Arial" pitchFamily="34" charset="0"/>
                        <a:cs typeface="Arial" pitchFamily="34" charset="0"/>
                      </a:rPr>
                      <a:t>2 009 709</a:t>
                    </a:r>
                    <a:endParaRPr lang="en-US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6903790350978042E-2"/>
                  <c:y val="0.1151791625477268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Arial" pitchFamily="34" charset="0"/>
                        <a:cs typeface="Arial" pitchFamily="34" charset="0"/>
                      </a:rPr>
                      <a:t>-21</a:t>
                    </a:r>
                    <a:r>
                      <a:rPr lang="ru-RU" baseline="0" dirty="0" smtClean="0">
                        <a:latin typeface="Arial" pitchFamily="34" charset="0"/>
                        <a:cs typeface="Arial" pitchFamily="34" charset="0"/>
                      </a:rPr>
                      <a:t> 762</a:t>
                    </a:r>
                    <a:endParaRPr lang="en-US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 (-)Профицит(+)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1987947</c:v>
                </c:pt>
                <c:pt idx="1">
                  <c:v>2009709</c:v>
                </c:pt>
                <c:pt idx="2">
                  <c:v>-21762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Уточненный бюджет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2.4577189163539272E-2"/>
                  <c:y val="-9.002191992347170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Arial" pitchFamily="34" charset="0"/>
                        <a:cs typeface="Arial" pitchFamily="34" charset="0"/>
                      </a:rPr>
                      <a:t>2 068 966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9562812229902891E-2"/>
                  <c:y val="-8.535462051403616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2 089 874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620066696920824E-2"/>
                  <c:y val="0.1364697606394829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-20 908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 (-)Профицит(+)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2068966</c:v>
                </c:pt>
                <c:pt idx="1">
                  <c:v>2089874</c:v>
                </c:pt>
                <c:pt idx="2">
                  <c:v>-20908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3071872"/>
        <c:axId val="141440128"/>
        <c:axId val="0"/>
      </c:bar3DChart>
      <c:catAx>
        <c:axId val="1230718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41440128"/>
        <c:crosses val="autoZero"/>
        <c:auto val="1"/>
        <c:lblAlgn val="ctr"/>
        <c:lblOffset val="100"/>
        <c:noMultiLvlLbl val="0"/>
      </c:catAx>
      <c:valAx>
        <c:axId val="14144012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1230718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0971732895968279"/>
          <c:y val="0.93763073978460199"/>
          <c:w val="0.69985385333834449"/>
          <c:h val="6.236926021539911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3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265511482330739"/>
          <c:y val="0.14837820341101884"/>
          <c:w val="0.86241328376991311"/>
          <c:h val="0.76733915974640587"/>
        </c:manualLayout>
      </c:layout>
      <c:pie3DChart>
        <c:varyColors val="1"/>
        <c:ser>
          <c:idx val="1"/>
          <c:order val="0"/>
          <c:tx>
            <c:strRef>
              <c:f>Лист1!$C$1</c:f>
              <c:strCache>
                <c:ptCount val="1"/>
                <c:pt idx="0">
                  <c:v>2020г.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solidFill>
                <a:srgbClr val="000066"/>
              </a:solidFill>
            </a:ln>
          </c:spPr>
          <c:explosion val="20"/>
          <c:dPt>
            <c:idx val="0"/>
            <c:bubble3D val="0"/>
            <c:spPr>
              <a:solidFill>
                <a:srgbClr val="FFFF00"/>
              </a:solidFill>
              <a:ln>
                <a:solidFill>
                  <a:srgbClr val="000066"/>
                </a:solidFill>
              </a:ln>
            </c:spPr>
          </c:dPt>
          <c:dPt>
            <c:idx val="1"/>
            <c:bubble3D val="0"/>
            <c:spPr>
              <a:solidFill>
                <a:srgbClr val="FFC000"/>
              </a:solidFill>
              <a:ln>
                <a:solidFill>
                  <a:srgbClr val="000066"/>
                </a:solidFill>
              </a:ln>
            </c:spPr>
          </c:dPt>
          <c:dPt>
            <c:idx val="2"/>
            <c:bubble3D val="0"/>
            <c:spPr>
              <a:solidFill>
                <a:srgbClr val="FF9900"/>
              </a:solidFill>
              <a:ln>
                <a:solidFill>
                  <a:srgbClr val="000066"/>
                </a:solidFill>
              </a:ln>
            </c:spPr>
          </c:dPt>
          <c:dPt>
            <c:idx val="3"/>
            <c:bubble3D val="0"/>
            <c:explosion val="21"/>
            <c:spPr>
              <a:solidFill>
                <a:srgbClr val="92D050"/>
              </a:solidFill>
              <a:ln>
                <a:solidFill>
                  <a:srgbClr val="000066"/>
                </a:solidFill>
              </a:ln>
            </c:spPr>
          </c:dPt>
          <c:dPt>
            <c:idx val="4"/>
            <c:bubble3D val="0"/>
            <c:spPr>
              <a:solidFill>
                <a:srgbClr val="FF0000"/>
              </a:solidFill>
              <a:ln>
                <a:solidFill>
                  <a:srgbClr val="000066"/>
                </a:solidFill>
              </a:ln>
            </c:spPr>
          </c:dPt>
          <c:dPt>
            <c:idx val="5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rgbClr val="000066"/>
                </a:solidFill>
              </a:ln>
            </c:spPr>
          </c:dPt>
          <c:dPt>
            <c:idx val="6"/>
            <c:bubble3D val="0"/>
            <c:spPr>
              <a:solidFill>
                <a:srgbClr val="00B050"/>
              </a:solidFill>
              <a:ln>
                <a:solidFill>
                  <a:srgbClr val="000066"/>
                </a:solidFill>
              </a:ln>
            </c:spPr>
          </c:dPt>
          <c:dPt>
            <c:idx val="8"/>
            <c:bubble3D val="0"/>
            <c:spPr>
              <a:solidFill>
                <a:srgbClr val="00B0F0"/>
              </a:solidFill>
              <a:ln>
                <a:solidFill>
                  <a:srgbClr val="000066"/>
                </a:solidFill>
              </a:ln>
            </c:spPr>
          </c:dPt>
          <c:dPt>
            <c:idx val="9"/>
            <c:bubble3D val="0"/>
            <c:spPr>
              <a:gradFill rotWithShape="1">
                <a:gsLst>
                  <a:gs pos="0">
                    <a:schemeClr val="accent5">
                      <a:shade val="63000"/>
                    </a:schemeClr>
                  </a:gs>
                  <a:gs pos="30000">
                    <a:schemeClr val="accent5">
                      <a:shade val="90000"/>
                      <a:satMod val="110000"/>
                    </a:schemeClr>
                  </a:gs>
                  <a:gs pos="45000">
                    <a:schemeClr val="accent5">
                      <a:shade val="100000"/>
                      <a:satMod val="118000"/>
                    </a:schemeClr>
                  </a:gs>
                  <a:gs pos="55000">
                    <a:schemeClr val="accent5">
                      <a:shade val="100000"/>
                      <a:satMod val="118000"/>
                    </a:schemeClr>
                  </a:gs>
                  <a:gs pos="73000">
                    <a:schemeClr val="accent5">
                      <a:shade val="90000"/>
                      <a:satMod val="110000"/>
                    </a:schemeClr>
                  </a:gs>
                  <a:gs pos="100000">
                    <a:schemeClr val="accent5">
                      <a:shade val="63000"/>
                    </a:schemeClr>
                  </a:gs>
                </a:gsLst>
                <a:lin ang="950000" scaled="1"/>
              </a:gradFill>
              <a:ln w="9525" cap="flat" cmpd="sng" algn="ctr">
                <a:solidFill>
                  <a:schemeClr val="accent5"/>
                </a:solidFill>
                <a:prstDash val="solid"/>
              </a:ln>
              <a:effectLst>
                <a:outerShdw blurRad="50800" dist="43000" dir="5400000" rotWithShape="0">
                  <a:srgbClr val="000000">
                    <a:alpha val="40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alanced" dir="t">
                  <a:rot lat="0" lon="0" rev="0"/>
                </a:lightRig>
              </a:scene3d>
              <a:sp3d prstMaterial="matte">
                <a:bevelT w="0" h="0"/>
                <a:contourClr>
                  <a:schemeClr val="accent5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c:spPr>
          </c:dPt>
          <c:dPt>
            <c:idx val="10"/>
            <c:bubble3D val="0"/>
            <c:spPr>
              <a:solidFill>
                <a:srgbClr val="FF0000"/>
              </a:solidFill>
              <a:ln>
                <a:solidFill>
                  <a:srgbClr val="000066"/>
                </a:solidFill>
              </a:ln>
            </c:spPr>
          </c:dPt>
          <c:dLbls>
            <c:dLbl>
              <c:idx val="0"/>
              <c:layout>
                <c:manualLayout>
                  <c:x val="-4.4617537942050263E-2"/>
                  <c:y val="0.1751648212638031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Оплата труда и начисления на оплату труда
</a:t>
                    </a:r>
                    <a:r>
                      <a:rPr lang="ru-RU" dirty="0" smtClean="0"/>
                      <a:t>55,3%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9805392752353565"/>
                  <c:y val="4.3762277881953957E-2"/>
                </c:manualLayout>
              </c:layout>
              <c:tx>
                <c:rich>
                  <a:bodyPr/>
                  <a:lstStyle/>
                  <a:p>
                    <a:endParaRPr lang="ru-RU" dirty="0" smtClean="0"/>
                  </a:p>
                  <a:p>
                    <a:r>
                      <a:rPr lang="ru-RU" dirty="0" smtClean="0"/>
                      <a:t>Оплата </a:t>
                    </a:r>
                    <a:r>
                      <a:rPr lang="ru-RU" dirty="0"/>
                      <a:t>услуг </a:t>
                    </a:r>
                    <a:r>
                      <a:rPr lang="ru-RU" dirty="0" smtClean="0"/>
                      <a:t>       связи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0,1%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delete val="1"/>
            </c:dLbl>
            <c:dLbl>
              <c:idx val="3"/>
              <c:layout>
                <c:manualLayout>
                  <c:x val="4.7888121720537434E-2"/>
                  <c:y val="9.733886210078324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Оплата </a:t>
                    </a:r>
                    <a:r>
                      <a:rPr lang="ru-RU" dirty="0"/>
                      <a:t>коммунальных услуг
</a:t>
                    </a:r>
                    <a:r>
                      <a:rPr lang="ru-RU" dirty="0" smtClean="0"/>
                      <a:t>2,3%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5468465707817527"/>
                  <c:y val="-2.213311456380045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Оплата услуг по содержанию имущества
</a:t>
                    </a:r>
                    <a:r>
                      <a:rPr lang="ru-RU" dirty="0" smtClean="0"/>
                      <a:t>13,7%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delete val="1"/>
            </c:dLbl>
            <c:dLbl>
              <c:idx val="6"/>
              <c:layout>
                <c:manualLayout>
                  <c:x val="1.9786052915796363E-3"/>
                  <c:y val="5.9627719736881513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Оплата </a:t>
                    </a:r>
                    <a:r>
                      <a:rPr lang="ru-RU" dirty="0"/>
                      <a:t>прочих услуг учреждениями бюджетной сферы
</a:t>
                    </a:r>
                    <a:r>
                      <a:rPr lang="ru-RU" dirty="0" smtClean="0"/>
                      <a:t>7,7%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5.5593435884174029E-2"/>
                  <c:y val="-0.112713188677560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Социальное</a:t>
                    </a:r>
                    <a:r>
                      <a:rPr lang="ru-RU" baseline="0" dirty="0" smtClean="0"/>
                      <a:t> обеспечение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3,5%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delete val="1"/>
            </c:dLbl>
            <c:dLbl>
              <c:idx val="9"/>
              <c:layout>
                <c:manualLayout>
                  <c:x val="0.11327418538195275"/>
                  <c:y val="-6.742715123374111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Увеличение стоимости </a:t>
                    </a:r>
                    <a:r>
                      <a:rPr lang="ru-RU" dirty="0" smtClean="0"/>
                      <a:t>основных средств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12,0%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-7.9544440417367107E-2"/>
                  <c:y val="-5.578418459981550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Увеличение стоимости материальных запасов
</a:t>
                    </a:r>
                    <a:r>
                      <a:rPr lang="ru-RU" dirty="0" smtClean="0"/>
                      <a:t>3,3%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5.2288019910356094E-2"/>
                  <c:y val="-8.744698187338131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Расходы</a:t>
                    </a:r>
                    <a:r>
                      <a:rPr lang="ru-RU" dirty="0"/>
                      <a:t>, не отнесенные к вышеперечисленным
</a:t>
                    </a:r>
                    <a:r>
                      <a:rPr lang="ru-RU" dirty="0" smtClean="0"/>
                      <a:t>2,1%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400" b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Оплата труда и начисления на оплату труда</c:v>
                </c:pt>
                <c:pt idx="1">
                  <c:v>Оплата услуг связи</c:v>
                </c:pt>
                <c:pt idx="2">
                  <c:v>Оплата транспортных услуг</c:v>
                </c:pt>
                <c:pt idx="3">
                  <c:v>Оплата коммунальных услуг</c:v>
                </c:pt>
                <c:pt idx="4">
                  <c:v>аренда</c:v>
                </c:pt>
                <c:pt idx="5">
                  <c:v>Оплата услуг по содержанию имущества</c:v>
                </c:pt>
                <c:pt idx="6">
                  <c:v>Оплата прочих услуг учреждениями бюджетной сферы</c:v>
                </c:pt>
                <c:pt idx="7">
                  <c:v>остатки</c:v>
                </c:pt>
                <c:pt idx="8">
                  <c:v>Пособия по социальной помощи населению</c:v>
                </c:pt>
                <c:pt idx="9">
                  <c:v>Увеличение стоимости основных средств</c:v>
                </c:pt>
                <c:pt idx="10">
                  <c:v>Увеличение стоимости материальных запасов</c:v>
                </c:pt>
                <c:pt idx="11">
                  <c:v>Расходы, не отнесенные к вышеперечисленным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931236</c:v>
                </c:pt>
                <c:pt idx="1">
                  <c:v>2549</c:v>
                </c:pt>
                <c:pt idx="2">
                  <c:v>0</c:v>
                </c:pt>
                <c:pt idx="3">
                  <c:v>12891</c:v>
                </c:pt>
                <c:pt idx="5">
                  <c:v>283901</c:v>
                </c:pt>
                <c:pt idx="6">
                  <c:v>193917</c:v>
                </c:pt>
                <c:pt idx="8">
                  <c:v>80565</c:v>
                </c:pt>
                <c:pt idx="9">
                  <c:v>373343</c:v>
                </c:pt>
                <c:pt idx="10">
                  <c:v>59229</c:v>
                </c:pt>
                <c:pt idx="11">
                  <c:v>93578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Исполнение за 2019г.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-1.5968631750670745E-2"/>
                  <c:y val="0.15303472722032496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/>
                      <a:t>1 851 361</a:t>
                    </a:r>
                    <a:endParaRPr lang="en-US" sz="1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3306761049711128E-2"/>
                  <c:y val="0.1837076476204755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1 855 787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1775251061214938E-2"/>
                  <c:y val="0.120135604900583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 (-)Профицит(+)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1851361</c:v>
                </c:pt>
                <c:pt idx="1">
                  <c:v>1855787</c:v>
                </c:pt>
                <c:pt idx="2">
                  <c:v>-4426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Уточненный бюджет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8.0071198784153266E-3"/>
                  <c:y val="-2.5811544288960212E-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>
                        <a:latin typeface="Times New Roman" pitchFamily="18" charset="0"/>
                        <a:cs typeface="Times New Roman" pitchFamily="18" charset="0"/>
                      </a:rPr>
                      <a:t>2 068 966</a:t>
                    </a:r>
                    <a:endParaRPr lang="en-US" sz="18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661296428723482E-5"/>
                  <c:y val="-2.275733453126788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2 089 874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555171284925361E-2"/>
                  <c:y val="0.12462946951144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 (-)Профицит(+)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2068966</c:v>
                </c:pt>
                <c:pt idx="1">
                  <c:v>2089874</c:v>
                </c:pt>
                <c:pt idx="2">
                  <c:v>-20908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Исполнение бюджета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6.9680803395887558E-2"/>
                  <c:y val="-2.811704496601827E-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2 037 921</a:t>
                    </a:r>
                    <a:endParaRPr lang="en-US" sz="1800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5163969355077724E-2"/>
                  <c:y val="-2.811684370013637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2 031 209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935700712719427E-2"/>
                  <c:y val="-3.834115050018596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+6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712</a:t>
                    </a:r>
                    <a:endParaRPr lang="en-US" dirty="0">
                      <a:solidFill>
                        <a:schemeClr val="tx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 (-)Профицит(+)</c:v>
                </c:pt>
              </c:strCache>
            </c:strRef>
          </c:cat>
          <c:val>
            <c:numRef>
              <c:f>Лист1!$D$2:$D$4</c:f>
              <c:numCache>
                <c:formatCode>#,##0</c:formatCode>
                <c:ptCount val="3"/>
                <c:pt idx="0">
                  <c:v>2037921</c:v>
                </c:pt>
                <c:pt idx="1">
                  <c:v>2031209</c:v>
                </c:pt>
                <c:pt idx="2">
                  <c:v>6712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1236096"/>
        <c:axId val="141237632"/>
        <c:axId val="0"/>
      </c:bar3DChart>
      <c:catAx>
        <c:axId val="1412360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41237632"/>
        <c:crosses val="autoZero"/>
        <c:auto val="1"/>
        <c:lblAlgn val="ctr"/>
        <c:lblOffset val="100"/>
        <c:noMultiLvlLbl val="0"/>
      </c:catAx>
      <c:valAx>
        <c:axId val="141237632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1412360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32597719027388E-2"/>
          <c:y val="0.14024773729867659"/>
          <c:w val="0.84155065146020003"/>
          <c:h val="0.75217149295723895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4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3.8539000934762035E-2"/>
                  <c:y val="-8.53512336371599E-3"/>
                </c:manualLayout>
              </c:layout>
              <c:tx>
                <c:rich>
                  <a:bodyPr/>
                  <a:lstStyle/>
                  <a:p>
                    <a:r>
                      <a:rPr lang="ru-RU" sz="2000" dirty="0" smtClean="0"/>
                      <a:t>80</a:t>
                    </a:r>
                    <a:r>
                      <a:rPr lang="en-US" sz="2000" dirty="0" smtClean="0"/>
                      <a:t>%</a:t>
                    </a:r>
                    <a:endParaRPr lang="en-US" sz="200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delet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2400" dirty="0" smtClean="0"/>
                      <a:t>53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2400" dirty="0" smtClean="0"/>
                      <a:t>47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8.7923480245490002E-2"/>
                  <c:y val="-1.5827910715785563E-3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2</a:t>
                    </a:r>
                    <a:r>
                      <a:rPr lang="ru-RU" sz="2400" dirty="0" smtClean="0"/>
                      <a:t>0</a:t>
                    </a:r>
                    <a:r>
                      <a:rPr lang="en-US" sz="2400" dirty="0" smtClean="0"/>
                      <a:t>%</a:t>
                    </a:r>
                    <a:endParaRPr lang="en-US" sz="240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4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Безвозмездные поступления</c:v>
                </c:pt>
                <c:pt idx="2">
                  <c:v>НДФЛ</c:v>
                </c:pt>
                <c:pt idx="3">
                  <c:v>Прочие налоговые/неналоговые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#,##0">
                  <c:v>1640286</c:v>
                </c:pt>
                <c:pt idx="1">
                  <c:v>0</c:v>
                </c:pt>
                <c:pt idx="2" formatCode="#,##0">
                  <c:v>208939</c:v>
                </c:pt>
                <c:pt idx="3" formatCode="#,##0">
                  <c:v>188696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2"/>
        <c:secondPieSize val="75"/>
        <c:serLines/>
      </c:ofPieChart>
    </c:plotArea>
    <c:legend>
      <c:legendPos val="t"/>
      <c:legendEntry>
        <c:idx val="1"/>
        <c:delete val="1"/>
      </c:legendEntry>
      <c:layout>
        <c:manualLayout>
          <c:xMode val="edge"/>
          <c:yMode val="edge"/>
          <c:x val="4.9999952112600513E-2"/>
          <c:y val="1.9047485731884081E-2"/>
          <c:w val="0.89999997605630799"/>
          <c:h val="8.224989301412213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hPercent val="100"/>
      <c:rotY val="20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809835944154414E-3"/>
          <c:y val="2.6144341627842082E-2"/>
          <c:w val="0.99551901640558604"/>
          <c:h val="0.964766766143518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6699FF"/>
              </a:solidFill>
              <a:ln w="38100">
                <a:solidFill>
                  <a:srgbClr val="000066"/>
                </a:solidFill>
              </a:ln>
            </c:spPr>
          </c:dPt>
          <c:dPt>
            <c:idx val="1"/>
            <c:bubble3D val="0"/>
            <c:spPr>
              <a:solidFill>
                <a:srgbClr val="000066"/>
              </a:solidFill>
              <a:ln w="12700">
                <a:solidFill>
                  <a:srgbClr val="6699FF"/>
                </a:solidFill>
              </a:ln>
            </c:spPr>
          </c:dPt>
          <c:dPt>
            <c:idx val="2"/>
            <c:bubble3D val="0"/>
            <c:spPr>
              <a:solidFill>
                <a:srgbClr val="7030A0"/>
              </a:solidFill>
              <a:ln>
                <a:solidFill>
                  <a:srgbClr val="000066"/>
                </a:solidFill>
              </a:ln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Pt>
            <c:idx val="4"/>
            <c:bubble3D val="0"/>
            <c:explosion val="38"/>
            <c:spPr>
              <a:solidFill>
                <a:srgbClr val="FFFF00"/>
              </a:solidFill>
            </c:spPr>
          </c:dPt>
          <c:dPt>
            <c:idx val="5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0.10618067899863011"/>
                  <c:y val="0.1356594098661002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Налог на доходы физических лиц; </a:t>
                    </a:r>
                  </a:p>
                  <a:p>
                    <a:r>
                      <a:rPr lang="ru-RU" dirty="0" smtClean="0"/>
                      <a:t>208</a:t>
                    </a:r>
                    <a:r>
                      <a:rPr lang="ru-RU" baseline="0" dirty="0" smtClean="0"/>
                      <a:t> 939</a:t>
                    </a:r>
                    <a:r>
                      <a:rPr lang="ru-RU" dirty="0" smtClean="0"/>
                      <a:t>; 68,3%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1.0288324445431991E-2"/>
                  <c:y val="-0.2285160415369580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Земельный </a:t>
                    </a:r>
                    <a:r>
                      <a:rPr lang="ru-RU" dirty="0"/>
                      <a:t>налог; </a:t>
                    </a:r>
                    <a:endParaRPr lang="ru-RU" dirty="0" smtClean="0"/>
                  </a:p>
                  <a:p>
                    <a:r>
                      <a:rPr lang="ru-RU" dirty="0" smtClean="0"/>
                      <a:t>20</a:t>
                    </a:r>
                    <a:r>
                      <a:rPr lang="ru-RU" baseline="0" dirty="0" smtClean="0"/>
                      <a:t> 845</a:t>
                    </a:r>
                    <a:r>
                      <a:rPr lang="ru-RU" dirty="0" smtClean="0"/>
                      <a:t>; 6,8%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"/>
                  <c:y val="-1.45071601863580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Единый </a:t>
                    </a:r>
                    <a:r>
                      <a:rPr lang="ru-RU" dirty="0"/>
                      <a:t>налог на вмененный доход; </a:t>
                    </a:r>
                    <a:endParaRPr lang="ru-RU" dirty="0" smtClean="0"/>
                  </a:p>
                  <a:p>
                    <a:r>
                      <a:rPr lang="ru-RU" dirty="0" smtClean="0"/>
                      <a:t>13</a:t>
                    </a:r>
                    <a:r>
                      <a:rPr lang="ru-RU" baseline="0" dirty="0" smtClean="0"/>
                      <a:t> 584</a:t>
                    </a:r>
                    <a:r>
                      <a:rPr lang="ru-RU" dirty="0" smtClean="0"/>
                      <a:t>; 4,4%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9106673332592715E-2"/>
                  <c:y val="5.128317982409068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Налог,</a:t>
                    </a:r>
                    <a:r>
                      <a:rPr lang="ru-RU" baseline="0" dirty="0" smtClean="0"/>
                      <a:t> взимаемый в связи с применением упрощенной системы налогообложения</a:t>
                    </a:r>
                    <a:r>
                      <a:rPr lang="ru-RU" dirty="0" smtClean="0"/>
                      <a:t>; </a:t>
                    </a:r>
                  </a:p>
                  <a:p>
                    <a:r>
                      <a:rPr lang="ru-RU" dirty="0" smtClean="0"/>
                      <a:t>16</a:t>
                    </a:r>
                    <a:r>
                      <a:rPr lang="ru-RU" baseline="0" dirty="0" smtClean="0"/>
                      <a:t> 192</a:t>
                    </a:r>
                    <a:r>
                      <a:rPr lang="ru-RU" dirty="0" smtClean="0"/>
                      <a:t>; 5,3%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9.8487436581120621E-2"/>
                  <c:y val="0.1434050067629952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Налог</a:t>
                    </a:r>
                    <a:r>
                      <a:rPr lang="ru-RU" baseline="0" dirty="0" smtClean="0"/>
                      <a:t> на имущество физических лиц</a:t>
                    </a:r>
                    <a:r>
                      <a:rPr lang="ru-RU" dirty="0" smtClean="0"/>
                      <a:t>;        4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975; 1,6%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22113630892863737"/>
                  <c:y val="0.1555978988198757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Государственная</a:t>
                    </a:r>
                    <a:r>
                      <a:rPr lang="ru-RU" baseline="0" dirty="0" smtClean="0"/>
                      <a:t> пошлина</a:t>
                    </a:r>
                    <a:r>
                      <a:rPr lang="ru-RU" dirty="0" smtClean="0"/>
                      <a:t>; 4 814; 1,6%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24061284857238133"/>
                  <c:y val="3.163363892049731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Доходы</a:t>
                    </a:r>
                    <a:r>
                      <a:rPr lang="ru-RU" baseline="0" dirty="0" smtClean="0"/>
                      <a:t> от уплаты акцизов</a:t>
                    </a:r>
                    <a:r>
                      <a:rPr lang="ru-RU" dirty="0" smtClean="0"/>
                      <a:t>; 5 682; 1,9%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0.19499581065066846"/>
                  <c:y val="7.166126342758585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Единый сельскохозяйственный налог;</a:t>
                    </a:r>
                    <a:endParaRPr lang="ru-RU" baseline="0" dirty="0" smtClean="0"/>
                  </a:p>
                  <a:p>
                    <a:r>
                      <a:rPr lang="ru-RU" dirty="0" smtClean="0"/>
                      <a:t>30</a:t>
                    </a:r>
                    <a:r>
                      <a:rPr lang="ru-RU" baseline="0" dirty="0" smtClean="0"/>
                      <a:t> 572</a:t>
                    </a:r>
                    <a:r>
                      <a:rPr lang="ru-RU" dirty="0" smtClean="0"/>
                      <a:t>; 10%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11082090415879702"/>
                  <c:y val="-0.1127885007621787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Налог</a:t>
                    </a:r>
                    <a:r>
                      <a:rPr lang="ru-RU" dirty="0"/>
                      <a:t>, взимаемый в связи с применением патентной системы налогообложения; </a:t>
                    </a:r>
                    <a:r>
                      <a:rPr lang="ru-RU" dirty="0" smtClean="0"/>
                      <a:t>297;</a:t>
                    </a:r>
                    <a:r>
                      <a:rPr lang="ru-RU" baseline="0" dirty="0" smtClean="0"/>
                      <a:t> 0,10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Налог на доходы физических лиц</c:v>
                </c:pt>
                <c:pt idx="1">
                  <c:v>Земельный налог</c:v>
                </c:pt>
                <c:pt idx="2">
                  <c:v>Единый налог на вмененный доход</c:v>
                </c:pt>
                <c:pt idx="3">
                  <c:v>Налог,взимаемый в связи с применением упрощенной системы  налогообложения</c:v>
                </c:pt>
                <c:pt idx="4">
                  <c:v>Налог на имущество физических лиц</c:v>
                </c:pt>
                <c:pt idx="5">
                  <c:v>Государственная пошлина</c:v>
                </c:pt>
                <c:pt idx="6">
                  <c:v>Доходы от уплаты акцизов</c:v>
                </c:pt>
                <c:pt idx="7">
                  <c:v>Единый сельскохозяйственный налог</c:v>
                </c:pt>
                <c:pt idx="8">
                  <c:v>Налог, взимаемый в связи с применением патентной системы налогообложения</c:v>
                </c:pt>
              </c:strCache>
            </c:strRef>
          </c:cat>
          <c:val>
            <c:numRef>
              <c:f>Лист1!$B$2:$B$10</c:f>
              <c:numCache>
                <c:formatCode>#,##0</c:formatCode>
                <c:ptCount val="9"/>
                <c:pt idx="0">
                  <c:v>208939</c:v>
                </c:pt>
                <c:pt idx="1">
                  <c:v>20845</c:v>
                </c:pt>
                <c:pt idx="2">
                  <c:v>13584</c:v>
                </c:pt>
                <c:pt idx="3">
                  <c:v>16192</c:v>
                </c:pt>
                <c:pt idx="4">
                  <c:v>4975</c:v>
                </c:pt>
                <c:pt idx="5">
                  <c:v>4814</c:v>
                </c:pt>
                <c:pt idx="6">
                  <c:v>5682</c:v>
                </c:pt>
                <c:pt idx="7">
                  <c:v>30572</c:v>
                </c:pt>
                <c:pt idx="8">
                  <c:v>297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hPercent val="100"/>
      <c:rotY val="26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16723585281754"/>
          <c:y val="0.15876041204666308"/>
          <c:w val="0.75823027620010963"/>
          <c:h val="0.742748013014821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19050">
              <a:noFill/>
            </a:ln>
          </c:spPr>
          <c:explosion val="6"/>
          <c:dPt>
            <c:idx val="0"/>
            <c:bubble3D val="0"/>
            <c:spPr>
              <a:solidFill>
                <a:srgbClr val="000066"/>
              </a:solidFill>
              <a:ln w="19050">
                <a:solidFill>
                  <a:srgbClr val="66CCFF"/>
                </a:solidFill>
              </a:ln>
            </c:spPr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rgbClr val="000066"/>
                </a:solidFill>
              </a:ln>
            </c:spPr>
          </c:dPt>
          <c:dPt>
            <c:idx val="2"/>
            <c:bubble3D val="0"/>
            <c:spPr>
              <a:solidFill>
                <a:srgbClr val="0000FF"/>
              </a:solidFill>
              <a:ln w="19050">
                <a:solidFill>
                  <a:srgbClr val="66CCFF"/>
                </a:solidFill>
              </a:ln>
            </c:spPr>
          </c:dPt>
          <c:dPt>
            <c:idx val="3"/>
            <c:bubble3D val="0"/>
            <c:spPr>
              <a:solidFill>
                <a:srgbClr val="00B050"/>
              </a:solidFill>
              <a:ln w="19050">
                <a:solidFill>
                  <a:srgbClr val="0000FF"/>
                </a:solidFill>
              </a:ln>
            </c:spPr>
          </c:dPt>
          <c:dPt>
            <c:idx val="4"/>
            <c:bubble3D val="0"/>
            <c:spPr>
              <a:solidFill>
                <a:srgbClr val="FF0000"/>
              </a:solidFill>
              <a:ln w="19050">
                <a:solidFill>
                  <a:srgbClr val="6699FF"/>
                </a:solidFill>
              </a:ln>
            </c:spPr>
          </c:dPt>
          <c:dPt>
            <c:idx val="5"/>
            <c:bubble3D val="0"/>
            <c:spPr>
              <a:solidFill>
                <a:srgbClr val="6699FF"/>
              </a:solidFill>
              <a:ln w="19050">
                <a:solidFill>
                  <a:srgbClr val="0000FF"/>
                </a:solidFill>
              </a:ln>
            </c:spPr>
          </c:dPt>
          <c:dPt>
            <c:idx val="6"/>
            <c:bubble3D val="0"/>
            <c:spPr>
              <a:solidFill>
                <a:srgbClr val="0070C0"/>
              </a:solidFill>
              <a:ln w="19050">
                <a:solidFill>
                  <a:srgbClr val="000066"/>
                </a:solidFill>
              </a:ln>
            </c:spPr>
          </c:dPt>
          <c:dLbls>
            <c:dLbl>
              <c:idx val="0"/>
              <c:layout>
                <c:manualLayout>
                  <c:x val="1.1287439080047085E-2"/>
                  <c:y val="-3.1922602006008889E-2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tx1"/>
                        </a:solidFill>
                        <a:effectLst/>
                      </a:defRPr>
                    </a:pPr>
                    <a:r>
                      <a:rPr lang="ru-RU" dirty="0"/>
                      <a:t>Доходы, получаемые в виде арендной платы за земельные участки; </a:t>
                    </a:r>
                    <a:endParaRPr lang="ru-RU" dirty="0" smtClean="0"/>
                  </a:p>
                  <a:p>
                    <a:pPr>
                      <a:defRPr sz="1200" b="1">
                        <a:solidFill>
                          <a:schemeClr val="tx1"/>
                        </a:solidFill>
                        <a:effectLst/>
                      </a:defRPr>
                    </a:pPr>
                    <a:r>
                      <a:rPr lang="ru-RU" dirty="0" smtClean="0"/>
                      <a:t>10</a:t>
                    </a:r>
                    <a:r>
                      <a:rPr lang="ru-RU" baseline="0" dirty="0" smtClean="0"/>
                      <a:t> 789</a:t>
                    </a:r>
                    <a:r>
                      <a:rPr lang="ru-RU" dirty="0" smtClean="0"/>
                      <a:t>; 11,8%</a:t>
                    </a:r>
                    <a:endParaRPr lang="ru-RU" dirty="0"/>
                  </a:p>
                </c:rich>
              </c:tx>
              <c:spPr>
                <a:ln w="3175">
                  <a:noFill/>
                </a:ln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5.4274917577253397E-2"/>
                  <c:y val="-0.1469769148367152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Доходы </a:t>
                    </a:r>
                    <a:r>
                      <a:rPr lang="ru-RU" dirty="0"/>
                      <a:t>от сдачи в аренду имущества; </a:t>
                    </a:r>
                    <a:endParaRPr lang="ru-RU" dirty="0" smtClean="0"/>
                  </a:p>
                  <a:p>
                    <a:r>
                      <a:rPr lang="ru-RU" dirty="0" smtClean="0"/>
                      <a:t>3</a:t>
                    </a:r>
                    <a:r>
                      <a:rPr lang="ru-RU" baseline="0" dirty="0" smtClean="0"/>
                      <a:t> 592</a:t>
                    </a:r>
                    <a:r>
                      <a:rPr lang="ru-RU" dirty="0" smtClean="0"/>
                      <a:t>;</a:t>
                    </a:r>
                    <a:r>
                      <a:rPr lang="ru-RU" baseline="0" dirty="0" smtClean="0"/>
                      <a:t> 3,9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3867307710254087"/>
                  <c:y val="-6.79958403385490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Платежи при пользовании природными ресурсами; </a:t>
                    </a:r>
                    <a:r>
                      <a:rPr lang="ru-RU" dirty="0" smtClean="0"/>
                      <a:t>3</a:t>
                    </a:r>
                    <a:r>
                      <a:rPr lang="ru-RU" baseline="0" dirty="0" smtClean="0"/>
                      <a:t> 568</a:t>
                    </a:r>
                    <a:r>
                      <a:rPr lang="ru-RU" dirty="0" smtClean="0"/>
                      <a:t>; 3,9%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24126901033600767"/>
                  <c:y val="-0.1051841420090445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Доходы от оказания платных </a:t>
                    </a:r>
                    <a:r>
                      <a:rPr lang="ru-RU" dirty="0" smtClean="0"/>
                      <a:t>услуг 63</a:t>
                    </a:r>
                    <a:r>
                      <a:rPr lang="ru-RU" baseline="0" dirty="0" smtClean="0"/>
                      <a:t> 481</a:t>
                    </a:r>
                    <a:r>
                      <a:rPr lang="ru-RU" dirty="0" smtClean="0"/>
                      <a:t>; 69,2%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2048283576020683"/>
                  <c:y val="0.1001387290561858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Доходы от продажи материальных и нематериальных </a:t>
                    </a:r>
                    <a:r>
                      <a:rPr lang="ru-RU" dirty="0" smtClean="0"/>
                      <a:t>активов 6</a:t>
                    </a:r>
                    <a:r>
                      <a:rPr lang="ru-RU" baseline="0" dirty="0" smtClean="0"/>
                      <a:t> 592</a:t>
                    </a:r>
                    <a:r>
                      <a:rPr lang="ru-RU" dirty="0" smtClean="0"/>
                      <a:t>; 7,2%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"/>
                  <c:y val="0.1473574435543005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Штрафы</a:t>
                    </a:r>
                    <a:r>
                      <a:rPr lang="ru-RU" dirty="0"/>
                      <a:t>, санкции, возмещение ущерба; </a:t>
                    </a:r>
                    <a:endParaRPr lang="ru-RU" dirty="0" smtClean="0"/>
                  </a:p>
                  <a:p>
                    <a:r>
                      <a:rPr lang="ru-RU" dirty="0" smtClean="0"/>
                      <a:t>1</a:t>
                    </a:r>
                    <a:r>
                      <a:rPr lang="ru-RU" baseline="0" dirty="0" smtClean="0"/>
                      <a:t> 427</a:t>
                    </a:r>
                    <a:r>
                      <a:rPr lang="ru-RU" dirty="0" smtClean="0"/>
                      <a:t>; 1,5%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"/>
                  <c:y val="-0.1145431960875901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Прочие неналоговые доходы; </a:t>
                    </a:r>
                    <a:r>
                      <a:rPr lang="ru-RU" dirty="0" smtClean="0"/>
                      <a:t>2</a:t>
                    </a:r>
                    <a:r>
                      <a:rPr lang="ru-RU" baseline="0" dirty="0" smtClean="0"/>
                      <a:t> 286</a:t>
                    </a:r>
                    <a:r>
                      <a:rPr lang="ru-RU" dirty="0" smtClean="0"/>
                      <a:t>; 2,5%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spPr>
              <a:ln w="3175">
                <a:noFill/>
              </a:ln>
            </c:spPr>
            <c:txPr>
              <a:bodyPr/>
              <a:lstStyle/>
              <a:p>
                <a:pPr>
                  <a:defRPr sz="1300" b="1">
                    <a:solidFill>
                      <a:schemeClr val="tx1"/>
                    </a:solidFill>
                    <a:effectLst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Доходы, получаемые в виде арендной платы за земельные участки</c:v>
                </c:pt>
                <c:pt idx="1">
                  <c:v>Доходы от сдачи в аренду имущества</c:v>
                </c:pt>
                <c:pt idx="2">
                  <c:v>Платежи при пользовании природными ресурсами</c:v>
                </c:pt>
                <c:pt idx="3">
                  <c:v>Доходы от оказания платных услуг</c:v>
                </c:pt>
                <c:pt idx="4">
                  <c:v>Доходы от продажи материальных и нематериальных активов</c:v>
                </c:pt>
                <c:pt idx="5">
                  <c:v>Штрафы, санкции, возмещение ущерба</c:v>
                </c:pt>
                <c:pt idx="6">
                  <c:v>Прочие неналоговые доходы</c:v>
                </c:pt>
              </c:strCache>
            </c:strRef>
          </c:cat>
          <c:val>
            <c:numRef>
              <c:f>Лист1!$B$2:$B$8</c:f>
              <c:numCache>
                <c:formatCode>#,##0</c:formatCode>
                <c:ptCount val="7"/>
                <c:pt idx="0">
                  <c:v>10789</c:v>
                </c:pt>
                <c:pt idx="1">
                  <c:v>3592</c:v>
                </c:pt>
                <c:pt idx="2">
                  <c:v>3568</c:v>
                </c:pt>
                <c:pt idx="3">
                  <c:v>63481</c:v>
                </c:pt>
                <c:pt idx="4">
                  <c:v>6592</c:v>
                </c:pt>
                <c:pt idx="5">
                  <c:v>1427</c:v>
                </c:pt>
                <c:pt idx="6">
                  <c:v>2286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27562156917268"/>
          <c:y val="2.5267784652425879E-2"/>
          <c:w val="0.89772437843082764"/>
          <c:h val="0.892585458719448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297 259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305</a:t>
                    </a:r>
                    <a:r>
                      <a:rPr lang="ru-RU" baseline="0" dirty="0" smtClean="0"/>
                      <a:t> 900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2019 г.</c:v>
                </c:pt>
                <c:pt idx="1">
                  <c:v>2020 г.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297259</c:v>
                </c:pt>
                <c:pt idx="1">
                  <c:v>305900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133</a:t>
                    </a:r>
                    <a:r>
                      <a:rPr lang="ru-RU" baseline="0" dirty="0" smtClean="0"/>
                      <a:t> 299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91</a:t>
                    </a:r>
                    <a:r>
                      <a:rPr lang="ru-RU" baseline="0" dirty="0" smtClean="0"/>
                      <a:t> 735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2019 г.</c:v>
                </c:pt>
                <c:pt idx="1">
                  <c:v>2020 г.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133299</c:v>
                </c:pt>
                <c:pt idx="1">
                  <c:v>91735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6520832"/>
        <c:axId val="156522368"/>
      </c:barChart>
      <c:catAx>
        <c:axId val="1565208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56522368"/>
        <c:crosses val="autoZero"/>
        <c:auto val="1"/>
        <c:lblAlgn val="ctr"/>
        <c:lblOffset val="100"/>
        <c:noMultiLvlLbl val="0"/>
      </c:catAx>
      <c:valAx>
        <c:axId val="156522368"/>
        <c:scaling>
          <c:orientation val="minMax"/>
        </c:scaling>
        <c:delete val="1"/>
        <c:axPos val="b"/>
        <c:majorGridlines/>
        <c:numFmt formatCode="#,##0" sourceLinked="1"/>
        <c:majorTickMark val="out"/>
        <c:minorTickMark val="none"/>
        <c:tickLblPos val="none"/>
        <c:crossAx val="156520832"/>
        <c:crosses val="autoZero"/>
        <c:crossBetween val="between"/>
      </c:valAx>
      <c:spPr>
        <a:solidFill>
          <a:schemeClr val="tx2">
            <a:lumMod val="20000"/>
            <a:lumOff val="80000"/>
          </a:schemeClr>
        </a:solidFill>
      </c:spPr>
    </c:plotArea>
    <c:legend>
      <c:legendPos val="r"/>
      <c:layout>
        <c:manualLayout>
          <c:xMode val="edge"/>
          <c:yMode val="edge"/>
          <c:x val="0.6989732639844386"/>
          <c:y val="2.1320119077615292E-3"/>
          <c:w val="0.29235470999130297"/>
          <c:h val="0.126416752988605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45584742191179E-3"/>
          <c:y val="0.13688468121539671"/>
          <c:w val="0.96793285594529899"/>
          <c:h val="0.7788812515196015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Финансовая помощь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800" b="0" baseline="0" dirty="0" smtClean="0">
                        <a:latin typeface="+mn-lt"/>
                      </a:rPr>
                      <a:t>161 637</a:t>
                    </a:r>
                    <a:endParaRPr lang="en-US" sz="1800" b="0" dirty="0">
                      <a:latin typeface="+mn-lt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800" dirty="0" smtClean="0"/>
                      <a:t>162</a:t>
                    </a:r>
                    <a:r>
                      <a:rPr lang="ru-RU" sz="1800" baseline="0" dirty="0" smtClean="0"/>
                      <a:t> 401</a:t>
                    </a:r>
                    <a:endParaRPr lang="en-US" sz="1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2019 г.</c:v>
                </c:pt>
                <c:pt idx="1">
                  <c:v>2020 г.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161637</c:v>
                </c:pt>
                <c:pt idx="1">
                  <c:v>162401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Целевые средства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-2.9151949140637265E-3"/>
                  <c:y val="-6.009943473655028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619</a:t>
                    </a:r>
                    <a:r>
                      <a:rPr lang="ru-RU" baseline="0" dirty="0" smtClean="0"/>
                      <a:t> 084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6.3048909303513853E-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/>
                      <a:t>846</a:t>
                    </a:r>
                    <a:r>
                      <a:rPr lang="ru-RU" sz="1800" baseline="0" dirty="0" smtClean="0"/>
                      <a:t> 631</a:t>
                    </a:r>
                    <a:endParaRPr lang="en-US" sz="1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2019 г.</c:v>
                </c:pt>
                <c:pt idx="1">
                  <c:v>2020 г.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619084</c:v>
                </c:pt>
                <c:pt idx="1">
                  <c:v>846631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2019 г.</c:v>
                </c:pt>
                <c:pt idx="1">
                  <c:v>2020 г.</c:v>
                </c:pt>
              </c:strCache>
            </c:strRef>
          </c:cat>
          <c:val>
            <c:numRef>
              <c:f>Лист1!$D$2:$D$3</c:f>
              <c:numCache>
                <c:formatCode>#,##0</c:formatCode>
                <c:ptCount val="2"/>
                <c:pt idx="0">
                  <c:v>641196</c:v>
                </c:pt>
                <c:pt idx="1">
                  <c:v>626882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9706112"/>
        <c:axId val="179707904"/>
        <c:axId val="0"/>
      </c:bar3DChart>
      <c:catAx>
        <c:axId val="1797061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179707904"/>
        <c:crosses val="autoZero"/>
        <c:auto val="1"/>
        <c:lblAlgn val="ctr"/>
        <c:lblOffset val="100"/>
        <c:noMultiLvlLbl val="0"/>
      </c:catAx>
      <c:valAx>
        <c:axId val="179707904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1797061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33317716764253"/>
          <c:y val="1.5336460200074386E-2"/>
          <c:w val="0.84901516911344099"/>
          <c:h val="6.8193448259796771E-2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3565288713910753E-2"/>
          <c:y val="5.4059536561131334E-2"/>
          <c:w val="0.9458231627296585"/>
          <c:h val="0.7797709377237267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'Слайд 3'!$A$6</c:f>
              <c:strCache>
                <c:ptCount val="1"/>
                <c:pt idx="0">
                  <c:v>за счет целевых средств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1.2133092738407699E-2"/>
                  <c:y val="2.934301423990164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1 259 605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112204724409448E-2"/>
                  <c:y val="6.67059573147075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1 473 505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75786163522062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75786163522062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7924528301887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'Слайд 3'!$B$5:$C$5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'Слайд 3'!$B$6:$C$6</c:f>
              <c:numCache>
                <c:formatCode>#,##0</c:formatCode>
                <c:ptCount val="2"/>
                <c:pt idx="0">
                  <c:v>1259605</c:v>
                </c:pt>
                <c:pt idx="1">
                  <c:v>1473505</c:v>
                </c:pt>
              </c:numCache>
            </c:numRef>
          </c:val>
        </c:ser>
        <c:ser>
          <c:idx val="1"/>
          <c:order val="1"/>
          <c:tx>
            <c:strRef>
              <c:f>'Слайд 3'!$A$7</c:f>
              <c:strCache>
                <c:ptCount val="1"/>
                <c:pt idx="0">
                  <c:v>за счет собственных средств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1.5723270440251645E-2"/>
                  <c:y val="1.173708920187847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596 182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424540682415655E-2"/>
                  <c:y val="2.593635567044121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557</a:t>
                    </a:r>
                    <a:r>
                      <a:rPr lang="ru-RU" baseline="0" dirty="0" smtClean="0"/>
                      <a:t> 704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792452830188741E-2"/>
                  <c:y val="-2.93427230046948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757861635220621E-2"/>
                  <c:y val="-2.93427230046948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7924528301887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'Слайд 3'!$B$5:$C$5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'Слайд 3'!$B$7:$C$7</c:f>
              <c:numCache>
                <c:formatCode>#,##0</c:formatCode>
                <c:ptCount val="2"/>
                <c:pt idx="0">
                  <c:v>596182</c:v>
                </c:pt>
                <c:pt idx="1">
                  <c:v>557704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9681536"/>
        <c:axId val="180027392"/>
        <c:axId val="0"/>
      </c:bar3DChart>
      <c:catAx>
        <c:axId val="179681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0027392"/>
        <c:crosses val="autoZero"/>
        <c:auto val="1"/>
        <c:lblAlgn val="ctr"/>
        <c:lblOffset val="100"/>
        <c:noMultiLvlLbl val="0"/>
      </c:catAx>
      <c:valAx>
        <c:axId val="180027392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179681536"/>
        <c:crosses val="autoZero"/>
        <c:crossBetween val="between"/>
      </c:valAx>
      <c:spPr>
        <a:solidFill>
          <a:schemeClr val="tx2">
            <a:lumMod val="20000"/>
            <a:lumOff val="80000"/>
          </a:schemeClr>
        </a:solidFill>
      </c:spPr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spPr>
    <a:solidFill>
      <a:schemeClr val="tx2">
        <a:lumMod val="20000"/>
        <a:lumOff val="80000"/>
      </a:schemeClr>
    </a:solidFill>
  </c:spPr>
  <c:txPr>
    <a:bodyPr/>
    <a:lstStyle/>
    <a:p>
      <a:pPr>
        <a:defRPr sz="14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hPercent val="100"/>
      <c:rotY val="20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20892857634735E-2"/>
          <c:y val="8.1016582952771324E-2"/>
          <c:w val="0.90791071423652669"/>
          <c:h val="0.886990809500698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6699FF"/>
              </a:solidFill>
              <a:ln w="38100">
                <a:solidFill>
                  <a:srgbClr val="000066"/>
                </a:solidFill>
              </a:ln>
            </c:spPr>
          </c:dPt>
          <c:dPt>
            <c:idx val="1"/>
            <c:bubble3D val="0"/>
            <c:explosion val="24"/>
            <c:spPr>
              <a:solidFill>
                <a:srgbClr val="FFCCFF"/>
              </a:solidFill>
              <a:ln w="12700">
                <a:solidFill>
                  <a:srgbClr val="6699FF"/>
                </a:solidFill>
              </a:ln>
            </c:spPr>
          </c:dPt>
          <c:dPt>
            <c:idx val="2"/>
            <c:bubble3D val="0"/>
            <c:spPr>
              <a:solidFill>
                <a:schemeClr val="accent4">
                  <a:lumMod val="50000"/>
                </a:schemeClr>
              </a:solidFill>
              <a:ln>
                <a:solidFill>
                  <a:srgbClr val="000066"/>
                </a:solidFill>
              </a:ln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Pt>
            <c:idx val="4"/>
            <c:bubble3D val="0"/>
            <c:spPr>
              <a:solidFill>
                <a:srgbClr val="FFFF00"/>
              </a:solidFill>
            </c:spPr>
          </c:dPt>
          <c:dPt>
            <c:idx val="5"/>
            <c:bubble3D val="0"/>
            <c:spPr>
              <a:solidFill>
                <a:srgbClr val="FF0000"/>
              </a:solidFill>
            </c:spPr>
          </c:dPt>
          <c:dPt>
            <c:idx val="6"/>
            <c:bubble3D val="0"/>
            <c:spPr>
              <a:solidFill>
                <a:srgbClr val="7030A0"/>
              </a:solidFill>
            </c:spPr>
          </c:dPt>
          <c:dPt>
            <c:idx val="7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5.2156394927653518E-2"/>
                  <c:y val="-9.624752951426450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Общегосударственные </a:t>
                    </a:r>
                    <a:r>
                      <a:rPr lang="ru-RU" dirty="0"/>
                      <a:t>вопросы
</a:t>
                    </a:r>
                    <a:r>
                      <a:rPr lang="ru-RU" dirty="0" smtClean="0"/>
                      <a:t>7,3%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delete val="1"/>
            </c:dLbl>
            <c:dLbl>
              <c:idx val="2"/>
              <c:layout>
                <c:manualLayout>
                  <c:x val="0"/>
                  <c:y val="0.1572208351118899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экономика
</a:t>
                    </a:r>
                    <a:r>
                      <a:rPr lang="ru-RU" dirty="0" smtClean="0"/>
                      <a:t>9,0%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1046637609595261E-2"/>
                  <c:y val="-4.909816306960047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Образование 56,4%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5512755527163638"/>
                  <c:y val="-4.078407797840210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Культура и кинематография
</a:t>
                    </a:r>
                    <a:r>
                      <a:rPr lang="ru-RU" dirty="0" smtClean="0"/>
                      <a:t>3,4%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3.8830511026782151E-2"/>
                  <c:y val="5.552325326425714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Социальная </a:t>
                    </a:r>
                    <a:r>
                      <a:rPr lang="ru-RU" dirty="0"/>
                      <a:t>политика
</a:t>
                    </a:r>
                    <a:r>
                      <a:rPr lang="ru-RU" dirty="0" smtClean="0"/>
                      <a:t>4,0%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5.2484411741211788E-2"/>
                  <c:y val="3.273759056011336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Физическая культура и спорт
</a:t>
                    </a:r>
                    <a:r>
                      <a:rPr lang="ru-RU" dirty="0" smtClean="0"/>
                      <a:t>10,7%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6.3852352034347012E-2"/>
                  <c:y val="5.032518316678262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Средства </a:t>
                    </a:r>
                    <a:r>
                      <a:rPr lang="ru-RU" dirty="0"/>
                      <a:t>массовой информации
0,3%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6.2722714005150046E-2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9.9247653038551209E-2"/>
                  <c:y val="-1.879378949553120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effectLst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Лист1!$A$2:$A$14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Образование</c:v>
                </c:pt>
                <c:pt idx="4">
                  <c:v>Культура и кинематография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Средства массовой информации</c:v>
                </c:pt>
                <c:pt idx="8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Лист1!$B$2:$B$14</c:f>
              <c:numCache>
                <c:formatCode>#,##0</c:formatCode>
                <c:ptCount val="13"/>
                <c:pt idx="0">
                  <c:v>148587</c:v>
                </c:pt>
                <c:pt idx="1">
                  <c:v>183401</c:v>
                </c:pt>
                <c:pt idx="2">
                  <c:v>179488</c:v>
                </c:pt>
                <c:pt idx="3">
                  <c:v>1144816</c:v>
                </c:pt>
                <c:pt idx="4">
                  <c:v>68176</c:v>
                </c:pt>
                <c:pt idx="5">
                  <c:v>79329</c:v>
                </c:pt>
                <c:pt idx="6">
                  <c:v>218353</c:v>
                </c:pt>
                <c:pt idx="7">
                  <c:v>5814</c:v>
                </c:pt>
                <c:pt idx="8">
                  <c:v>2391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C728C9-57B1-41F0-8230-424AFB0B8156}" type="doc">
      <dgm:prSet loTypeId="urn:microsoft.com/office/officeart/2005/8/layout/hChevron3" loCatId="process" qsTypeId="urn:microsoft.com/office/officeart/2005/8/quickstyle/simple1" qsCatId="simple" csTypeId="urn:microsoft.com/office/officeart/2005/8/colors/colorful4" csCatId="colorful" phldr="1"/>
      <dgm:spPr/>
    </dgm:pt>
    <dgm:pt modelId="{E9651CD2-5D3A-40B6-A0BC-F97FA7A5A9E0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БЕЗВОЗМЕЗДНЫЕ ПОСТУПЛЕНИЯ, в т.ч.:</a:t>
          </a:r>
          <a:endParaRPr lang="ru-RU" sz="1800" b="1" dirty="0">
            <a:solidFill>
              <a:schemeClr val="tx1"/>
            </a:solidFill>
          </a:endParaRPr>
        </a:p>
      </dgm:t>
    </dgm:pt>
    <dgm:pt modelId="{577DFC6E-94A7-498D-82AD-4AFBE0C945F9}" type="parTrans" cxnId="{D29AD956-C8F6-4D30-9A69-45568041E99F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606FD14F-CCC0-402C-9522-C1B0ADAFC708}" type="sibTrans" cxnId="{D29AD956-C8F6-4D30-9A69-45568041E99F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8C9A5ECE-4E2D-4A4D-9AF4-5E6CA82AFF56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СУММА (тыс.руб.)</a:t>
          </a:r>
          <a:endParaRPr lang="ru-RU" sz="1800" b="1" dirty="0">
            <a:solidFill>
              <a:schemeClr val="tx1"/>
            </a:solidFill>
          </a:endParaRPr>
        </a:p>
      </dgm:t>
    </dgm:pt>
    <dgm:pt modelId="{795EF423-0BBF-46FE-A39A-83821D0ACC09}" type="parTrans" cxnId="{6C9366AB-83E6-4BD0-AAD8-309D7C40A4E4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81260EED-AB5C-4BC5-81DE-04C8BC9EA665}" type="sibTrans" cxnId="{6C9366AB-83E6-4BD0-AAD8-309D7C40A4E4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C2F9A523-91AB-41C8-B3E6-FDF5208AA655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ДОЛЯ ПОСТУПЛЕНИЙ</a:t>
          </a:r>
        </a:p>
      </dgm:t>
    </dgm:pt>
    <dgm:pt modelId="{C6C5B1CF-5425-41DC-979A-8CB285A5BB69}" type="sibTrans" cxnId="{FD2057C4-A0EA-40CA-939D-AF1DED3FFCCA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0B9B4D2F-66BE-4CA9-A49C-16E927C81615}" type="parTrans" cxnId="{FD2057C4-A0EA-40CA-939D-AF1DED3FFCCA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E68225EC-7320-4C28-B585-52791266A7D8}" type="pres">
      <dgm:prSet presAssocID="{E0C728C9-57B1-41F0-8230-424AFB0B8156}" presName="Name0" presStyleCnt="0">
        <dgm:presLayoutVars>
          <dgm:dir/>
          <dgm:resizeHandles val="exact"/>
        </dgm:presLayoutVars>
      </dgm:prSet>
      <dgm:spPr/>
    </dgm:pt>
    <dgm:pt modelId="{9A2E679D-A40C-480B-92D6-54C3A7EABDD1}" type="pres">
      <dgm:prSet presAssocID="{E9651CD2-5D3A-40B6-A0BC-F97FA7A5A9E0}" presName="parTxOnly" presStyleLbl="node1" presStyleIdx="0" presStyleCnt="3" custScaleX="189380" custScaleY="102962" custLinFactNeighborX="9604" custLinFactNeighborY="5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7F94B-1EDA-4717-986B-8E7000A5D4D9}" type="pres">
      <dgm:prSet presAssocID="{606FD14F-CCC0-402C-9522-C1B0ADAFC708}" presName="parSpace" presStyleCnt="0"/>
      <dgm:spPr/>
    </dgm:pt>
    <dgm:pt modelId="{FA085E75-5073-4A3D-B326-A636F3A62E05}" type="pres">
      <dgm:prSet presAssocID="{8C9A5ECE-4E2D-4A4D-9AF4-5E6CA82AFF56}" presName="parTxOnly" presStyleLbl="node1" presStyleIdx="1" presStyleCnt="3" custScaleX="169935" custScaleY="1108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E484F3-81D6-44D6-8543-1FFC3BC8D861}" type="pres">
      <dgm:prSet presAssocID="{81260EED-AB5C-4BC5-81DE-04C8BC9EA665}" presName="parSpace" presStyleCnt="0"/>
      <dgm:spPr/>
    </dgm:pt>
    <dgm:pt modelId="{8B3CFC9F-D66C-423E-8C68-888F0A594677}" type="pres">
      <dgm:prSet presAssocID="{C2F9A523-91AB-41C8-B3E6-FDF5208AA655}" presName="parTxOnly" presStyleLbl="node1" presStyleIdx="2" presStyleCnt="3" custScaleX="138781" custScaleY="179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DC801E-1769-4FE1-915C-357692689E96}" type="presOf" srcId="{E9651CD2-5D3A-40B6-A0BC-F97FA7A5A9E0}" destId="{9A2E679D-A40C-480B-92D6-54C3A7EABDD1}" srcOrd="0" destOrd="0" presId="urn:microsoft.com/office/officeart/2005/8/layout/hChevron3"/>
    <dgm:cxn modelId="{D29AD956-C8F6-4D30-9A69-45568041E99F}" srcId="{E0C728C9-57B1-41F0-8230-424AFB0B8156}" destId="{E9651CD2-5D3A-40B6-A0BC-F97FA7A5A9E0}" srcOrd="0" destOrd="0" parTransId="{577DFC6E-94A7-498D-82AD-4AFBE0C945F9}" sibTransId="{606FD14F-CCC0-402C-9522-C1B0ADAFC708}"/>
    <dgm:cxn modelId="{D18FF53B-03BA-4106-B336-D5E7479FE94B}" type="presOf" srcId="{C2F9A523-91AB-41C8-B3E6-FDF5208AA655}" destId="{8B3CFC9F-D66C-423E-8C68-888F0A594677}" srcOrd="0" destOrd="0" presId="urn:microsoft.com/office/officeart/2005/8/layout/hChevron3"/>
    <dgm:cxn modelId="{6C9366AB-83E6-4BD0-AAD8-309D7C40A4E4}" srcId="{E0C728C9-57B1-41F0-8230-424AFB0B8156}" destId="{8C9A5ECE-4E2D-4A4D-9AF4-5E6CA82AFF56}" srcOrd="1" destOrd="0" parTransId="{795EF423-0BBF-46FE-A39A-83821D0ACC09}" sibTransId="{81260EED-AB5C-4BC5-81DE-04C8BC9EA665}"/>
    <dgm:cxn modelId="{7197F15D-94AB-4007-B2DD-B218DB33C173}" type="presOf" srcId="{E0C728C9-57B1-41F0-8230-424AFB0B8156}" destId="{E68225EC-7320-4C28-B585-52791266A7D8}" srcOrd="0" destOrd="0" presId="urn:microsoft.com/office/officeart/2005/8/layout/hChevron3"/>
    <dgm:cxn modelId="{FD2057C4-A0EA-40CA-939D-AF1DED3FFCCA}" srcId="{E0C728C9-57B1-41F0-8230-424AFB0B8156}" destId="{C2F9A523-91AB-41C8-B3E6-FDF5208AA655}" srcOrd="2" destOrd="0" parTransId="{0B9B4D2F-66BE-4CA9-A49C-16E927C81615}" sibTransId="{C6C5B1CF-5425-41DC-979A-8CB285A5BB69}"/>
    <dgm:cxn modelId="{E7C16617-882D-40FF-BEEF-FFEA6F9A27C0}" type="presOf" srcId="{8C9A5ECE-4E2D-4A4D-9AF4-5E6CA82AFF56}" destId="{FA085E75-5073-4A3D-B326-A636F3A62E05}" srcOrd="0" destOrd="0" presId="urn:microsoft.com/office/officeart/2005/8/layout/hChevron3"/>
    <dgm:cxn modelId="{BBD55EB4-6455-4703-9154-48D4C73A1C2A}" type="presParOf" srcId="{E68225EC-7320-4C28-B585-52791266A7D8}" destId="{9A2E679D-A40C-480B-92D6-54C3A7EABDD1}" srcOrd="0" destOrd="0" presId="urn:microsoft.com/office/officeart/2005/8/layout/hChevron3"/>
    <dgm:cxn modelId="{F95442FD-9880-4A11-9605-CFDD92D754E4}" type="presParOf" srcId="{E68225EC-7320-4C28-B585-52791266A7D8}" destId="{9A97F94B-1EDA-4717-986B-8E7000A5D4D9}" srcOrd="1" destOrd="0" presId="urn:microsoft.com/office/officeart/2005/8/layout/hChevron3"/>
    <dgm:cxn modelId="{C491E6A3-8E91-4977-8F36-A0C77D485B37}" type="presParOf" srcId="{E68225EC-7320-4C28-B585-52791266A7D8}" destId="{FA085E75-5073-4A3D-B326-A636F3A62E05}" srcOrd="2" destOrd="0" presId="urn:microsoft.com/office/officeart/2005/8/layout/hChevron3"/>
    <dgm:cxn modelId="{E1E2EDC5-B176-40C4-962A-DB8749012490}" type="presParOf" srcId="{E68225EC-7320-4C28-B585-52791266A7D8}" destId="{CDE484F3-81D6-44D6-8543-1FFC3BC8D861}" srcOrd="3" destOrd="0" presId="urn:microsoft.com/office/officeart/2005/8/layout/hChevron3"/>
    <dgm:cxn modelId="{F8CAAE5F-93D4-444C-9CB8-63EED3882414}" type="presParOf" srcId="{E68225EC-7320-4C28-B585-52791266A7D8}" destId="{8B3CFC9F-D66C-423E-8C68-888F0A594677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0C728C9-57B1-41F0-8230-424AFB0B8156}" type="doc">
      <dgm:prSet loTypeId="urn:microsoft.com/office/officeart/2005/8/layout/hChevron3" loCatId="process" qsTypeId="urn:microsoft.com/office/officeart/2005/8/quickstyle/simple1" qsCatId="simple" csTypeId="urn:microsoft.com/office/officeart/2005/8/colors/colorful4" csCatId="colorful" phldr="1"/>
      <dgm:spPr/>
    </dgm:pt>
    <dgm:pt modelId="{E9651CD2-5D3A-40B6-A0BC-F97FA7A5A9E0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ДОШКОЛЬНОЕ ОБРАЗОВАНИЕ</a:t>
          </a:r>
          <a:endParaRPr lang="ru-RU" sz="1400" b="1" dirty="0">
            <a:solidFill>
              <a:schemeClr val="tx1"/>
            </a:solidFill>
          </a:endParaRPr>
        </a:p>
      </dgm:t>
    </dgm:pt>
    <dgm:pt modelId="{577DFC6E-94A7-498D-82AD-4AFBE0C945F9}" type="parTrans" cxnId="{D29AD956-C8F6-4D30-9A69-45568041E99F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606FD14F-CCC0-402C-9522-C1B0ADAFC708}" type="sibTrans" cxnId="{D29AD956-C8F6-4D30-9A69-45568041E99F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8C9A5ECE-4E2D-4A4D-9AF4-5E6CA82AFF56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385 758тыс. рублей</a:t>
          </a:r>
          <a:endParaRPr lang="ru-RU" sz="1400" b="1" dirty="0">
            <a:solidFill>
              <a:schemeClr val="tx1"/>
            </a:solidFill>
          </a:endParaRPr>
        </a:p>
      </dgm:t>
    </dgm:pt>
    <dgm:pt modelId="{795EF423-0BBF-46FE-A39A-83821D0ACC09}" type="parTrans" cxnId="{6C9366AB-83E6-4BD0-AAD8-309D7C40A4E4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81260EED-AB5C-4BC5-81DE-04C8BC9EA665}" type="sibTrans" cxnId="{6C9366AB-83E6-4BD0-AAD8-309D7C40A4E4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C2F9A523-91AB-41C8-B3E6-FDF5208AA655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33,7%</a:t>
          </a:r>
          <a:endParaRPr lang="ru-RU" sz="1400" b="1" dirty="0">
            <a:solidFill>
              <a:schemeClr val="tx1"/>
            </a:solidFill>
          </a:endParaRPr>
        </a:p>
      </dgm:t>
    </dgm:pt>
    <dgm:pt modelId="{C6C5B1CF-5425-41DC-979A-8CB285A5BB69}" type="sibTrans" cxnId="{FD2057C4-A0EA-40CA-939D-AF1DED3FFCCA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0B9B4D2F-66BE-4CA9-A49C-16E927C81615}" type="parTrans" cxnId="{FD2057C4-A0EA-40CA-939D-AF1DED3FFCCA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E68225EC-7320-4C28-B585-52791266A7D8}" type="pres">
      <dgm:prSet presAssocID="{E0C728C9-57B1-41F0-8230-424AFB0B8156}" presName="Name0" presStyleCnt="0">
        <dgm:presLayoutVars>
          <dgm:dir/>
          <dgm:resizeHandles val="exact"/>
        </dgm:presLayoutVars>
      </dgm:prSet>
      <dgm:spPr/>
    </dgm:pt>
    <dgm:pt modelId="{9A2E679D-A40C-480B-92D6-54C3A7EABDD1}" type="pres">
      <dgm:prSet presAssocID="{E9651CD2-5D3A-40B6-A0BC-F97FA7A5A9E0}" presName="parTxOnly" presStyleLbl="node1" presStyleIdx="0" presStyleCnt="3" custScaleX="243695" custScaleY="2059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7F94B-1EDA-4717-986B-8E7000A5D4D9}" type="pres">
      <dgm:prSet presAssocID="{606FD14F-CCC0-402C-9522-C1B0ADAFC708}" presName="parSpace" presStyleCnt="0"/>
      <dgm:spPr/>
    </dgm:pt>
    <dgm:pt modelId="{FA085E75-5073-4A3D-B326-A636F3A62E05}" type="pres">
      <dgm:prSet presAssocID="{8C9A5ECE-4E2D-4A4D-9AF4-5E6CA82AFF56}" presName="parTxOnly" presStyleLbl="node1" presStyleIdx="1" presStyleCnt="3" custScaleX="158512" custScaleY="1960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E484F3-81D6-44D6-8543-1FFC3BC8D861}" type="pres">
      <dgm:prSet presAssocID="{81260EED-AB5C-4BC5-81DE-04C8BC9EA665}" presName="parSpace" presStyleCnt="0"/>
      <dgm:spPr/>
    </dgm:pt>
    <dgm:pt modelId="{8B3CFC9F-D66C-423E-8C68-888F0A594677}" type="pres">
      <dgm:prSet presAssocID="{C2F9A523-91AB-41C8-B3E6-FDF5208AA655}" presName="parTxOnly" presStyleLbl="node1" presStyleIdx="2" presStyleCnt="3" custScaleX="120233" custScaleY="179231" custLinFactNeighborX="361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D4B2ED-C0C5-47A6-8F2C-B7D1A76F5A19}" type="presOf" srcId="{8C9A5ECE-4E2D-4A4D-9AF4-5E6CA82AFF56}" destId="{FA085E75-5073-4A3D-B326-A636F3A62E05}" srcOrd="0" destOrd="0" presId="urn:microsoft.com/office/officeart/2005/8/layout/hChevron3"/>
    <dgm:cxn modelId="{57DA2C6B-DF3E-4313-924E-B1A7EA05E1ED}" type="presOf" srcId="{E0C728C9-57B1-41F0-8230-424AFB0B8156}" destId="{E68225EC-7320-4C28-B585-52791266A7D8}" srcOrd="0" destOrd="0" presId="urn:microsoft.com/office/officeart/2005/8/layout/hChevron3"/>
    <dgm:cxn modelId="{D29AD956-C8F6-4D30-9A69-45568041E99F}" srcId="{E0C728C9-57B1-41F0-8230-424AFB0B8156}" destId="{E9651CD2-5D3A-40B6-A0BC-F97FA7A5A9E0}" srcOrd="0" destOrd="0" parTransId="{577DFC6E-94A7-498D-82AD-4AFBE0C945F9}" sibTransId="{606FD14F-CCC0-402C-9522-C1B0ADAFC708}"/>
    <dgm:cxn modelId="{6C9366AB-83E6-4BD0-AAD8-309D7C40A4E4}" srcId="{E0C728C9-57B1-41F0-8230-424AFB0B8156}" destId="{8C9A5ECE-4E2D-4A4D-9AF4-5E6CA82AFF56}" srcOrd="1" destOrd="0" parTransId="{795EF423-0BBF-46FE-A39A-83821D0ACC09}" sibTransId="{81260EED-AB5C-4BC5-81DE-04C8BC9EA665}"/>
    <dgm:cxn modelId="{9DBC5CB2-2652-487F-985C-7F1FD5F12632}" type="presOf" srcId="{C2F9A523-91AB-41C8-B3E6-FDF5208AA655}" destId="{8B3CFC9F-D66C-423E-8C68-888F0A594677}" srcOrd="0" destOrd="0" presId="urn:microsoft.com/office/officeart/2005/8/layout/hChevron3"/>
    <dgm:cxn modelId="{11C33455-0C79-4348-81FB-5A0C80C4631E}" type="presOf" srcId="{E9651CD2-5D3A-40B6-A0BC-F97FA7A5A9E0}" destId="{9A2E679D-A40C-480B-92D6-54C3A7EABDD1}" srcOrd="0" destOrd="0" presId="urn:microsoft.com/office/officeart/2005/8/layout/hChevron3"/>
    <dgm:cxn modelId="{FD2057C4-A0EA-40CA-939D-AF1DED3FFCCA}" srcId="{E0C728C9-57B1-41F0-8230-424AFB0B8156}" destId="{C2F9A523-91AB-41C8-B3E6-FDF5208AA655}" srcOrd="2" destOrd="0" parTransId="{0B9B4D2F-66BE-4CA9-A49C-16E927C81615}" sibTransId="{C6C5B1CF-5425-41DC-979A-8CB285A5BB69}"/>
    <dgm:cxn modelId="{0520162A-102C-4979-B5B7-05E205038981}" type="presParOf" srcId="{E68225EC-7320-4C28-B585-52791266A7D8}" destId="{9A2E679D-A40C-480B-92D6-54C3A7EABDD1}" srcOrd="0" destOrd="0" presId="urn:microsoft.com/office/officeart/2005/8/layout/hChevron3"/>
    <dgm:cxn modelId="{CC0824E4-F4B6-4549-BB46-CC114F0D5C3D}" type="presParOf" srcId="{E68225EC-7320-4C28-B585-52791266A7D8}" destId="{9A97F94B-1EDA-4717-986B-8E7000A5D4D9}" srcOrd="1" destOrd="0" presId="urn:microsoft.com/office/officeart/2005/8/layout/hChevron3"/>
    <dgm:cxn modelId="{B5D8094C-BA10-4818-B9BB-8CCBCE7F58A6}" type="presParOf" srcId="{E68225EC-7320-4C28-B585-52791266A7D8}" destId="{FA085E75-5073-4A3D-B326-A636F3A62E05}" srcOrd="2" destOrd="0" presId="urn:microsoft.com/office/officeart/2005/8/layout/hChevron3"/>
    <dgm:cxn modelId="{4818C6D6-3F25-406B-BFAC-B60139FE96BC}" type="presParOf" srcId="{E68225EC-7320-4C28-B585-52791266A7D8}" destId="{CDE484F3-81D6-44D6-8543-1FFC3BC8D861}" srcOrd="3" destOrd="0" presId="urn:microsoft.com/office/officeart/2005/8/layout/hChevron3"/>
    <dgm:cxn modelId="{4982F624-FC75-490A-8088-D4C106D4BFD8}" type="presParOf" srcId="{E68225EC-7320-4C28-B585-52791266A7D8}" destId="{8B3CFC9F-D66C-423E-8C68-888F0A594677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0C728C9-57B1-41F0-8230-424AFB0B8156}" type="doc">
      <dgm:prSet loTypeId="urn:microsoft.com/office/officeart/2005/8/layout/hChevron3" loCatId="process" qsTypeId="urn:microsoft.com/office/officeart/2005/8/quickstyle/simple1" qsCatId="simple" csTypeId="urn:microsoft.com/office/officeart/2005/8/colors/colorful4" csCatId="colorful" phldr="1"/>
      <dgm:spPr/>
    </dgm:pt>
    <dgm:pt modelId="{E9651CD2-5D3A-40B6-A0BC-F97FA7A5A9E0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МОЛОДЕЖНАЯ ПОЛИТИКА</a:t>
          </a:r>
          <a:endParaRPr lang="ru-RU" sz="1400" b="1" dirty="0">
            <a:solidFill>
              <a:schemeClr val="tx1"/>
            </a:solidFill>
          </a:endParaRPr>
        </a:p>
      </dgm:t>
    </dgm:pt>
    <dgm:pt modelId="{577DFC6E-94A7-498D-82AD-4AFBE0C945F9}" type="parTrans" cxnId="{D29AD956-C8F6-4D30-9A69-45568041E99F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606FD14F-CCC0-402C-9522-C1B0ADAFC708}" type="sibTrans" cxnId="{D29AD956-C8F6-4D30-9A69-45568041E99F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8C9A5ECE-4E2D-4A4D-9AF4-5E6CA82AFF56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1 243тыс. рублей</a:t>
          </a:r>
          <a:endParaRPr lang="ru-RU" sz="1400" b="1" dirty="0">
            <a:solidFill>
              <a:schemeClr val="tx1"/>
            </a:solidFill>
          </a:endParaRPr>
        </a:p>
      </dgm:t>
    </dgm:pt>
    <dgm:pt modelId="{795EF423-0BBF-46FE-A39A-83821D0ACC09}" type="parTrans" cxnId="{6C9366AB-83E6-4BD0-AAD8-309D7C40A4E4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81260EED-AB5C-4BC5-81DE-04C8BC9EA665}" type="sibTrans" cxnId="{6C9366AB-83E6-4BD0-AAD8-309D7C40A4E4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C2F9A523-91AB-41C8-B3E6-FDF5208AA655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0,1</a:t>
          </a:r>
          <a:endParaRPr lang="ru-RU" sz="1400" b="1" dirty="0">
            <a:solidFill>
              <a:schemeClr val="tx1"/>
            </a:solidFill>
          </a:endParaRPr>
        </a:p>
      </dgm:t>
    </dgm:pt>
    <dgm:pt modelId="{C6C5B1CF-5425-41DC-979A-8CB285A5BB69}" type="sibTrans" cxnId="{FD2057C4-A0EA-40CA-939D-AF1DED3FFCCA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0B9B4D2F-66BE-4CA9-A49C-16E927C81615}" type="parTrans" cxnId="{FD2057C4-A0EA-40CA-939D-AF1DED3FFCCA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E68225EC-7320-4C28-B585-52791266A7D8}" type="pres">
      <dgm:prSet presAssocID="{E0C728C9-57B1-41F0-8230-424AFB0B8156}" presName="Name0" presStyleCnt="0">
        <dgm:presLayoutVars>
          <dgm:dir/>
          <dgm:resizeHandles val="exact"/>
        </dgm:presLayoutVars>
      </dgm:prSet>
      <dgm:spPr/>
    </dgm:pt>
    <dgm:pt modelId="{9A2E679D-A40C-480B-92D6-54C3A7EABDD1}" type="pres">
      <dgm:prSet presAssocID="{E9651CD2-5D3A-40B6-A0BC-F97FA7A5A9E0}" presName="parTxOnly" presStyleLbl="node1" presStyleIdx="0" presStyleCnt="3" custScaleX="243695" custScaleY="2059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7F94B-1EDA-4717-986B-8E7000A5D4D9}" type="pres">
      <dgm:prSet presAssocID="{606FD14F-CCC0-402C-9522-C1B0ADAFC708}" presName="parSpace" presStyleCnt="0"/>
      <dgm:spPr/>
    </dgm:pt>
    <dgm:pt modelId="{FA085E75-5073-4A3D-B326-A636F3A62E05}" type="pres">
      <dgm:prSet presAssocID="{8C9A5ECE-4E2D-4A4D-9AF4-5E6CA82AFF56}" presName="parTxOnly" presStyleLbl="node1" presStyleIdx="1" presStyleCnt="3" custAng="0" custScaleX="158512" custScaleY="196017" custLinFactNeighborX="10329" custLinFactNeighborY="-40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E484F3-81D6-44D6-8543-1FFC3BC8D861}" type="pres">
      <dgm:prSet presAssocID="{81260EED-AB5C-4BC5-81DE-04C8BC9EA665}" presName="parSpace" presStyleCnt="0"/>
      <dgm:spPr/>
    </dgm:pt>
    <dgm:pt modelId="{8B3CFC9F-D66C-423E-8C68-888F0A594677}" type="pres">
      <dgm:prSet presAssocID="{C2F9A523-91AB-41C8-B3E6-FDF5208AA655}" presName="parTxOnly" presStyleLbl="node1" presStyleIdx="2" presStyleCnt="3" custScaleX="94804" custScaleY="179231" custLinFactNeighborX="-75546" custLinFactNeighborY="-36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9AD956-C8F6-4D30-9A69-45568041E99F}" srcId="{E0C728C9-57B1-41F0-8230-424AFB0B8156}" destId="{E9651CD2-5D3A-40B6-A0BC-F97FA7A5A9E0}" srcOrd="0" destOrd="0" parTransId="{577DFC6E-94A7-498D-82AD-4AFBE0C945F9}" sibTransId="{606FD14F-CCC0-402C-9522-C1B0ADAFC708}"/>
    <dgm:cxn modelId="{9B9AEC2B-4EF7-413D-B462-77232557D353}" type="presOf" srcId="{8C9A5ECE-4E2D-4A4D-9AF4-5E6CA82AFF56}" destId="{FA085E75-5073-4A3D-B326-A636F3A62E05}" srcOrd="0" destOrd="0" presId="urn:microsoft.com/office/officeart/2005/8/layout/hChevron3"/>
    <dgm:cxn modelId="{6C9366AB-83E6-4BD0-AAD8-309D7C40A4E4}" srcId="{E0C728C9-57B1-41F0-8230-424AFB0B8156}" destId="{8C9A5ECE-4E2D-4A4D-9AF4-5E6CA82AFF56}" srcOrd="1" destOrd="0" parTransId="{795EF423-0BBF-46FE-A39A-83821D0ACC09}" sibTransId="{81260EED-AB5C-4BC5-81DE-04C8BC9EA665}"/>
    <dgm:cxn modelId="{F37DF651-1B51-4DE9-BC94-15795BAD369B}" type="presOf" srcId="{E9651CD2-5D3A-40B6-A0BC-F97FA7A5A9E0}" destId="{9A2E679D-A40C-480B-92D6-54C3A7EABDD1}" srcOrd="0" destOrd="0" presId="urn:microsoft.com/office/officeart/2005/8/layout/hChevron3"/>
    <dgm:cxn modelId="{FD2057C4-A0EA-40CA-939D-AF1DED3FFCCA}" srcId="{E0C728C9-57B1-41F0-8230-424AFB0B8156}" destId="{C2F9A523-91AB-41C8-B3E6-FDF5208AA655}" srcOrd="2" destOrd="0" parTransId="{0B9B4D2F-66BE-4CA9-A49C-16E927C81615}" sibTransId="{C6C5B1CF-5425-41DC-979A-8CB285A5BB69}"/>
    <dgm:cxn modelId="{24C71FC6-5402-43F8-ADCA-EB2A40DF9E4D}" type="presOf" srcId="{C2F9A523-91AB-41C8-B3E6-FDF5208AA655}" destId="{8B3CFC9F-D66C-423E-8C68-888F0A594677}" srcOrd="0" destOrd="0" presId="urn:microsoft.com/office/officeart/2005/8/layout/hChevron3"/>
    <dgm:cxn modelId="{991FD715-A0FE-4A0E-A160-8CBEDBC1B931}" type="presOf" srcId="{E0C728C9-57B1-41F0-8230-424AFB0B8156}" destId="{E68225EC-7320-4C28-B585-52791266A7D8}" srcOrd="0" destOrd="0" presId="urn:microsoft.com/office/officeart/2005/8/layout/hChevron3"/>
    <dgm:cxn modelId="{C639BB8D-8435-44C0-810F-49E6F9691BBA}" type="presParOf" srcId="{E68225EC-7320-4C28-B585-52791266A7D8}" destId="{9A2E679D-A40C-480B-92D6-54C3A7EABDD1}" srcOrd="0" destOrd="0" presId="urn:microsoft.com/office/officeart/2005/8/layout/hChevron3"/>
    <dgm:cxn modelId="{8C615854-E556-41FA-A1D7-CF8532FCCB2B}" type="presParOf" srcId="{E68225EC-7320-4C28-B585-52791266A7D8}" destId="{9A97F94B-1EDA-4717-986B-8E7000A5D4D9}" srcOrd="1" destOrd="0" presId="urn:microsoft.com/office/officeart/2005/8/layout/hChevron3"/>
    <dgm:cxn modelId="{C3829FE0-1C4C-434F-941B-C2F48BBD5CBA}" type="presParOf" srcId="{E68225EC-7320-4C28-B585-52791266A7D8}" destId="{FA085E75-5073-4A3D-B326-A636F3A62E05}" srcOrd="2" destOrd="0" presId="urn:microsoft.com/office/officeart/2005/8/layout/hChevron3"/>
    <dgm:cxn modelId="{C62BB5C0-222B-4B50-82EC-B33EE39E7D1B}" type="presParOf" srcId="{E68225EC-7320-4C28-B585-52791266A7D8}" destId="{CDE484F3-81D6-44D6-8543-1FFC3BC8D861}" srcOrd="3" destOrd="0" presId="urn:microsoft.com/office/officeart/2005/8/layout/hChevron3"/>
    <dgm:cxn modelId="{50496B7C-1CAB-4AF3-8B6E-1E0378DBA148}" type="presParOf" srcId="{E68225EC-7320-4C28-B585-52791266A7D8}" destId="{8B3CFC9F-D66C-423E-8C68-888F0A594677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0C728C9-57B1-41F0-8230-424AFB0B8156}" type="doc">
      <dgm:prSet loTypeId="urn:microsoft.com/office/officeart/2005/8/layout/hChevron3" loCatId="process" qsTypeId="urn:microsoft.com/office/officeart/2005/8/quickstyle/simple1" qsCatId="simple" csTypeId="urn:microsoft.com/office/officeart/2005/8/colors/colorful4" csCatId="colorful" phldr="1"/>
      <dgm:spPr/>
    </dgm:pt>
    <dgm:pt modelId="{E9651CD2-5D3A-40B6-A0BC-F97FA7A5A9E0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ДРУГИЕ ВОПРОСЫ В ОБЛАСТИ ОБРАЗОВАНИЯ</a:t>
          </a:r>
          <a:endParaRPr lang="ru-RU" sz="1400" b="1" dirty="0">
            <a:solidFill>
              <a:schemeClr val="tx1"/>
            </a:solidFill>
          </a:endParaRPr>
        </a:p>
      </dgm:t>
    </dgm:pt>
    <dgm:pt modelId="{577DFC6E-94A7-498D-82AD-4AFBE0C945F9}" type="parTrans" cxnId="{D29AD956-C8F6-4D30-9A69-45568041E99F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606FD14F-CCC0-402C-9522-C1B0ADAFC708}" type="sibTrans" cxnId="{D29AD956-C8F6-4D30-9A69-45568041E99F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8C9A5ECE-4E2D-4A4D-9AF4-5E6CA82AFF56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16 983тыс. рублей</a:t>
          </a:r>
          <a:endParaRPr lang="ru-RU" sz="1400" b="1" dirty="0">
            <a:solidFill>
              <a:schemeClr val="tx1"/>
            </a:solidFill>
          </a:endParaRPr>
        </a:p>
      </dgm:t>
    </dgm:pt>
    <dgm:pt modelId="{795EF423-0BBF-46FE-A39A-83821D0ACC09}" type="parTrans" cxnId="{6C9366AB-83E6-4BD0-AAD8-309D7C40A4E4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81260EED-AB5C-4BC5-81DE-04C8BC9EA665}" type="sibTrans" cxnId="{6C9366AB-83E6-4BD0-AAD8-309D7C40A4E4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C2F9A523-91AB-41C8-B3E6-FDF5208AA655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1,5%</a:t>
          </a:r>
          <a:endParaRPr lang="ru-RU" sz="1400" b="1" dirty="0">
            <a:solidFill>
              <a:schemeClr val="tx1"/>
            </a:solidFill>
          </a:endParaRPr>
        </a:p>
      </dgm:t>
    </dgm:pt>
    <dgm:pt modelId="{C6C5B1CF-5425-41DC-979A-8CB285A5BB69}" type="sibTrans" cxnId="{FD2057C4-A0EA-40CA-939D-AF1DED3FFCCA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0B9B4D2F-66BE-4CA9-A49C-16E927C81615}" type="parTrans" cxnId="{FD2057C4-A0EA-40CA-939D-AF1DED3FFCCA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E68225EC-7320-4C28-B585-52791266A7D8}" type="pres">
      <dgm:prSet presAssocID="{E0C728C9-57B1-41F0-8230-424AFB0B8156}" presName="Name0" presStyleCnt="0">
        <dgm:presLayoutVars>
          <dgm:dir/>
          <dgm:resizeHandles val="exact"/>
        </dgm:presLayoutVars>
      </dgm:prSet>
      <dgm:spPr/>
    </dgm:pt>
    <dgm:pt modelId="{9A2E679D-A40C-480B-92D6-54C3A7EABDD1}" type="pres">
      <dgm:prSet presAssocID="{E9651CD2-5D3A-40B6-A0BC-F97FA7A5A9E0}" presName="parTxOnly" presStyleLbl="node1" presStyleIdx="0" presStyleCnt="3" custScaleX="243695" custScaleY="205924" custLinFactY="-2962" custLinFactNeighborX="-2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7F94B-1EDA-4717-986B-8E7000A5D4D9}" type="pres">
      <dgm:prSet presAssocID="{606FD14F-CCC0-402C-9522-C1B0ADAFC708}" presName="parSpace" presStyleCnt="0"/>
      <dgm:spPr/>
    </dgm:pt>
    <dgm:pt modelId="{FA085E75-5073-4A3D-B326-A636F3A62E05}" type="pres">
      <dgm:prSet presAssocID="{8C9A5ECE-4E2D-4A4D-9AF4-5E6CA82AFF56}" presName="parTxOnly" presStyleLbl="node1" presStyleIdx="1" presStyleCnt="3" custScaleX="158512" custScaleY="1960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E484F3-81D6-44D6-8543-1FFC3BC8D861}" type="pres">
      <dgm:prSet presAssocID="{81260EED-AB5C-4BC5-81DE-04C8BC9EA665}" presName="parSpace" presStyleCnt="0"/>
      <dgm:spPr/>
    </dgm:pt>
    <dgm:pt modelId="{8B3CFC9F-D66C-423E-8C68-888F0A594677}" type="pres">
      <dgm:prSet presAssocID="{C2F9A523-91AB-41C8-B3E6-FDF5208AA655}" presName="parTxOnly" presStyleLbl="node1" presStyleIdx="2" presStyleCnt="3" custScaleX="120233" custScaleY="179231" custLinFactNeighborX="361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9AD956-C8F6-4D30-9A69-45568041E99F}" srcId="{E0C728C9-57B1-41F0-8230-424AFB0B8156}" destId="{E9651CD2-5D3A-40B6-A0BC-F97FA7A5A9E0}" srcOrd="0" destOrd="0" parTransId="{577DFC6E-94A7-498D-82AD-4AFBE0C945F9}" sibTransId="{606FD14F-CCC0-402C-9522-C1B0ADAFC708}"/>
    <dgm:cxn modelId="{DB1F10ED-1FF1-4DAE-BBC7-8F65A5CB64CB}" type="presOf" srcId="{E9651CD2-5D3A-40B6-A0BC-F97FA7A5A9E0}" destId="{9A2E679D-A40C-480B-92D6-54C3A7EABDD1}" srcOrd="0" destOrd="0" presId="urn:microsoft.com/office/officeart/2005/8/layout/hChevron3"/>
    <dgm:cxn modelId="{DD093686-3668-4A96-93E6-2260D9B528C4}" type="presOf" srcId="{8C9A5ECE-4E2D-4A4D-9AF4-5E6CA82AFF56}" destId="{FA085E75-5073-4A3D-B326-A636F3A62E05}" srcOrd="0" destOrd="0" presId="urn:microsoft.com/office/officeart/2005/8/layout/hChevron3"/>
    <dgm:cxn modelId="{6C9366AB-83E6-4BD0-AAD8-309D7C40A4E4}" srcId="{E0C728C9-57B1-41F0-8230-424AFB0B8156}" destId="{8C9A5ECE-4E2D-4A4D-9AF4-5E6CA82AFF56}" srcOrd="1" destOrd="0" parTransId="{795EF423-0BBF-46FE-A39A-83821D0ACC09}" sibTransId="{81260EED-AB5C-4BC5-81DE-04C8BC9EA665}"/>
    <dgm:cxn modelId="{43BE4304-A02C-42C0-81DB-29300EBA9ECA}" type="presOf" srcId="{C2F9A523-91AB-41C8-B3E6-FDF5208AA655}" destId="{8B3CFC9F-D66C-423E-8C68-888F0A594677}" srcOrd="0" destOrd="0" presId="urn:microsoft.com/office/officeart/2005/8/layout/hChevron3"/>
    <dgm:cxn modelId="{A30AEFE4-DF63-4C45-B5B9-4E8232CADEBD}" type="presOf" srcId="{E0C728C9-57B1-41F0-8230-424AFB0B8156}" destId="{E68225EC-7320-4C28-B585-52791266A7D8}" srcOrd="0" destOrd="0" presId="urn:microsoft.com/office/officeart/2005/8/layout/hChevron3"/>
    <dgm:cxn modelId="{FD2057C4-A0EA-40CA-939D-AF1DED3FFCCA}" srcId="{E0C728C9-57B1-41F0-8230-424AFB0B8156}" destId="{C2F9A523-91AB-41C8-B3E6-FDF5208AA655}" srcOrd="2" destOrd="0" parTransId="{0B9B4D2F-66BE-4CA9-A49C-16E927C81615}" sibTransId="{C6C5B1CF-5425-41DC-979A-8CB285A5BB69}"/>
    <dgm:cxn modelId="{D282AE0E-D853-4201-8E4D-BB29F93C6D25}" type="presParOf" srcId="{E68225EC-7320-4C28-B585-52791266A7D8}" destId="{9A2E679D-A40C-480B-92D6-54C3A7EABDD1}" srcOrd="0" destOrd="0" presId="urn:microsoft.com/office/officeart/2005/8/layout/hChevron3"/>
    <dgm:cxn modelId="{8D5509EC-F34A-4BA7-999C-261E11FF7647}" type="presParOf" srcId="{E68225EC-7320-4C28-B585-52791266A7D8}" destId="{9A97F94B-1EDA-4717-986B-8E7000A5D4D9}" srcOrd="1" destOrd="0" presId="urn:microsoft.com/office/officeart/2005/8/layout/hChevron3"/>
    <dgm:cxn modelId="{EAEF7EAB-6F64-45DB-9F3C-62BC9051F235}" type="presParOf" srcId="{E68225EC-7320-4C28-B585-52791266A7D8}" destId="{FA085E75-5073-4A3D-B326-A636F3A62E05}" srcOrd="2" destOrd="0" presId="urn:microsoft.com/office/officeart/2005/8/layout/hChevron3"/>
    <dgm:cxn modelId="{FBC54996-16E8-4FDE-BAFC-FF3CD1C092F0}" type="presParOf" srcId="{E68225EC-7320-4C28-B585-52791266A7D8}" destId="{CDE484F3-81D6-44D6-8543-1FFC3BC8D861}" srcOrd="3" destOrd="0" presId="urn:microsoft.com/office/officeart/2005/8/layout/hChevron3"/>
    <dgm:cxn modelId="{A5B64740-E17B-4A16-BBCB-D6B905BF1128}" type="presParOf" srcId="{E68225EC-7320-4C28-B585-52791266A7D8}" destId="{8B3CFC9F-D66C-423E-8C68-888F0A594677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0C728C9-57B1-41F0-8230-424AFB0B8156}" type="doc">
      <dgm:prSet loTypeId="urn:microsoft.com/office/officeart/2005/8/layout/hChevron3" loCatId="process" qsTypeId="urn:microsoft.com/office/officeart/2005/8/quickstyle/simple1" qsCatId="simple" csTypeId="urn:microsoft.com/office/officeart/2005/8/colors/colorful4" csCatId="colorful" phldr="1"/>
      <dgm:spPr/>
    </dgm:pt>
    <dgm:pt modelId="{E9651CD2-5D3A-40B6-A0BC-F97FA7A5A9E0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ДОПОЛНИТЕЛЬНОЕ  ОБРАЗОВАНИЕ ДЕТЕЙ</a:t>
          </a:r>
          <a:endParaRPr lang="ru-RU" sz="1400" b="1" dirty="0">
            <a:solidFill>
              <a:schemeClr val="tx1"/>
            </a:solidFill>
          </a:endParaRPr>
        </a:p>
      </dgm:t>
    </dgm:pt>
    <dgm:pt modelId="{577DFC6E-94A7-498D-82AD-4AFBE0C945F9}" type="parTrans" cxnId="{D29AD956-C8F6-4D30-9A69-45568041E99F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606FD14F-CCC0-402C-9522-C1B0ADAFC708}" type="sibTrans" cxnId="{D29AD956-C8F6-4D30-9A69-45568041E99F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8C9A5ECE-4E2D-4A4D-9AF4-5E6CA82AFF56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60 257 тыс. рублей</a:t>
          </a:r>
          <a:endParaRPr lang="ru-RU" sz="1400" b="1" dirty="0">
            <a:solidFill>
              <a:schemeClr val="tx1"/>
            </a:solidFill>
          </a:endParaRPr>
        </a:p>
      </dgm:t>
    </dgm:pt>
    <dgm:pt modelId="{795EF423-0BBF-46FE-A39A-83821D0ACC09}" type="parTrans" cxnId="{6C9366AB-83E6-4BD0-AAD8-309D7C40A4E4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81260EED-AB5C-4BC5-81DE-04C8BC9EA665}" type="sibTrans" cxnId="{6C9366AB-83E6-4BD0-AAD8-309D7C40A4E4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C2F9A523-91AB-41C8-B3E6-FDF5208AA655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5,2%</a:t>
          </a:r>
          <a:endParaRPr lang="ru-RU" sz="1400" b="1" dirty="0">
            <a:solidFill>
              <a:schemeClr val="tx1"/>
            </a:solidFill>
          </a:endParaRPr>
        </a:p>
      </dgm:t>
    </dgm:pt>
    <dgm:pt modelId="{C6C5B1CF-5425-41DC-979A-8CB285A5BB69}" type="sibTrans" cxnId="{FD2057C4-A0EA-40CA-939D-AF1DED3FFCCA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0B9B4D2F-66BE-4CA9-A49C-16E927C81615}" type="parTrans" cxnId="{FD2057C4-A0EA-40CA-939D-AF1DED3FFCCA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E68225EC-7320-4C28-B585-52791266A7D8}" type="pres">
      <dgm:prSet presAssocID="{E0C728C9-57B1-41F0-8230-424AFB0B8156}" presName="Name0" presStyleCnt="0">
        <dgm:presLayoutVars>
          <dgm:dir/>
          <dgm:resizeHandles val="exact"/>
        </dgm:presLayoutVars>
      </dgm:prSet>
      <dgm:spPr/>
    </dgm:pt>
    <dgm:pt modelId="{9A2E679D-A40C-480B-92D6-54C3A7EABDD1}" type="pres">
      <dgm:prSet presAssocID="{E9651CD2-5D3A-40B6-A0BC-F97FA7A5A9E0}" presName="parTxOnly" presStyleLbl="node1" presStyleIdx="0" presStyleCnt="3" custScaleX="243695" custScaleY="2059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7F94B-1EDA-4717-986B-8E7000A5D4D9}" type="pres">
      <dgm:prSet presAssocID="{606FD14F-CCC0-402C-9522-C1B0ADAFC708}" presName="parSpace" presStyleCnt="0"/>
      <dgm:spPr/>
    </dgm:pt>
    <dgm:pt modelId="{FA085E75-5073-4A3D-B326-A636F3A62E05}" type="pres">
      <dgm:prSet presAssocID="{8C9A5ECE-4E2D-4A4D-9AF4-5E6CA82AFF56}" presName="parTxOnly" presStyleLbl="node1" presStyleIdx="1" presStyleCnt="3" custScaleX="158512" custScaleY="1960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E484F3-81D6-44D6-8543-1FFC3BC8D861}" type="pres">
      <dgm:prSet presAssocID="{81260EED-AB5C-4BC5-81DE-04C8BC9EA665}" presName="parSpace" presStyleCnt="0"/>
      <dgm:spPr/>
    </dgm:pt>
    <dgm:pt modelId="{8B3CFC9F-D66C-423E-8C68-888F0A594677}" type="pres">
      <dgm:prSet presAssocID="{C2F9A523-91AB-41C8-B3E6-FDF5208AA655}" presName="parTxOnly" presStyleLbl="node1" presStyleIdx="2" presStyleCnt="3" custScaleX="120233" custScaleY="179231" custLinFactNeighborX="361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38644D-D7CC-498E-BC4E-F0358163B4AA}" type="presOf" srcId="{E0C728C9-57B1-41F0-8230-424AFB0B8156}" destId="{E68225EC-7320-4C28-B585-52791266A7D8}" srcOrd="0" destOrd="0" presId="urn:microsoft.com/office/officeart/2005/8/layout/hChevron3"/>
    <dgm:cxn modelId="{D29AD956-C8F6-4D30-9A69-45568041E99F}" srcId="{E0C728C9-57B1-41F0-8230-424AFB0B8156}" destId="{E9651CD2-5D3A-40B6-A0BC-F97FA7A5A9E0}" srcOrd="0" destOrd="0" parTransId="{577DFC6E-94A7-498D-82AD-4AFBE0C945F9}" sibTransId="{606FD14F-CCC0-402C-9522-C1B0ADAFC708}"/>
    <dgm:cxn modelId="{E914A03D-E431-41D9-B611-0C8CF8B5296C}" type="presOf" srcId="{C2F9A523-91AB-41C8-B3E6-FDF5208AA655}" destId="{8B3CFC9F-D66C-423E-8C68-888F0A594677}" srcOrd="0" destOrd="0" presId="urn:microsoft.com/office/officeart/2005/8/layout/hChevron3"/>
    <dgm:cxn modelId="{6C9366AB-83E6-4BD0-AAD8-309D7C40A4E4}" srcId="{E0C728C9-57B1-41F0-8230-424AFB0B8156}" destId="{8C9A5ECE-4E2D-4A4D-9AF4-5E6CA82AFF56}" srcOrd="1" destOrd="0" parTransId="{795EF423-0BBF-46FE-A39A-83821D0ACC09}" sibTransId="{81260EED-AB5C-4BC5-81DE-04C8BC9EA665}"/>
    <dgm:cxn modelId="{D9ACC758-36B6-4638-8711-9EADB7626A61}" type="presOf" srcId="{8C9A5ECE-4E2D-4A4D-9AF4-5E6CA82AFF56}" destId="{FA085E75-5073-4A3D-B326-A636F3A62E05}" srcOrd="0" destOrd="0" presId="urn:microsoft.com/office/officeart/2005/8/layout/hChevron3"/>
    <dgm:cxn modelId="{386388F0-8BF4-4A90-B061-94612BE63171}" type="presOf" srcId="{E9651CD2-5D3A-40B6-A0BC-F97FA7A5A9E0}" destId="{9A2E679D-A40C-480B-92D6-54C3A7EABDD1}" srcOrd="0" destOrd="0" presId="urn:microsoft.com/office/officeart/2005/8/layout/hChevron3"/>
    <dgm:cxn modelId="{FD2057C4-A0EA-40CA-939D-AF1DED3FFCCA}" srcId="{E0C728C9-57B1-41F0-8230-424AFB0B8156}" destId="{C2F9A523-91AB-41C8-B3E6-FDF5208AA655}" srcOrd="2" destOrd="0" parTransId="{0B9B4D2F-66BE-4CA9-A49C-16E927C81615}" sibTransId="{C6C5B1CF-5425-41DC-979A-8CB285A5BB69}"/>
    <dgm:cxn modelId="{5AD8FCF1-786F-4818-93EB-0090C9150AFD}" type="presParOf" srcId="{E68225EC-7320-4C28-B585-52791266A7D8}" destId="{9A2E679D-A40C-480B-92D6-54C3A7EABDD1}" srcOrd="0" destOrd="0" presId="urn:microsoft.com/office/officeart/2005/8/layout/hChevron3"/>
    <dgm:cxn modelId="{EDB41E5C-EEA1-4535-B701-B6A9F63FCD49}" type="presParOf" srcId="{E68225EC-7320-4C28-B585-52791266A7D8}" destId="{9A97F94B-1EDA-4717-986B-8E7000A5D4D9}" srcOrd="1" destOrd="0" presId="urn:microsoft.com/office/officeart/2005/8/layout/hChevron3"/>
    <dgm:cxn modelId="{A3FE4D5B-8823-4A11-BCD4-35A0EA4EE3CB}" type="presParOf" srcId="{E68225EC-7320-4C28-B585-52791266A7D8}" destId="{FA085E75-5073-4A3D-B326-A636F3A62E05}" srcOrd="2" destOrd="0" presId="urn:microsoft.com/office/officeart/2005/8/layout/hChevron3"/>
    <dgm:cxn modelId="{054B7E09-1CD5-4F67-BF94-E740D4720351}" type="presParOf" srcId="{E68225EC-7320-4C28-B585-52791266A7D8}" destId="{CDE484F3-81D6-44D6-8543-1FFC3BC8D861}" srcOrd="3" destOrd="0" presId="urn:microsoft.com/office/officeart/2005/8/layout/hChevron3"/>
    <dgm:cxn modelId="{659BA12C-AA82-43E2-B21B-FA9B378CF4AF}" type="presParOf" srcId="{E68225EC-7320-4C28-B585-52791266A7D8}" destId="{8B3CFC9F-D66C-423E-8C68-888F0A594677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C728C9-57B1-41F0-8230-424AFB0B8156}" type="doc">
      <dgm:prSet loTypeId="urn:microsoft.com/office/officeart/2005/8/layout/hChevron3" loCatId="process" qsTypeId="urn:microsoft.com/office/officeart/2005/8/quickstyle/simple1" qsCatId="simple" csTypeId="urn:microsoft.com/office/officeart/2005/8/colors/colorful4" csCatId="colorful" phldr="1"/>
      <dgm:spPr/>
    </dgm:pt>
    <dgm:pt modelId="{E9651CD2-5D3A-40B6-A0BC-F97FA7A5A9E0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2300" b="1" dirty="0" smtClean="0">
              <a:solidFill>
                <a:schemeClr val="tx1"/>
              </a:solidFill>
            </a:rPr>
            <a:t>СУБИДИИ</a:t>
          </a:r>
          <a:endParaRPr lang="ru-RU" sz="2300" b="1" dirty="0">
            <a:solidFill>
              <a:schemeClr val="tx1"/>
            </a:solidFill>
          </a:endParaRPr>
        </a:p>
      </dgm:t>
    </dgm:pt>
    <dgm:pt modelId="{577DFC6E-94A7-498D-82AD-4AFBE0C945F9}" type="parTrans" cxnId="{D29AD956-C8F6-4D30-9A69-45568041E99F}">
      <dgm:prSet/>
      <dgm:spPr/>
      <dgm:t>
        <a:bodyPr/>
        <a:lstStyle/>
        <a:p>
          <a:endParaRPr lang="ru-RU" sz="2300" b="1">
            <a:solidFill>
              <a:schemeClr val="tx1"/>
            </a:solidFill>
          </a:endParaRPr>
        </a:p>
      </dgm:t>
    </dgm:pt>
    <dgm:pt modelId="{606FD14F-CCC0-402C-9522-C1B0ADAFC708}" type="sibTrans" cxnId="{D29AD956-C8F6-4D30-9A69-45568041E99F}">
      <dgm:prSet/>
      <dgm:spPr/>
      <dgm:t>
        <a:bodyPr/>
        <a:lstStyle/>
        <a:p>
          <a:endParaRPr lang="ru-RU" sz="2300" b="1">
            <a:solidFill>
              <a:schemeClr val="tx1"/>
            </a:solidFill>
          </a:endParaRPr>
        </a:p>
      </dgm:t>
    </dgm:pt>
    <dgm:pt modelId="{8C9A5ECE-4E2D-4A4D-9AF4-5E6CA82AFF56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2300" b="1" dirty="0" smtClean="0">
              <a:solidFill>
                <a:schemeClr val="tx1"/>
              </a:solidFill>
            </a:rPr>
            <a:t>830221</a:t>
          </a:r>
          <a:endParaRPr lang="ru-RU" sz="2300" b="1" dirty="0">
            <a:solidFill>
              <a:schemeClr val="tx1"/>
            </a:solidFill>
          </a:endParaRPr>
        </a:p>
      </dgm:t>
    </dgm:pt>
    <dgm:pt modelId="{795EF423-0BBF-46FE-A39A-83821D0ACC09}" type="parTrans" cxnId="{6C9366AB-83E6-4BD0-AAD8-309D7C40A4E4}">
      <dgm:prSet/>
      <dgm:spPr/>
      <dgm:t>
        <a:bodyPr/>
        <a:lstStyle/>
        <a:p>
          <a:endParaRPr lang="ru-RU" sz="2300" b="1">
            <a:solidFill>
              <a:schemeClr val="tx1"/>
            </a:solidFill>
          </a:endParaRPr>
        </a:p>
      </dgm:t>
    </dgm:pt>
    <dgm:pt modelId="{81260EED-AB5C-4BC5-81DE-04C8BC9EA665}" type="sibTrans" cxnId="{6C9366AB-83E6-4BD0-AAD8-309D7C40A4E4}">
      <dgm:prSet/>
      <dgm:spPr/>
      <dgm:t>
        <a:bodyPr/>
        <a:lstStyle/>
        <a:p>
          <a:endParaRPr lang="ru-RU" sz="2300" b="1">
            <a:solidFill>
              <a:schemeClr val="tx1"/>
            </a:solidFill>
          </a:endParaRPr>
        </a:p>
      </dgm:t>
    </dgm:pt>
    <dgm:pt modelId="{C2F9A523-91AB-41C8-B3E6-FDF5208AA655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2300" b="1" dirty="0" smtClean="0">
              <a:solidFill>
                <a:schemeClr val="tx1"/>
              </a:solidFill>
            </a:rPr>
            <a:t>50,5%</a:t>
          </a:r>
          <a:endParaRPr lang="ru-RU" sz="2300" b="1" dirty="0">
            <a:solidFill>
              <a:schemeClr val="tx1"/>
            </a:solidFill>
          </a:endParaRPr>
        </a:p>
      </dgm:t>
    </dgm:pt>
    <dgm:pt modelId="{C6C5B1CF-5425-41DC-979A-8CB285A5BB69}" type="sibTrans" cxnId="{FD2057C4-A0EA-40CA-939D-AF1DED3FFCCA}">
      <dgm:prSet/>
      <dgm:spPr/>
      <dgm:t>
        <a:bodyPr/>
        <a:lstStyle/>
        <a:p>
          <a:endParaRPr lang="ru-RU" sz="2300" b="1">
            <a:solidFill>
              <a:schemeClr val="tx1"/>
            </a:solidFill>
          </a:endParaRPr>
        </a:p>
      </dgm:t>
    </dgm:pt>
    <dgm:pt modelId="{0B9B4D2F-66BE-4CA9-A49C-16E927C81615}" type="parTrans" cxnId="{FD2057C4-A0EA-40CA-939D-AF1DED3FFCCA}">
      <dgm:prSet/>
      <dgm:spPr/>
      <dgm:t>
        <a:bodyPr/>
        <a:lstStyle/>
        <a:p>
          <a:endParaRPr lang="ru-RU" sz="2300" b="1">
            <a:solidFill>
              <a:schemeClr val="tx1"/>
            </a:solidFill>
          </a:endParaRPr>
        </a:p>
      </dgm:t>
    </dgm:pt>
    <dgm:pt modelId="{E68225EC-7320-4C28-B585-52791266A7D8}" type="pres">
      <dgm:prSet presAssocID="{E0C728C9-57B1-41F0-8230-424AFB0B8156}" presName="Name0" presStyleCnt="0">
        <dgm:presLayoutVars>
          <dgm:dir/>
          <dgm:resizeHandles val="exact"/>
        </dgm:presLayoutVars>
      </dgm:prSet>
      <dgm:spPr/>
    </dgm:pt>
    <dgm:pt modelId="{9A2E679D-A40C-480B-92D6-54C3A7EABDD1}" type="pres">
      <dgm:prSet presAssocID="{E9651CD2-5D3A-40B6-A0BC-F97FA7A5A9E0}" presName="parTxOnly" presStyleLbl="node1" presStyleIdx="0" presStyleCnt="3" custScaleX="96087" custScaleY="2059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7F94B-1EDA-4717-986B-8E7000A5D4D9}" type="pres">
      <dgm:prSet presAssocID="{606FD14F-CCC0-402C-9522-C1B0ADAFC708}" presName="parSpace" presStyleCnt="0"/>
      <dgm:spPr/>
    </dgm:pt>
    <dgm:pt modelId="{FA085E75-5073-4A3D-B326-A636F3A62E05}" type="pres">
      <dgm:prSet presAssocID="{8C9A5ECE-4E2D-4A4D-9AF4-5E6CA82AFF56}" presName="parTxOnly" presStyleLbl="node1" presStyleIdx="1" presStyleCnt="3" custScaleX="87072" custScaleY="1960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E484F3-81D6-44D6-8543-1FFC3BC8D861}" type="pres">
      <dgm:prSet presAssocID="{81260EED-AB5C-4BC5-81DE-04C8BC9EA665}" presName="parSpace" presStyleCnt="0"/>
      <dgm:spPr/>
    </dgm:pt>
    <dgm:pt modelId="{8B3CFC9F-D66C-423E-8C68-888F0A594677}" type="pres">
      <dgm:prSet presAssocID="{C2F9A523-91AB-41C8-B3E6-FDF5208AA655}" presName="parTxOnly" presStyleLbl="node1" presStyleIdx="2" presStyleCnt="3" custScaleX="51683" custScaleY="179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90D820-2FB7-4D24-903D-1383B0560697}" type="presOf" srcId="{E9651CD2-5D3A-40B6-A0BC-F97FA7A5A9E0}" destId="{9A2E679D-A40C-480B-92D6-54C3A7EABDD1}" srcOrd="0" destOrd="0" presId="urn:microsoft.com/office/officeart/2005/8/layout/hChevron3"/>
    <dgm:cxn modelId="{D29AD956-C8F6-4D30-9A69-45568041E99F}" srcId="{E0C728C9-57B1-41F0-8230-424AFB0B8156}" destId="{E9651CD2-5D3A-40B6-A0BC-F97FA7A5A9E0}" srcOrd="0" destOrd="0" parTransId="{577DFC6E-94A7-498D-82AD-4AFBE0C945F9}" sibTransId="{606FD14F-CCC0-402C-9522-C1B0ADAFC708}"/>
    <dgm:cxn modelId="{C1372C7C-F672-47C5-9A8B-6400E0EEB0FE}" type="presOf" srcId="{C2F9A523-91AB-41C8-B3E6-FDF5208AA655}" destId="{8B3CFC9F-D66C-423E-8C68-888F0A594677}" srcOrd="0" destOrd="0" presId="urn:microsoft.com/office/officeart/2005/8/layout/hChevron3"/>
    <dgm:cxn modelId="{6C9366AB-83E6-4BD0-AAD8-309D7C40A4E4}" srcId="{E0C728C9-57B1-41F0-8230-424AFB0B8156}" destId="{8C9A5ECE-4E2D-4A4D-9AF4-5E6CA82AFF56}" srcOrd="1" destOrd="0" parTransId="{795EF423-0BBF-46FE-A39A-83821D0ACC09}" sibTransId="{81260EED-AB5C-4BC5-81DE-04C8BC9EA665}"/>
    <dgm:cxn modelId="{24842921-2FE9-4A87-AEC9-585C48D43C73}" type="presOf" srcId="{8C9A5ECE-4E2D-4A4D-9AF4-5E6CA82AFF56}" destId="{FA085E75-5073-4A3D-B326-A636F3A62E05}" srcOrd="0" destOrd="0" presId="urn:microsoft.com/office/officeart/2005/8/layout/hChevron3"/>
    <dgm:cxn modelId="{FD2057C4-A0EA-40CA-939D-AF1DED3FFCCA}" srcId="{E0C728C9-57B1-41F0-8230-424AFB0B8156}" destId="{C2F9A523-91AB-41C8-B3E6-FDF5208AA655}" srcOrd="2" destOrd="0" parTransId="{0B9B4D2F-66BE-4CA9-A49C-16E927C81615}" sibTransId="{C6C5B1CF-5425-41DC-979A-8CB285A5BB69}"/>
    <dgm:cxn modelId="{7F7E94D2-C80E-4365-8AB1-38B444924F6B}" type="presOf" srcId="{E0C728C9-57B1-41F0-8230-424AFB0B8156}" destId="{E68225EC-7320-4C28-B585-52791266A7D8}" srcOrd="0" destOrd="0" presId="urn:microsoft.com/office/officeart/2005/8/layout/hChevron3"/>
    <dgm:cxn modelId="{F6E2B7F6-7E9C-4989-A5C4-F0D1E9726264}" type="presParOf" srcId="{E68225EC-7320-4C28-B585-52791266A7D8}" destId="{9A2E679D-A40C-480B-92D6-54C3A7EABDD1}" srcOrd="0" destOrd="0" presId="urn:microsoft.com/office/officeart/2005/8/layout/hChevron3"/>
    <dgm:cxn modelId="{D01AC745-BFFB-4C66-AE0E-45D67822E678}" type="presParOf" srcId="{E68225EC-7320-4C28-B585-52791266A7D8}" destId="{9A97F94B-1EDA-4717-986B-8E7000A5D4D9}" srcOrd="1" destOrd="0" presId="urn:microsoft.com/office/officeart/2005/8/layout/hChevron3"/>
    <dgm:cxn modelId="{45CA29A7-037D-46E5-8565-1C59D9037B2D}" type="presParOf" srcId="{E68225EC-7320-4C28-B585-52791266A7D8}" destId="{FA085E75-5073-4A3D-B326-A636F3A62E05}" srcOrd="2" destOrd="0" presId="urn:microsoft.com/office/officeart/2005/8/layout/hChevron3"/>
    <dgm:cxn modelId="{8E661F25-8FDF-47A9-A19E-3D904338318B}" type="presParOf" srcId="{E68225EC-7320-4C28-B585-52791266A7D8}" destId="{CDE484F3-81D6-44D6-8543-1FFC3BC8D861}" srcOrd="3" destOrd="0" presId="urn:microsoft.com/office/officeart/2005/8/layout/hChevron3"/>
    <dgm:cxn modelId="{AD8C21FE-88C4-4F1D-98E8-44BC87AEF836}" type="presParOf" srcId="{E68225EC-7320-4C28-B585-52791266A7D8}" destId="{8B3CFC9F-D66C-423E-8C68-888F0A594677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C728C9-57B1-41F0-8230-424AFB0B8156}" type="doc">
      <dgm:prSet loTypeId="urn:microsoft.com/office/officeart/2005/8/layout/hChevron3" loCatId="process" qsTypeId="urn:microsoft.com/office/officeart/2005/8/quickstyle/simple1" qsCatId="simple" csTypeId="urn:microsoft.com/office/officeart/2005/8/colors/colorful4" csCatId="colorful" phldr="1"/>
      <dgm:spPr/>
    </dgm:pt>
    <dgm:pt modelId="{E9651CD2-5D3A-40B6-A0BC-F97FA7A5A9E0}">
      <dgm:prSet phldrT="[Текст]" custT="1"/>
      <dgm:spPr>
        <a:solidFill>
          <a:srgbClr val="00B0F0"/>
        </a:solidFill>
      </dgm:spPr>
      <dgm:t>
        <a:bodyPr anchor="ctr" anchorCtr="0"/>
        <a:lstStyle/>
        <a:p>
          <a:endParaRPr lang="ru-RU" sz="2300" b="1" u="none" dirty="0" smtClean="0">
            <a:solidFill>
              <a:schemeClr val="tx1"/>
            </a:solidFill>
          </a:endParaRPr>
        </a:p>
        <a:p>
          <a:r>
            <a:rPr lang="ru-RU" sz="2300" b="1" u="none" dirty="0" smtClean="0">
              <a:solidFill>
                <a:schemeClr val="tx1"/>
              </a:solidFill>
            </a:rPr>
            <a:t>СУБВЕНЦИИ</a:t>
          </a:r>
        </a:p>
        <a:p>
          <a:endParaRPr lang="ru-RU" sz="2300" b="1" dirty="0">
            <a:solidFill>
              <a:schemeClr val="tx1"/>
            </a:solidFill>
          </a:endParaRPr>
        </a:p>
      </dgm:t>
    </dgm:pt>
    <dgm:pt modelId="{577DFC6E-94A7-498D-82AD-4AFBE0C945F9}" type="parTrans" cxnId="{D29AD956-C8F6-4D30-9A69-45568041E99F}">
      <dgm:prSet/>
      <dgm:spPr/>
      <dgm:t>
        <a:bodyPr/>
        <a:lstStyle/>
        <a:p>
          <a:endParaRPr lang="ru-RU" sz="2300" b="1">
            <a:solidFill>
              <a:schemeClr val="tx1"/>
            </a:solidFill>
          </a:endParaRPr>
        </a:p>
      </dgm:t>
    </dgm:pt>
    <dgm:pt modelId="{606FD14F-CCC0-402C-9522-C1B0ADAFC708}" type="sibTrans" cxnId="{D29AD956-C8F6-4D30-9A69-45568041E99F}">
      <dgm:prSet/>
      <dgm:spPr/>
      <dgm:t>
        <a:bodyPr/>
        <a:lstStyle/>
        <a:p>
          <a:endParaRPr lang="ru-RU" sz="2300" b="1">
            <a:solidFill>
              <a:schemeClr val="tx1"/>
            </a:solidFill>
          </a:endParaRPr>
        </a:p>
      </dgm:t>
    </dgm:pt>
    <dgm:pt modelId="{C2F9A523-91AB-41C8-B3E6-FDF5208AA655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2300" b="1" dirty="0" smtClean="0">
              <a:solidFill>
                <a:schemeClr val="tx1"/>
              </a:solidFill>
            </a:rPr>
            <a:t>626882</a:t>
          </a:r>
          <a:endParaRPr lang="ru-RU" sz="2300" b="1" dirty="0">
            <a:solidFill>
              <a:schemeClr val="tx1"/>
            </a:solidFill>
          </a:endParaRPr>
        </a:p>
      </dgm:t>
    </dgm:pt>
    <dgm:pt modelId="{C6C5B1CF-5425-41DC-979A-8CB285A5BB69}" type="sibTrans" cxnId="{FD2057C4-A0EA-40CA-939D-AF1DED3FFCCA}">
      <dgm:prSet/>
      <dgm:spPr/>
      <dgm:t>
        <a:bodyPr/>
        <a:lstStyle/>
        <a:p>
          <a:endParaRPr lang="ru-RU" sz="2300" b="1">
            <a:solidFill>
              <a:schemeClr val="tx1"/>
            </a:solidFill>
          </a:endParaRPr>
        </a:p>
      </dgm:t>
    </dgm:pt>
    <dgm:pt modelId="{0B9B4D2F-66BE-4CA9-A49C-16E927C81615}" type="parTrans" cxnId="{FD2057C4-A0EA-40CA-939D-AF1DED3FFCCA}">
      <dgm:prSet/>
      <dgm:spPr/>
      <dgm:t>
        <a:bodyPr/>
        <a:lstStyle/>
        <a:p>
          <a:endParaRPr lang="ru-RU" sz="2300" b="1">
            <a:solidFill>
              <a:schemeClr val="tx1"/>
            </a:solidFill>
          </a:endParaRPr>
        </a:p>
      </dgm:t>
    </dgm:pt>
    <dgm:pt modelId="{A91018D9-EB1D-4934-899C-092AE6C597B5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2300" b="1" dirty="0" smtClean="0">
              <a:solidFill>
                <a:schemeClr val="tx1"/>
              </a:solidFill>
            </a:rPr>
            <a:t>38,2%</a:t>
          </a:r>
          <a:endParaRPr lang="ru-RU" sz="2300" b="1" dirty="0">
            <a:solidFill>
              <a:schemeClr val="tx1"/>
            </a:solidFill>
          </a:endParaRPr>
        </a:p>
      </dgm:t>
    </dgm:pt>
    <dgm:pt modelId="{D902BE19-4A79-403E-817E-0164CE3CC46D}" type="parTrans" cxnId="{C1C91B52-3156-45CA-BFE2-AE330173F54B}">
      <dgm:prSet/>
      <dgm:spPr/>
      <dgm:t>
        <a:bodyPr/>
        <a:lstStyle/>
        <a:p>
          <a:endParaRPr lang="ru-RU"/>
        </a:p>
      </dgm:t>
    </dgm:pt>
    <dgm:pt modelId="{1F4C3AA2-2CAB-434C-A08F-62697D7A34AB}" type="sibTrans" cxnId="{C1C91B52-3156-45CA-BFE2-AE330173F54B}">
      <dgm:prSet/>
      <dgm:spPr/>
      <dgm:t>
        <a:bodyPr/>
        <a:lstStyle/>
        <a:p>
          <a:endParaRPr lang="ru-RU"/>
        </a:p>
      </dgm:t>
    </dgm:pt>
    <dgm:pt modelId="{E68225EC-7320-4C28-B585-52791266A7D8}" type="pres">
      <dgm:prSet presAssocID="{E0C728C9-57B1-41F0-8230-424AFB0B8156}" presName="Name0" presStyleCnt="0">
        <dgm:presLayoutVars>
          <dgm:dir/>
          <dgm:resizeHandles val="exact"/>
        </dgm:presLayoutVars>
      </dgm:prSet>
      <dgm:spPr/>
    </dgm:pt>
    <dgm:pt modelId="{9A2E679D-A40C-480B-92D6-54C3A7EABDD1}" type="pres">
      <dgm:prSet presAssocID="{E9651CD2-5D3A-40B6-A0BC-F97FA7A5A9E0}" presName="parTxOnly" presStyleLbl="node1" presStyleIdx="0" presStyleCnt="3" custScaleX="205506" custScaleY="2059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7F94B-1EDA-4717-986B-8E7000A5D4D9}" type="pres">
      <dgm:prSet presAssocID="{606FD14F-CCC0-402C-9522-C1B0ADAFC708}" presName="parSpace" presStyleCnt="0"/>
      <dgm:spPr/>
    </dgm:pt>
    <dgm:pt modelId="{8B3CFC9F-D66C-423E-8C68-888F0A594677}" type="pres">
      <dgm:prSet presAssocID="{C2F9A523-91AB-41C8-B3E6-FDF5208AA655}" presName="parTxOnly" presStyleLbl="node1" presStyleIdx="1" presStyleCnt="3" custScaleX="165915" custScaleY="179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68079E-979C-49AE-8BCB-2DE6831DF8A7}" type="pres">
      <dgm:prSet presAssocID="{C6C5B1CF-5425-41DC-979A-8CB285A5BB69}" presName="parSpace" presStyleCnt="0"/>
      <dgm:spPr/>
    </dgm:pt>
    <dgm:pt modelId="{C13E547D-395F-44D4-A3FA-4BB48BE343F1}" type="pres">
      <dgm:prSet presAssocID="{A91018D9-EB1D-4934-899C-092AE6C597B5}" presName="parTxOnly" presStyleLbl="node1" presStyleIdx="2" presStyleCnt="3" custLinFactNeighborX="39363" custLinFactNeighborY="-113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2057C4-A0EA-40CA-939D-AF1DED3FFCCA}" srcId="{E0C728C9-57B1-41F0-8230-424AFB0B8156}" destId="{C2F9A523-91AB-41C8-B3E6-FDF5208AA655}" srcOrd="1" destOrd="0" parTransId="{0B9B4D2F-66BE-4CA9-A49C-16E927C81615}" sibTransId="{C6C5B1CF-5425-41DC-979A-8CB285A5BB69}"/>
    <dgm:cxn modelId="{2470E642-6798-4FF5-B933-43AD912C5802}" type="presOf" srcId="{E0C728C9-57B1-41F0-8230-424AFB0B8156}" destId="{E68225EC-7320-4C28-B585-52791266A7D8}" srcOrd="0" destOrd="0" presId="urn:microsoft.com/office/officeart/2005/8/layout/hChevron3"/>
    <dgm:cxn modelId="{C1C91B52-3156-45CA-BFE2-AE330173F54B}" srcId="{E0C728C9-57B1-41F0-8230-424AFB0B8156}" destId="{A91018D9-EB1D-4934-899C-092AE6C597B5}" srcOrd="2" destOrd="0" parTransId="{D902BE19-4A79-403E-817E-0164CE3CC46D}" sibTransId="{1F4C3AA2-2CAB-434C-A08F-62697D7A34AB}"/>
    <dgm:cxn modelId="{D29AD956-C8F6-4D30-9A69-45568041E99F}" srcId="{E0C728C9-57B1-41F0-8230-424AFB0B8156}" destId="{E9651CD2-5D3A-40B6-A0BC-F97FA7A5A9E0}" srcOrd="0" destOrd="0" parTransId="{577DFC6E-94A7-498D-82AD-4AFBE0C945F9}" sibTransId="{606FD14F-CCC0-402C-9522-C1B0ADAFC708}"/>
    <dgm:cxn modelId="{A58958A4-1B7E-4768-932F-64229CBFF9C1}" type="presOf" srcId="{C2F9A523-91AB-41C8-B3E6-FDF5208AA655}" destId="{8B3CFC9F-D66C-423E-8C68-888F0A594677}" srcOrd="0" destOrd="0" presId="urn:microsoft.com/office/officeart/2005/8/layout/hChevron3"/>
    <dgm:cxn modelId="{BB1E5EEC-DF31-4228-AE64-A6E1F4C99E97}" type="presOf" srcId="{A91018D9-EB1D-4934-899C-092AE6C597B5}" destId="{C13E547D-395F-44D4-A3FA-4BB48BE343F1}" srcOrd="0" destOrd="0" presId="urn:microsoft.com/office/officeart/2005/8/layout/hChevron3"/>
    <dgm:cxn modelId="{C58EAEC9-DAEB-4E30-BE88-7A33E65888C2}" type="presOf" srcId="{E9651CD2-5D3A-40B6-A0BC-F97FA7A5A9E0}" destId="{9A2E679D-A40C-480B-92D6-54C3A7EABDD1}" srcOrd="0" destOrd="0" presId="urn:microsoft.com/office/officeart/2005/8/layout/hChevron3"/>
    <dgm:cxn modelId="{1FA05F44-4475-4F2C-AEED-45A701889DCE}" type="presParOf" srcId="{E68225EC-7320-4C28-B585-52791266A7D8}" destId="{9A2E679D-A40C-480B-92D6-54C3A7EABDD1}" srcOrd="0" destOrd="0" presId="urn:microsoft.com/office/officeart/2005/8/layout/hChevron3"/>
    <dgm:cxn modelId="{9A3B0624-E141-4E27-9618-47DAF28D26F5}" type="presParOf" srcId="{E68225EC-7320-4C28-B585-52791266A7D8}" destId="{9A97F94B-1EDA-4717-986B-8E7000A5D4D9}" srcOrd="1" destOrd="0" presId="urn:microsoft.com/office/officeart/2005/8/layout/hChevron3"/>
    <dgm:cxn modelId="{17167236-8CBB-4432-BC6D-AD758CEE1263}" type="presParOf" srcId="{E68225EC-7320-4C28-B585-52791266A7D8}" destId="{8B3CFC9F-D66C-423E-8C68-888F0A594677}" srcOrd="2" destOrd="0" presId="urn:microsoft.com/office/officeart/2005/8/layout/hChevron3"/>
    <dgm:cxn modelId="{04A70CCF-0416-4C84-909A-CDF101154029}" type="presParOf" srcId="{E68225EC-7320-4C28-B585-52791266A7D8}" destId="{6C68079E-979C-49AE-8BCB-2DE6831DF8A7}" srcOrd="3" destOrd="0" presId="urn:microsoft.com/office/officeart/2005/8/layout/hChevron3"/>
    <dgm:cxn modelId="{6B05AAD0-EEF1-41EA-A75F-D7CAA31E512D}" type="presParOf" srcId="{E68225EC-7320-4C28-B585-52791266A7D8}" destId="{C13E547D-395F-44D4-A3FA-4BB48BE343F1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C728C9-57B1-41F0-8230-424AFB0B8156}" type="doc">
      <dgm:prSet loTypeId="urn:microsoft.com/office/officeart/2005/8/layout/hChevron3" loCatId="process" qsTypeId="urn:microsoft.com/office/officeart/2005/8/quickstyle/simple1" qsCatId="simple" csTypeId="urn:microsoft.com/office/officeart/2005/8/colors/colorful4" csCatId="colorful" phldr="1"/>
      <dgm:spPr/>
    </dgm:pt>
    <dgm:pt modelId="{E9651CD2-5D3A-40B6-A0BC-F97FA7A5A9E0}">
      <dgm:prSet phldrT="[Текст]" custT="1"/>
      <dgm:spPr>
        <a:solidFill>
          <a:srgbClr val="00B0F0"/>
        </a:solidFill>
      </dgm:spPr>
      <dgm:t>
        <a:bodyPr/>
        <a:lstStyle/>
        <a:p>
          <a:pPr algn="ctr"/>
          <a:r>
            <a:rPr lang="ru-RU" sz="2300" b="1" u="none" smtClean="0">
              <a:solidFill>
                <a:schemeClr val="tx1"/>
              </a:solidFill>
            </a:rPr>
            <a:t>ДОТАЦИИ</a:t>
          </a:r>
          <a:endParaRPr lang="ru-RU" sz="2300" b="1" u="none" dirty="0">
            <a:solidFill>
              <a:schemeClr val="tx1"/>
            </a:solidFill>
          </a:endParaRPr>
        </a:p>
      </dgm:t>
    </dgm:pt>
    <dgm:pt modelId="{577DFC6E-94A7-498D-82AD-4AFBE0C945F9}" type="parTrans" cxnId="{D29AD956-C8F6-4D30-9A69-45568041E99F}">
      <dgm:prSet/>
      <dgm:spPr/>
      <dgm:t>
        <a:bodyPr/>
        <a:lstStyle/>
        <a:p>
          <a:endParaRPr lang="ru-RU" sz="2300" b="1">
            <a:solidFill>
              <a:schemeClr val="tx1"/>
            </a:solidFill>
          </a:endParaRPr>
        </a:p>
      </dgm:t>
    </dgm:pt>
    <dgm:pt modelId="{606FD14F-CCC0-402C-9522-C1B0ADAFC708}" type="sibTrans" cxnId="{D29AD956-C8F6-4D30-9A69-45568041E99F}">
      <dgm:prSet/>
      <dgm:spPr/>
      <dgm:t>
        <a:bodyPr/>
        <a:lstStyle/>
        <a:p>
          <a:endParaRPr lang="ru-RU" sz="2300" b="1">
            <a:solidFill>
              <a:schemeClr val="tx1"/>
            </a:solidFill>
          </a:endParaRPr>
        </a:p>
      </dgm:t>
    </dgm:pt>
    <dgm:pt modelId="{8C9A5ECE-4E2D-4A4D-9AF4-5E6CA82AFF56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2300" b="1" dirty="0" smtClean="0">
              <a:solidFill>
                <a:schemeClr val="tx1"/>
              </a:solidFill>
            </a:rPr>
            <a:t>75 123</a:t>
          </a:r>
          <a:endParaRPr lang="ru-RU" sz="2300" b="1" dirty="0">
            <a:solidFill>
              <a:schemeClr val="tx1"/>
            </a:solidFill>
          </a:endParaRPr>
        </a:p>
      </dgm:t>
    </dgm:pt>
    <dgm:pt modelId="{795EF423-0BBF-46FE-A39A-83821D0ACC09}" type="parTrans" cxnId="{6C9366AB-83E6-4BD0-AAD8-309D7C40A4E4}">
      <dgm:prSet/>
      <dgm:spPr/>
      <dgm:t>
        <a:bodyPr/>
        <a:lstStyle/>
        <a:p>
          <a:endParaRPr lang="ru-RU" sz="2300" b="1">
            <a:solidFill>
              <a:schemeClr val="tx1"/>
            </a:solidFill>
          </a:endParaRPr>
        </a:p>
      </dgm:t>
    </dgm:pt>
    <dgm:pt modelId="{81260EED-AB5C-4BC5-81DE-04C8BC9EA665}" type="sibTrans" cxnId="{6C9366AB-83E6-4BD0-AAD8-309D7C40A4E4}">
      <dgm:prSet/>
      <dgm:spPr/>
      <dgm:t>
        <a:bodyPr/>
        <a:lstStyle/>
        <a:p>
          <a:endParaRPr lang="ru-RU" sz="2300" b="1">
            <a:solidFill>
              <a:schemeClr val="tx1"/>
            </a:solidFill>
          </a:endParaRPr>
        </a:p>
      </dgm:t>
    </dgm:pt>
    <dgm:pt modelId="{C2F9A523-91AB-41C8-B3E6-FDF5208AA655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2300" b="1" dirty="0" smtClean="0">
              <a:solidFill>
                <a:schemeClr val="tx1"/>
              </a:solidFill>
            </a:rPr>
            <a:t>4,6%</a:t>
          </a:r>
          <a:endParaRPr lang="ru-RU" sz="2300" b="1" dirty="0">
            <a:solidFill>
              <a:schemeClr val="tx1"/>
            </a:solidFill>
          </a:endParaRPr>
        </a:p>
      </dgm:t>
    </dgm:pt>
    <dgm:pt modelId="{C6C5B1CF-5425-41DC-979A-8CB285A5BB69}" type="sibTrans" cxnId="{FD2057C4-A0EA-40CA-939D-AF1DED3FFCCA}">
      <dgm:prSet/>
      <dgm:spPr/>
      <dgm:t>
        <a:bodyPr/>
        <a:lstStyle/>
        <a:p>
          <a:endParaRPr lang="ru-RU" sz="2300" b="1">
            <a:solidFill>
              <a:schemeClr val="tx1"/>
            </a:solidFill>
          </a:endParaRPr>
        </a:p>
      </dgm:t>
    </dgm:pt>
    <dgm:pt modelId="{0B9B4D2F-66BE-4CA9-A49C-16E927C81615}" type="parTrans" cxnId="{FD2057C4-A0EA-40CA-939D-AF1DED3FFCCA}">
      <dgm:prSet/>
      <dgm:spPr/>
      <dgm:t>
        <a:bodyPr/>
        <a:lstStyle/>
        <a:p>
          <a:endParaRPr lang="ru-RU" sz="2300" b="1">
            <a:solidFill>
              <a:schemeClr val="tx1"/>
            </a:solidFill>
          </a:endParaRPr>
        </a:p>
      </dgm:t>
    </dgm:pt>
    <dgm:pt modelId="{E68225EC-7320-4C28-B585-52791266A7D8}" type="pres">
      <dgm:prSet presAssocID="{E0C728C9-57B1-41F0-8230-424AFB0B8156}" presName="Name0" presStyleCnt="0">
        <dgm:presLayoutVars>
          <dgm:dir/>
          <dgm:resizeHandles val="exact"/>
        </dgm:presLayoutVars>
      </dgm:prSet>
      <dgm:spPr/>
    </dgm:pt>
    <dgm:pt modelId="{9A2E679D-A40C-480B-92D6-54C3A7EABDD1}" type="pres">
      <dgm:prSet presAssocID="{E9651CD2-5D3A-40B6-A0BC-F97FA7A5A9E0}" presName="parTxOnly" presStyleLbl="node1" presStyleIdx="0" presStyleCnt="3" custScaleX="273257" custScaleY="2059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7F94B-1EDA-4717-986B-8E7000A5D4D9}" type="pres">
      <dgm:prSet presAssocID="{606FD14F-CCC0-402C-9522-C1B0ADAFC708}" presName="parSpace" presStyleCnt="0"/>
      <dgm:spPr/>
    </dgm:pt>
    <dgm:pt modelId="{FA085E75-5073-4A3D-B326-A636F3A62E05}" type="pres">
      <dgm:prSet presAssocID="{8C9A5ECE-4E2D-4A4D-9AF4-5E6CA82AFF56}" presName="parTxOnly" presStyleLbl="node1" presStyleIdx="1" presStyleCnt="3" custScaleX="160938" custScaleY="196017" custLinFactNeighborX="-70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E484F3-81D6-44D6-8543-1FFC3BC8D861}" type="pres">
      <dgm:prSet presAssocID="{81260EED-AB5C-4BC5-81DE-04C8BC9EA665}" presName="parSpace" presStyleCnt="0"/>
      <dgm:spPr/>
    </dgm:pt>
    <dgm:pt modelId="{8B3CFC9F-D66C-423E-8C68-888F0A594677}" type="pres">
      <dgm:prSet presAssocID="{C2F9A523-91AB-41C8-B3E6-FDF5208AA655}" presName="parTxOnly" presStyleLbl="node1" presStyleIdx="2" presStyleCnt="3" custScaleX="120233" custScaleY="179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2057C4-A0EA-40CA-939D-AF1DED3FFCCA}" srcId="{E0C728C9-57B1-41F0-8230-424AFB0B8156}" destId="{C2F9A523-91AB-41C8-B3E6-FDF5208AA655}" srcOrd="2" destOrd="0" parTransId="{0B9B4D2F-66BE-4CA9-A49C-16E927C81615}" sibTransId="{C6C5B1CF-5425-41DC-979A-8CB285A5BB69}"/>
    <dgm:cxn modelId="{6C9366AB-83E6-4BD0-AAD8-309D7C40A4E4}" srcId="{E0C728C9-57B1-41F0-8230-424AFB0B8156}" destId="{8C9A5ECE-4E2D-4A4D-9AF4-5E6CA82AFF56}" srcOrd="1" destOrd="0" parTransId="{795EF423-0BBF-46FE-A39A-83821D0ACC09}" sibTransId="{81260EED-AB5C-4BC5-81DE-04C8BC9EA665}"/>
    <dgm:cxn modelId="{33824FC9-BAB6-46AD-9B4B-56CE46AC5C6E}" type="presOf" srcId="{C2F9A523-91AB-41C8-B3E6-FDF5208AA655}" destId="{8B3CFC9F-D66C-423E-8C68-888F0A594677}" srcOrd="0" destOrd="0" presId="urn:microsoft.com/office/officeart/2005/8/layout/hChevron3"/>
    <dgm:cxn modelId="{D29AD956-C8F6-4D30-9A69-45568041E99F}" srcId="{E0C728C9-57B1-41F0-8230-424AFB0B8156}" destId="{E9651CD2-5D3A-40B6-A0BC-F97FA7A5A9E0}" srcOrd="0" destOrd="0" parTransId="{577DFC6E-94A7-498D-82AD-4AFBE0C945F9}" sibTransId="{606FD14F-CCC0-402C-9522-C1B0ADAFC708}"/>
    <dgm:cxn modelId="{47CD3113-65BD-4441-AE3C-D61CD9C4907C}" type="presOf" srcId="{E0C728C9-57B1-41F0-8230-424AFB0B8156}" destId="{E68225EC-7320-4C28-B585-52791266A7D8}" srcOrd="0" destOrd="0" presId="urn:microsoft.com/office/officeart/2005/8/layout/hChevron3"/>
    <dgm:cxn modelId="{4CF3DCB3-DF73-4ED7-8BAE-94DABCBB9D5F}" type="presOf" srcId="{8C9A5ECE-4E2D-4A4D-9AF4-5E6CA82AFF56}" destId="{FA085E75-5073-4A3D-B326-A636F3A62E05}" srcOrd="0" destOrd="0" presId="urn:microsoft.com/office/officeart/2005/8/layout/hChevron3"/>
    <dgm:cxn modelId="{32A7FF8E-8924-4B0B-A7C8-852591A289E9}" type="presOf" srcId="{E9651CD2-5D3A-40B6-A0BC-F97FA7A5A9E0}" destId="{9A2E679D-A40C-480B-92D6-54C3A7EABDD1}" srcOrd="0" destOrd="0" presId="urn:microsoft.com/office/officeart/2005/8/layout/hChevron3"/>
    <dgm:cxn modelId="{9DDF10DC-14FD-46FD-B73E-987684DA89F5}" type="presParOf" srcId="{E68225EC-7320-4C28-B585-52791266A7D8}" destId="{9A2E679D-A40C-480B-92D6-54C3A7EABDD1}" srcOrd="0" destOrd="0" presId="urn:microsoft.com/office/officeart/2005/8/layout/hChevron3"/>
    <dgm:cxn modelId="{9C6EB170-C42D-4594-8A03-E75275630F95}" type="presParOf" srcId="{E68225EC-7320-4C28-B585-52791266A7D8}" destId="{9A97F94B-1EDA-4717-986B-8E7000A5D4D9}" srcOrd="1" destOrd="0" presId="urn:microsoft.com/office/officeart/2005/8/layout/hChevron3"/>
    <dgm:cxn modelId="{6050D92B-587B-4E01-8B58-309D5EE7D160}" type="presParOf" srcId="{E68225EC-7320-4C28-B585-52791266A7D8}" destId="{FA085E75-5073-4A3D-B326-A636F3A62E05}" srcOrd="2" destOrd="0" presId="urn:microsoft.com/office/officeart/2005/8/layout/hChevron3"/>
    <dgm:cxn modelId="{1FA13F7B-46C1-4195-AB99-46F106EE15F3}" type="presParOf" srcId="{E68225EC-7320-4C28-B585-52791266A7D8}" destId="{CDE484F3-81D6-44D6-8543-1FFC3BC8D861}" srcOrd="3" destOrd="0" presId="urn:microsoft.com/office/officeart/2005/8/layout/hChevron3"/>
    <dgm:cxn modelId="{5BEC7108-4747-43E1-9AD5-CE21DD4ECE50}" type="presParOf" srcId="{E68225EC-7320-4C28-B585-52791266A7D8}" destId="{8B3CFC9F-D66C-423E-8C68-888F0A594677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C728C9-57B1-41F0-8230-424AFB0B8156}" type="doc">
      <dgm:prSet loTypeId="urn:microsoft.com/office/officeart/2005/8/layout/hChevron3" loCatId="process" qsTypeId="urn:microsoft.com/office/officeart/2005/8/quickstyle/simple1" qsCatId="simple" csTypeId="urn:microsoft.com/office/officeart/2005/8/colors/colorful4" csCatId="colorful" phldr="1"/>
      <dgm:spPr/>
    </dgm:pt>
    <dgm:pt modelId="{E9651CD2-5D3A-40B6-A0BC-F97FA7A5A9E0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800" b="1" u="none" dirty="0" smtClean="0">
              <a:solidFill>
                <a:schemeClr val="tx1"/>
              </a:solidFill>
            </a:rPr>
            <a:t>ИНЫЕ МЕЖБЮДЖЕТНЫЕ ТРАНСФЕРТЫ </a:t>
          </a:r>
          <a:endParaRPr lang="ru-RU" sz="1800" b="1" u="none" dirty="0">
            <a:solidFill>
              <a:schemeClr val="tx1"/>
            </a:solidFill>
          </a:endParaRPr>
        </a:p>
      </dgm:t>
    </dgm:pt>
    <dgm:pt modelId="{577DFC6E-94A7-498D-82AD-4AFBE0C945F9}" type="parTrans" cxnId="{D29AD956-C8F6-4D30-9A69-45568041E99F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606FD14F-CCC0-402C-9522-C1B0ADAFC708}" type="sibTrans" cxnId="{D29AD956-C8F6-4D30-9A69-45568041E99F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8C9A5ECE-4E2D-4A4D-9AF4-5E6CA82AFF56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103 688</a:t>
          </a:r>
          <a:endParaRPr lang="ru-RU" sz="1800" b="1" dirty="0">
            <a:solidFill>
              <a:schemeClr val="tx1"/>
            </a:solidFill>
          </a:endParaRPr>
        </a:p>
      </dgm:t>
    </dgm:pt>
    <dgm:pt modelId="{795EF423-0BBF-46FE-A39A-83821D0ACC09}" type="parTrans" cxnId="{6C9366AB-83E6-4BD0-AAD8-309D7C40A4E4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81260EED-AB5C-4BC5-81DE-04C8BC9EA665}" type="sibTrans" cxnId="{6C9366AB-83E6-4BD0-AAD8-309D7C40A4E4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C2F9A523-91AB-41C8-B3E6-FDF5208AA655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6,3%</a:t>
          </a:r>
          <a:endParaRPr lang="ru-RU" sz="1800" b="1" dirty="0">
            <a:solidFill>
              <a:schemeClr val="tx1"/>
            </a:solidFill>
          </a:endParaRPr>
        </a:p>
      </dgm:t>
    </dgm:pt>
    <dgm:pt modelId="{C6C5B1CF-5425-41DC-979A-8CB285A5BB69}" type="sibTrans" cxnId="{FD2057C4-A0EA-40CA-939D-AF1DED3FFCCA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0B9B4D2F-66BE-4CA9-A49C-16E927C81615}" type="parTrans" cxnId="{FD2057C4-A0EA-40CA-939D-AF1DED3FFCCA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E68225EC-7320-4C28-B585-52791266A7D8}" type="pres">
      <dgm:prSet presAssocID="{E0C728C9-57B1-41F0-8230-424AFB0B8156}" presName="Name0" presStyleCnt="0">
        <dgm:presLayoutVars>
          <dgm:dir/>
          <dgm:resizeHandles val="exact"/>
        </dgm:presLayoutVars>
      </dgm:prSet>
      <dgm:spPr/>
    </dgm:pt>
    <dgm:pt modelId="{9A2E679D-A40C-480B-92D6-54C3A7EABDD1}" type="pres">
      <dgm:prSet presAssocID="{E9651CD2-5D3A-40B6-A0BC-F97FA7A5A9E0}" presName="parTxOnly" presStyleLbl="node1" presStyleIdx="0" presStyleCnt="3" custScaleX="317438" custScaleY="2059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7F94B-1EDA-4717-986B-8E7000A5D4D9}" type="pres">
      <dgm:prSet presAssocID="{606FD14F-CCC0-402C-9522-C1B0ADAFC708}" presName="parSpace" presStyleCnt="0"/>
      <dgm:spPr/>
    </dgm:pt>
    <dgm:pt modelId="{FA085E75-5073-4A3D-B326-A636F3A62E05}" type="pres">
      <dgm:prSet presAssocID="{8C9A5ECE-4E2D-4A4D-9AF4-5E6CA82AFF56}" presName="parTxOnly" presStyleLbl="node1" presStyleIdx="1" presStyleCnt="3" custScaleX="174942" custScaleY="1960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E484F3-81D6-44D6-8543-1FFC3BC8D861}" type="pres">
      <dgm:prSet presAssocID="{81260EED-AB5C-4BC5-81DE-04C8BC9EA665}" presName="parSpace" presStyleCnt="0"/>
      <dgm:spPr/>
    </dgm:pt>
    <dgm:pt modelId="{8B3CFC9F-D66C-423E-8C68-888F0A594677}" type="pres">
      <dgm:prSet presAssocID="{C2F9A523-91AB-41C8-B3E6-FDF5208AA655}" presName="parTxOnly" presStyleLbl="node1" presStyleIdx="2" presStyleCnt="3" custScaleX="120233" custScaleY="179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2057C4-A0EA-40CA-939D-AF1DED3FFCCA}" srcId="{E0C728C9-57B1-41F0-8230-424AFB0B8156}" destId="{C2F9A523-91AB-41C8-B3E6-FDF5208AA655}" srcOrd="2" destOrd="0" parTransId="{0B9B4D2F-66BE-4CA9-A49C-16E927C81615}" sibTransId="{C6C5B1CF-5425-41DC-979A-8CB285A5BB69}"/>
    <dgm:cxn modelId="{185C2A1F-51F5-4849-8389-34892B691AED}" type="presOf" srcId="{E0C728C9-57B1-41F0-8230-424AFB0B8156}" destId="{E68225EC-7320-4C28-B585-52791266A7D8}" srcOrd="0" destOrd="0" presId="urn:microsoft.com/office/officeart/2005/8/layout/hChevron3"/>
    <dgm:cxn modelId="{B1496D8A-383D-4037-9CE1-943685A97EA8}" type="presOf" srcId="{E9651CD2-5D3A-40B6-A0BC-F97FA7A5A9E0}" destId="{9A2E679D-A40C-480B-92D6-54C3A7EABDD1}" srcOrd="0" destOrd="0" presId="urn:microsoft.com/office/officeart/2005/8/layout/hChevron3"/>
    <dgm:cxn modelId="{6C9366AB-83E6-4BD0-AAD8-309D7C40A4E4}" srcId="{E0C728C9-57B1-41F0-8230-424AFB0B8156}" destId="{8C9A5ECE-4E2D-4A4D-9AF4-5E6CA82AFF56}" srcOrd="1" destOrd="0" parTransId="{795EF423-0BBF-46FE-A39A-83821D0ACC09}" sibTransId="{81260EED-AB5C-4BC5-81DE-04C8BC9EA665}"/>
    <dgm:cxn modelId="{D29AD956-C8F6-4D30-9A69-45568041E99F}" srcId="{E0C728C9-57B1-41F0-8230-424AFB0B8156}" destId="{E9651CD2-5D3A-40B6-A0BC-F97FA7A5A9E0}" srcOrd="0" destOrd="0" parTransId="{577DFC6E-94A7-498D-82AD-4AFBE0C945F9}" sibTransId="{606FD14F-CCC0-402C-9522-C1B0ADAFC708}"/>
    <dgm:cxn modelId="{EE010430-C123-4264-913F-A2475B20A313}" type="presOf" srcId="{C2F9A523-91AB-41C8-B3E6-FDF5208AA655}" destId="{8B3CFC9F-D66C-423E-8C68-888F0A594677}" srcOrd="0" destOrd="0" presId="urn:microsoft.com/office/officeart/2005/8/layout/hChevron3"/>
    <dgm:cxn modelId="{F3C6B483-306D-4DE3-8529-732C67C53943}" type="presOf" srcId="{8C9A5ECE-4E2D-4A4D-9AF4-5E6CA82AFF56}" destId="{FA085E75-5073-4A3D-B326-A636F3A62E05}" srcOrd="0" destOrd="0" presId="urn:microsoft.com/office/officeart/2005/8/layout/hChevron3"/>
    <dgm:cxn modelId="{800A7B50-42FF-40DC-A011-97B9BDCDB549}" type="presParOf" srcId="{E68225EC-7320-4C28-B585-52791266A7D8}" destId="{9A2E679D-A40C-480B-92D6-54C3A7EABDD1}" srcOrd="0" destOrd="0" presId="urn:microsoft.com/office/officeart/2005/8/layout/hChevron3"/>
    <dgm:cxn modelId="{A647DD76-CCD1-458D-9E19-03F3EDCA1A8C}" type="presParOf" srcId="{E68225EC-7320-4C28-B585-52791266A7D8}" destId="{9A97F94B-1EDA-4717-986B-8E7000A5D4D9}" srcOrd="1" destOrd="0" presId="urn:microsoft.com/office/officeart/2005/8/layout/hChevron3"/>
    <dgm:cxn modelId="{A5F7980C-1859-4C9D-B476-3EFDEC0333CD}" type="presParOf" srcId="{E68225EC-7320-4C28-B585-52791266A7D8}" destId="{FA085E75-5073-4A3D-B326-A636F3A62E05}" srcOrd="2" destOrd="0" presId="urn:microsoft.com/office/officeart/2005/8/layout/hChevron3"/>
    <dgm:cxn modelId="{69DED89F-B236-4C65-8213-FB26F9478C9D}" type="presParOf" srcId="{E68225EC-7320-4C28-B585-52791266A7D8}" destId="{CDE484F3-81D6-44D6-8543-1FFC3BC8D861}" srcOrd="3" destOrd="0" presId="urn:microsoft.com/office/officeart/2005/8/layout/hChevron3"/>
    <dgm:cxn modelId="{D799C25D-50CE-4975-9754-2A387A007EAE}" type="presParOf" srcId="{E68225EC-7320-4C28-B585-52791266A7D8}" destId="{8B3CFC9F-D66C-423E-8C68-888F0A594677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0C728C9-57B1-41F0-8230-424AFB0B8156}" type="doc">
      <dgm:prSet loTypeId="urn:microsoft.com/office/officeart/2005/8/layout/hChevron3" loCatId="process" qsTypeId="urn:microsoft.com/office/officeart/2005/8/quickstyle/simple1" qsCatId="simple" csTypeId="urn:microsoft.com/office/officeart/2005/8/colors/colorful4" csCatId="colorful" phldr="1"/>
      <dgm:spPr/>
    </dgm:pt>
    <dgm:pt modelId="{E68225EC-7320-4C28-B585-52791266A7D8}" type="pres">
      <dgm:prSet presAssocID="{E0C728C9-57B1-41F0-8230-424AFB0B8156}" presName="Name0" presStyleCnt="0">
        <dgm:presLayoutVars>
          <dgm:dir/>
          <dgm:resizeHandles val="exact"/>
        </dgm:presLayoutVars>
      </dgm:prSet>
      <dgm:spPr/>
    </dgm:pt>
  </dgm:ptLst>
  <dgm:cxnLst>
    <dgm:cxn modelId="{93F9B0C5-DDF4-4B4B-A820-886D65F3FAC8}" type="presOf" srcId="{E0C728C9-57B1-41F0-8230-424AFB0B8156}" destId="{E68225EC-7320-4C28-B585-52791266A7D8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0C728C9-57B1-41F0-8230-424AFB0B8156}" type="doc">
      <dgm:prSet loTypeId="urn:microsoft.com/office/officeart/2005/8/layout/hChevron3" loCatId="process" qsTypeId="urn:microsoft.com/office/officeart/2005/8/quickstyle/simple1" qsCatId="simple" csTypeId="urn:microsoft.com/office/officeart/2005/8/colors/colorful4" csCatId="colorful" phldr="1"/>
      <dgm:spPr/>
    </dgm:pt>
    <dgm:pt modelId="{C2F9A523-91AB-41C8-B3E6-FDF5208AA655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0,4%</a:t>
          </a:r>
          <a:endParaRPr lang="ru-RU" sz="1800" b="1" dirty="0">
            <a:solidFill>
              <a:schemeClr val="tx1"/>
            </a:solidFill>
          </a:endParaRPr>
        </a:p>
      </dgm:t>
    </dgm:pt>
    <dgm:pt modelId="{C6C5B1CF-5425-41DC-979A-8CB285A5BB69}" type="sibTrans" cxnId="{FD2057C4-A0EA-40CA-939D-AF1DED3FFCCA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0B9B4D2F-66BE-4CA9-A49C-16E927C81615}" type="parTrans" cxnId="{FD2057C4-A0EA-40CA-939D-AF1DED3FFCCA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8C9A5ECE-4E2D-4A4D-9AF4-5E6CA82AFF56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7 246</a:t>
          </a:r>
          <a:endParaRPr lang="ru-RU" sz="1800" b="1" dirty="0">
            <a:solidFill>
              <a:schemeClr val="tx1"/>
            </a:solidFill>
          </a:endParaRPr>
        </a:p>
      </dgm:t>
    </dgm:pt>
    <dgm:pt modelId="{81260EED-AB5C-4BC5-81DE-04C8BC9EA665}" type="sibTrans" cxnId="{6C9366AB-83E6-4BD0-AAD8-309D7C40A4E4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795EF423-0BBF-46FE-A39A-83821D0ACC09}" type="parTrans" cxnId="{6C9366AB-83E6-4BD0-AAD8-309D7C40A4E4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E9651CD2-5D3A-40B6-A0BC-F97FA7A5A9E0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800" b="1" u="none" dirty="0" smtClean="0">
              <a:solidFill>
                <a:schemeClr val="tx1"/>
              </a:solidFill>
            </a:rPr>
            <a:t>ПРОЧИЕ  БЕЗВОЗМЕЗДНЫЕ  ПОСТУПЛЕНИЯ </a:t>
          </a:r>
          <a:endParaRPr lang="ru-RU" sz="1800" b="1" u="none" dirty="0">
            <a:solidFill>
              <a:schemeClr val="tx1"/>
            </a:solidFill>
          </a:endParaRPr>
        </a:p>
      </dgm:t>
    </dgm:pt>
    <dgm:pt modelId="{606FD14F-CCC0-402C-9522-C1B0ADAFC708}" type="sibTrans" cxnId="{D29AD956-C8F6-4D30-9A69-45568041E99F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577DFC6E-94A7-498D-82AD-4AFBE0C945F9}" type="parTrans" cxnId="{D29AD956-C8F6-4D30-9A69-45568041E99F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E68225EC-7320-4C28-B585-52791266A7D8}" type="pres">
      <dgm:prSet presAssocID="{E0C728C9-57B1-41F0-8230-424AFB0B8156}" presName="Name0" presStyleCnt="0">
        <dgm:presLayoutVars>
          <dgm:dir/>
          <dgm:resizeHandles val="exact"/>
        </dgm:presLayoutVars>
      </dgm:prSet>
      <dgm:spPr/>
    </dgm:pt>
    <dgm:pt modelId="{9A2E679D-A40C-480B-92D6-54C3A7EABDD1}" type="pres">
      <dgm:prSet presAssocID="{E9651CD2-5D3A-40B6-A0BC-F97FA7A5A9E0}" presName="parTxOnly" presStyleLbl="node1" presStyleIdx="0" presStyleCnt="3" custScaleX="246493" custScaleY="205924" custLinFactNeighborX="14027" custLinFactNeighborY="24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7F94B-1EDA-4717-986B-8E7000A5D4D9}" type="pres">
      <dgm:prSet presAssocID="{606FD14F-CCC0-402C-9522-C1B0ADAFC708}" presName="parSpace" presStyleCnt="0"/>
      <dgm:spPr/>
    </dgm:pt>
    <dgm:pt modelId="{FA085E75-5073-4A3D-B326-A636F3A62E05}" type="pres">
      <dgm:prSet presAssocID="{8C9A5ECE-4E2D-4A4D-9AF4-5E6CA82AFF56}" presName="parTxOnly" presStyleLbl="node1" presStyleIdx="1" presStyleCnt="3" custScaleX="122012" custScaleY="1960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E484F3-81D6-44D6-8543-1FFC3BC8D861}" type="pres">
      <dgm:prSet presAssocID="{81260EED-AB5C-4BC5-81DE-04C8BC9EA665}" presName="parSpace" presStyleCnt="0"/>
      <dgm:spPr/>
    </dgm:pt>
    <dgm:pt modelId="{8B3CFC9F-D66C-423E-8C68-888F0A594677}" type="pres">
      <dgm:prSet presAssocID="{C2F9A523-91AB-41C8-B3E6-FDF5208AA655}" presName="parTxOnly" presStyleLbl="node1" presStyleIdx="2" presStyleCnt="3" custScaleX="175059" custScaleY="179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9AD956-C8F6-4D30-9A69-45568041E99F}" srcId="{E0C728C9-57B1-41F0-8230-424AFB0B8156}" destId="{E9651CD2-5D3A-40B6-A0BC-F97FA7A5A9E0}" srcOrd="0" destOrd="0" parTransId="{577DFC6E-94A7-498D-82AD-4AFBE0C945F9}" sibTransId="{606FD14F-CCC0-402C-9522-C1B0ADAFC708}"/>
    <dgm:cxn modelId="{E6E69CF1-4209-49B1-A84A-E57A6CA1E672}" type="presOf" srcId="{8C9A5ECE-4E2D-4A4D-9AF4-5E6CA82AFF56}" destId="{FA085E75-5073-4A3D-B326-A636F3A62E05}" srcOrd="0" destOrd="0" presId="urn:microsoft.com/office/officeart/2005/8/layout/hChevron3"/>
    <dgm:cxn modelId="{ED5C4C18-2E3C-4362-A1FF-874BAB3EC323}" type="presOf" srcId="{C2F9A523-91AB-41C8-B3E6-FDF5208AA655}" destId="{8B3CFC9F-D66C-423E-8C68-888F0A594677}" srcOrd="0" destOrd="0" presId="urn:microsoft.com/office/officeart/2005/8/layout/hChevron3"/>
    <dgm:cxn modelId="{6C9366AB-83E6-4BD0-AAD8-309D7C40A4E4}" srcId="{E0C728C9-57B1-41F0-8230-424AFB0B8156}" destId="{8C9A5ECE-4E2D-4A4D-9AF4-5E6CA82AFF56}" srcOrd="1" destOrd="0" parTransId="{795EF423-0BBF-46FE-A39A-83821D0ACC09}" sibTransId="{81260EED-AB5C-4BC5-81DE-04C8BC9EA665}"/>
    <dgm:cxn modelId="{33DF2E22-5E54-4230-BF7B-306FF7717A59}" type="presOf" srcId="{E0C728C9-57B1-41F0-8230-424AFB0B8156}" destId="{E68225EC-7320-4C28-B585-52791266A7D8}" srcOrd="0" destOrd="0" presId="urn:microsoft.com/office/officeart/2005/8/layout/hChevron3"/>
    <dgm:cxn modelId="{FD2057C4-A0EA-40CA-939D-AF1DED3FFCCA}" srcId="{E0C728C9-57B1-41F0-8230-424AFB0B8156}" destId="{C2F9A523-91AB-41C8-B3E6-FDF5208AA655}" srcOrd="2" destOrd="0" parTransId="{0B9B4D2F-66BE-4CA9-A49C-16E927C81615}" sibTransId="{C6C5B1CF-5425-41DC-979A-8CB285A5BB69}"/>
    <dgm:cxn modelId="{DB9169AB-2738-43C2-9F9B-DB356074FB17}" type="presOf" srcId="{E9651CD2-5D3A-40B6-A0BC-F97FA7A5A9E0}" destId="{9A2E679D-A40C-480B-92D6-54C3A7EABDD1}" srcOrd="0" destOrd="0" presId="urn:microsoft.com/office/officeart/2005/8/layout/hChevron3"/>
    <dgm:cxn modelId="{FAE4DA89-E7EE-4F05-A311-1394BA6DC9F0}" type="presParOf" srcId="{E68225EC-7320-4C28-B585-52791266A7D8}" destId="{9A2E679D-A40C-480B-92D6-54C3A7EABDD1}" srcOrd="0" destOrd="0" presId="urn:microsoft.com/office/officeart/2005/8/layout/hChevron3"/>
    <dgm:cxn modelId="{1D5734AC-D4B1-4541-99C0-92CF073CB471}" type="presParOf" srcId="{E68225EC-7320-4C28-B585-52791266A7D8}" destId="{9A97F94B-1EDA-4717-986B-8E7000A5D4D9}" srcOrd="1" destOrd="0" presId="urn:microsoft.com/office/officeart/2005/8/layout/hChevron3"/>
    <dgm:cxn modelId="{F3C8B5F1-BD67-42EB-83DD-3205F9DEB6E2}" type="presParOf" srcId="{E68225EC-7320-4C28-B585-52791266A7D8}" destId="{FA085E75-5073-4A3D-B326-A636F3A62E05}" srcOrd="2" destOrd="0" presId="urn:microsoft.com/office/officeart/2005/8/layout/hChevron3"/>
    <dgm:cxn modelId="{21E80B14-3BE8-4FF5-BE38-15F0AC81BF4D}" type="presParOf" srcId="{E68225EC-7320-4C28-B585-52791266A7D8}" destId="{CDE484F3-81D6-44D6-8543-1FFC3BC8D861}" srcOrd="3" destOrd="0" presId="urn:microsoft.com/office/officeart/2005/8/layout/hChevron3"/>
    <dgm:cxn modelId="{734AFCD4-215A-447B-89F5-D78267C02611}" type="presParOf" srcId="{E68225EC-7320-4C28-B585-52791266A7D8}" destId="{8B3CFC9F-D66C-423E-8C68-888F0A594677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3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0C728C9-57B1-41F0-8230-424AFB0B8156}" type="doc">
      <dgm:prSet loTypeId="urn:microsoft.com/office/officeart/2005/8/layout/hChevron3" loCatId="process" qsTypeId="urn:microsoft.com/office/officeart/2005/8/quickstyle/simple1" qsCatId="simple" csTypeId="urn:microsoft.com/office/officeart/2005/8/colors/colorful4" csCatId="colorful" phldr="1"/>
      <dgm:spPr/>
    </dgm:pt>
    <dgm:pt modelId="{8C9A5ECE-4E2D-4A4D-9AF4-5E6CA82AFF56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расходы</a:t>
          </a:r>
        </a:p>
        <a:p>
          <a:r>
            <a:rPr lang="ru-RU" sz="1800" b="1" dirty="0" smtClean="0">
              <a:solidFill>
                <a:schemeClr val="tx1"/>
              </a:solidFill>
            </a:rPr>
            <a:t>1 144 816тыс.рублей (исполнение 96%)</a:t>
          </a:r>
          <a:endParaRPr lang="ru-RU" sz="1800" b="1" dirty="0">
            <a:solidFill>
              <a:schemeClr val="tx1"/>
            </a:solidFill>
          </a:endParaRPr>
        </a:p>
      </dgm:t>
    </dgm:pt>
    <dgm:pt modelId="{795EF423-0BBF-46FE-A39A-83821D0ACC09}" type="parTrans" cxnId="{6C9366AB-83E6-4BD0-AAD8-309D7C40A4E4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81260EED-AB5C-4BC5-81DE-04C8BC9EA665}" type="sibTrans" cxnId="{6C9366AB-83E6-4BD0-AAD8-309D7C40A4E4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C2F9A523-91AB-41C8-B3E6-FDF5208AA655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Доля расходов 56,4% </a:t>
          </a:r>
        </a:p>
      </dgm:t>
    </dgm:pt>
    <dgm:pt modelId="{C6C5B1CF-5425-41DC-979A-8CB285A5BB69}" type="sibTrans" cxnId="{FD2057C4-A0EA-40CA-939D-AF1DED3FFCCA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0B9B4D2F-66BE-4CA9-A49C-16E927C81615}" type="parTrans" cxnId="{FD2057C4-A0EA-40CA-939D-AF1DED3FFCCA}">
      <dgm:prSet/>
      <dgm:spPr/>
      <dgm:t>
        <a:bodyPr/>
        <a:lstStyle/>
        <a:p>
          <a:endParaRPr lang="ru-RU" sz="1800" b="1">
            <a:solidFill>
              <a:schemeClr val="tx1"/>
            </a:solidFill>
          </a:endParaRPr>
        </a:p>
      </dgm:t>
    </dgm:pt>
    <dgm:pt modelId="{E68225EC-7320-4C28-B585-52791266A7D8}" type="pres">
      <dgm:prSet presAssocID="{E0C728C9-57B1-41F0-8230-424AFB0B8156}" presName="Name0" presStyleCnt="0">
        <dgm:presLayoutVars>
          <dgm:dir/>
          <dgm:resizeHandles val="exact"/>
        </dgm:presLayoutVars>
      </dgm:prSet>
      <dgm:spPr/>
    </dgm:pt>
    <dgm:pt modelId="{FA085E75-5073-4A3D-B326-A636F3A62E05}" type="pres">
      <dgm:prSet presAssocID="{8C9A5ECE-4E2D-4A4D-9AF4-5E6CA82AFF56}" presName="parTxOnly" presStyleLbl="node1" presStyleIdx="0" presStyleCnt="2" custScaleX="169935" custScaleY="110847" custLinFactNeighborX="-354" custLinFactNeighborY="-29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E484F3-81D6-44D6-8543-1FFC3BC8D861}" type="pres">
      <dgm:prSet presAssocID="{81260EED-AB5C-4BC5-81DE-04C8BC9EA665}" presName="parSpace" presStyleCnt="0"/>
      <dgm:spPr/>
    </dgm:pt>
    <dgm:pt modelId="{8B3CFC9F-D66C-423E-8C68-888F0A594677}" type="pres">
      <dgm:prSet presAssocID="{C2F9A523-91AB-41C8-B3E6-FDF5208AA655}" presName="parTxOnly" presStyleLbl="node1" presStyleIdx="1" presStyleCnt="2" custScaleX="138781" custScaleY="1200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5943ED-19B5-4CFB-AB88-325A689C3FC7}" type="presOf" srcId="{E0C728C9-57B1-41F0-8230-424AFB0B8156}" destId="{E68225EC-7320-4C28-B585-52791266A7D8}" srcOrd="0" destOrd="0" presId="urn:microsoft.com/office/officeart/2005/8/layout/hChevron3"/>
    <dgm:cxn modelId="{FD2057C4-A0EA-40CA-939D-AF1DED3FFCCA}" srcId="{E0C728C9-57B1-41F0-8230-424AFB0B8156}" destId="{C2F9A523-91AB-41C8-B3E6-FDF5208AA655}" srcOrd="1" destOrd="0" parTransId="{0B9B4D2F-66BE-4CA9-A49C-16E927C81615}" sibTransId="{C6C5B1CF-5425-41DC-979A-8CB285A5BB69}"/>
    <dgm:cxn modelId="{6C9366AB-83E6-4BD0-AAD8-309D7C40A4E4}" srcId="{E0C728C9-57B1-41F0-8230-424AFB0B8156}" destId="{8C9A5ECE-4E2D-4A4D-9AF4-5E6CA82AFF56}" srcOrd="0" destOrd="0" parTransId="{795EF423-0BBF-46FE-A39A-83821D0ACC09}" sibTransId="{81260EED-AB5C-4BC5-81DE-04C8BC9EA665}"/>
    <dgm:cxn modelId="{B31F1BB2-816A-4715-8BD3-42AF51ED0839}" type="presOf" srcId="{C2F9A523-91AB-41C8-B3E6-FDF5208AA655}" destId="{8B3CFC9F-D66C-423E-8C68-888F0A594677}" srcOrd="0" destOrd="0" presId="urn:microsoft.com/office/officeart/2005/8/layout/hChevron3"/>
    <dgm:cxn modelId="{631F00AA-B92A-4406-8572-A9C9021027D0}" type="presOf" srcId="{8C9A5ECE-4E2D-4A4D-9AF4-5E6CA82AFF56}" destId="{FA085E75-5073-4A3D-B326-A636F3A62E05}" srcOrd="0" destOrd="0" presId="urn:microsoft.com/office/officeart/2005/8/layout/hChevron3"/>
    <dgm:cxn modelId="{485C3695-AF83-4B3A-A9CB-43FBF43E8E07}" type="presParOf" srcId="{E68225EC-7320-4C28-B585-52791266A7D8}" destId="{FA085E75-5073-4A3D-B326-A636F3A62E05}" srcOrd="0" destOrd="0" presId="urn:microsoft.com/office/officeart/2005/8/layout/hChevron3"/>
    <dgm:cxn modelId="{AEC09B7F-DEB5-4C0F-BD24-28288BC9C375}" type="presParOf" srcId="{E68225EC-7320-4C28-B585-52791266A7D8}" destId="{CDE484F3-81D6-44D6-8543-1FFC3BC8D861}" srcOrd="1" destOrd="0" presId="urn:microsoft.com/office/officeart/2005/8/layout/hChevron3"/>
    <dgm:cxn modelId="{B8051019-AE5C-4469-9B79-635B4BBA6D10}" type="presParOf" srcId="{E68225EC-7320-4C28-B585-52791266A7D8}" destId="{8B3CFC9F-D66C-423E-8C68-888F0A594677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0C728C9-57B1-41F0-8230-424AFB0B8156}" type="doc">
      <dgm:prSet loTypeId="urn:microsoft.com/office/officeart/2005/8/layout/hChevron3" loCatId="process" qsTypeId="urn:microsoft.com/office/officeart/2005/8/quickstyle/simple1" qsCatId="simple" csTypeId="urn:microsoft.com/office/officeart/2005/8/colors/colorful4" csCatId="colorful" phldr="1"/>
      <dgm:spPr/>
    </dgm:pt>
    <dgm:pt modelId="{E9651CD2-5D3A-40B6-A0BC-F97FA7A5A9E0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ОБЩЕЕ ОБРАЗОВАНИЕ</a:t>
          </a:r>
        </a:p>
      </dgm:t>
    </dgm:pt>
    <dgm:pt modelId="{577DFC6E-94A7-498D-82AD-4AFBE0C945F9}" type="parTrans" cxnId="{D29AD956-C8F6-4D30-9A69-45568041E99F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606FD14F-CCC0-402C-9522-C1B0ADAFC708}" type="sibTrans" cxnId="{D29AD956-C8F6-4D30-9A69-45568041E99F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8C9A5ECE-4E2D-4A4D-9AF4-5E6CA82AFF56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680 575тыс. рублей</a:t>
          </a:r>
          <a:endParaRPr lang="ru-RU" sz="1400" b="1" dirty="0">
            <a:solidFill>
              <a:schemeClr val="tx1"/>
            </a:solidFill>
          </a:endParaRPr>
        </a:p>
      </dgm:t>
    </dgm:pt>
    <dgm:pt modelId="{795EF423-0BBF-46FE-A39A-83821D0ACC09}" type="parTrans" cxnId="{6C9366AB-83E6-4BD0-AAD8-309D7C40A4E4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81260EED-AB5C-4BC5-81DE-04C8BC9EA665}" type="sibTrans" cxnId="{6C9366AB-83E6-4BD0-AAD8-309D7C40A4E4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C2F9A523-91AB-41C8-B3E6-FDF5208AA655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59,5%</a:t>
          </a:r>
          <a:endParaRPr lang="ru-RU" sz="1400" b="1" dirty="0">
            <a:solidFill>
              <a:schemeClr val="tx1"/>
            </a:solidFill>
          </a:endParaRPr>
        </a:p>
      </dgm:t>
    </dgm:pt>
    <dgm:pt modelId="{C6C5B1CF-5425-41DC-979A-8CB285A5BB69}" type="sibTrans" cxnId="{FD2057C4-A0EA-40CA-939D-AF1DED3FFCCA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0B9B4D2F-66BE-4CA9-A49C-16E927C81615}" type="parTrans" cxnId="{FD2057C4-A0EA-40CA-939D-AF1DED3FFCCA}">
      <dgm:prSet/>
      <dgm:spPr/>
      <dgm:t>
        <a:bodyPr/>
        <a:lstStyle/>
        <a:p>
          <a:endParaRPr lang="ru-RU" sz="1400" b="1">
            <a:solidFill>
              <a:schemeClr val="tx1"/>
            </a:solidFill>
          </a:endParaRPr>
        </a:p>
      </dgm:t>
    </dgm:pt>
    <dgm:pt modelId="{E68225EC-7320-4C28-B585-52791266A7D8}" type="pres">
      <dgm:prSet presAssocID="{E0C728C9-57B1-41F0-8230-424AFB0B8156}" presName="Name0" presStyleCnt="0">
        <dgm:presLayoutVars>
          <dgm:dir/>
          <dgm:resizeHandles val="exact"/>
        </dgm:presLayoutVars>
      </dgm:prSet>
      <dgm:spPr/>
    </dgm:pt>
    <dgm:pt modelId="{9A2E679D-A40C-480B-92D6-54C3A7EABDD1}" type="pres">
      <dgm:prSet presAssocID="{E9651CD2-5D3A-40B6-A0BC-F97FA7A5A9E0}" presName="parTxOnly" presStyleLbl="node1" presStyleIdx="0" presStyleCnt="3" custScaleX="243695" custScaleY="205924" custLinFactNeighborX="33209" custLinFactNeighborY="345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7F94B-1EDA-4717-986B-8E7000A5D4D9}" type="pres">
      <dgm:prSet presAssocID="{606FD14F-CCC0-402C-9522-C1B0ADAFC708}" presName="parSpace" presStyleCnt="0"/>
      <dgm:spPr/>
    </dgm:pt>
    <dgm:pt modelId="{FA085E75-5073-4A3D-B326-A636F3A62E05}" type="pres">
      <dgm:prSet presAssocID="{8C9A5ECE-4E2D-4A4D-9AF4-5E6CA82AFF56}" presName="parTxOnly" presStyleLbl="node1" presStyleIdx="1" presStyleCnt="3" custScaleX="158512" custScaleY="196017" custLinFactNeighborY="279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E484F3-81D6-44D6-8543-1FFC3BC8D861}" type="pres">
      <dgm:prSet presAssocID="{81260EED-AB5C-4BC5-81DE-04C8BC9EA665}" presName="parSpace" presStyleCnt="0"/>
      <dgm:spPr/>
    </dgm:pt>
    <dgm:pt modelId="{8B3CFC9F-D66C-423E-8C68-888F0A594677}" type="pres">
      <dgm:prSet presAssocID="{C2F9A523-91AB-41C8-B3E6-FDF5208AA655}" presName="parTxOnly" presStyleLbl="node1" presStyleIdx="2" presStyleCnt="3" custScaleX="120233" custScaleY="179231" custLinFactNeighborX="79623" custLinFactNeighborY="73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9AD956-C8F6-4D30-9A69-45568041E99F}" srcId="{E0C728C9-57B1-41F0-8230-424AFB0B8156}" destId="{E9651CD2-5D3A-40B6-A0BC-F97FA7A5A9E0}" srcOrd="0" destOrd="0" parTransId="{577DFC6E-94A7-498D-82AD-4AFBE0C945F9}" sibTransId="{606FD14F-CCC0-402C-9522-C1B0ADAFC708}"/>
    <dgm:cxn modelId="{AA93721C-3535-4569-9560-ABD887AA3737}" type="presOf" srcId="{8C9A5ECE-4E2D-4A4D-9AF4-5E6CA82AFF56}" destId="{FA085E75-5073-4A3D-B326-A636F3A62E05}" srcOrd="0" destOrd="0" presId="urn:microsoft.com/office/officeart/2005/8/layout/hChevron3"/>
    <dgm:cxn modelId="{649581D4-BB46-4227-80CE-191F9A04BE3D}" type="presOf" srcId="{C2F9A523-91AB-41C8-B3E6-FDF5208AA655}" destId="{8B3CFC9F-D66C-423E-8C68-888F0A594677}" srcOrd="0" destOrd="0" presId="urn:microsoft.com/office/officeart/2005/8/layout/hChevron3"/>
    <dgm:cxn modelId="{6C9366AB-83E6-4BD0-AAD8-309D7C40A4E4}" srcId="{E0C728C9-57B1-41F0-8230-424AFB0B8156}" destId="{8C9A5ECE-4E2D-4A4D-9AF4-5E6CA82AFF56}" srcOrd="1" destOrd="0" parTransId="{795EF423-0BBF-46FE-A39A-83821D0ACC09}" sibTransId="{81260EED-AB5C-4BC5-81DE-04C8BC9EA665}"/>
    <dgm:cxn modelId="{B32E560A-C249-44E3-AC55-F19EC21244DD}" type="presOf" srcId="{E0C728C9-57B1-41F0-8230-424AFB0B8156}" destId="{E68225EC-7320-4C28-B585-52791266A7D8}" srcOrd="0" destOrd="0" presId="urn:microsoft.com/office/officeart/2005/8/layout/hChevron3"/>
    <dgm:cxn modelId="{FD2057C4-A0EA-40CA-939D-AF1DED3FFCCA}" srcId="{E0C728C9-57B1-41F0-8230-424AFB0B8156}" destId="{C2F9A523-91AB-41C8-B3E6-FDF5208AA655}" srcOrd="2" destOrd="0" parTransId="{0B9B4D2F-66BE-4CA9-A49C-16E927C81615}" sibTransId="{C6C5B1CF-5425-41DC-979A-8CB285A5BB69}"/>
    <dgm:cxn modelId="{83026FE9-D163-45FA-9876-73604AAE4D8D}" type="presOf" srcId="{E9651CD2-5D3A-40B6-A0BC-F97FA7A5A9E0}" destId="{9A2E679D-A40C-480B-92D6-54C3A7EABDD1}" srcOrd="0" destOrd="0" presId="urn:microsoft.com/office/officeart/2005/8/layout/hChevron3"/>
    <dgm:cxn modelId="{841A9250-D855-42CF-919D-0B44C254D912}" type="presParOf" srcId="{E68225EC-7320-4C28-B585-52791266A7D8}" destId="{9A2E679D-A40C-480B-92D6-54C3A7EABDD1}" srcOrd="0" destOrd="0" presId="urn:microsoft.com/office/officeart/2005/8/layout/hChevron3"/>
    <dgm:cxn modelId="{52937CAD-4F10-4285-99E6-8A404A92D756}" type="presParOf" srcId="{E68225EC-7320-4C28-B585-52791266A7D8}" destId="{9A97F94B-1EDA-4717-986B-8E7000A5D4D9}" srcOrd="1" destOrd="0" presId="urn:microsoft.com/office/officeart/2005/8/layout/hChevron3"/>
    <dgm:cxn modelId="{E74A57CC-2176-452B-AC0D-878A8E01D12F}" type="presParOf" srcId="{E68225EC-7320-4C28-B585-52791266A7D8}" destId="{FA085E75-5073-4A3D-B326-A636F3A62E05}" srcOrd="2" destOrd="0" presId="urn:microsoft.com/office/officeart/2005/8/layout/hChevron3"/>
    <dgm:cxn modelId="{95C376CD-E162-4CF4-B908-C660086501ED}" type="presParOf" srcId="{E68225EC-7320-4C28-B585-52791266A7D8}" destId="{CDE484F3-81D6-44D6-8543-1FFC3BC8D861}" srcOrd="3" destOrd="0" presId="urn:microsoft.com/office/officeart/2005/8/layout/hChevron3"/>
    <dgm:cxn modelId="{8B2ED1BB-F6C8-4443-B79C-30DBC30D2D2A}" type="presParOf" srcId="{E68225EC-7320-4C28-B585-52791266A7D8}" destId="{8B3CFC9F-D66C-423E-8C68-888F0A594677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E679D-A40C-480B-92D6-54C3A7EABDD1}">
      <dsp:nvSpPr>
        <dsp:cNvPr id="0" name=""/>
        <dsp:cNvSpPr/>
      </dsp:nvSpPr>
      <dsp:spPr>
        <a:xfrm>
          <a:off x="37809" y="60979"/>
          <a:ext cx="3661517" cy="796276"/>
        </a:xfrm>
        <a:prstGeom prst="homePlate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БЕЗВОЗМЕЗДНЫЕ ПОСТУПЛЕНИЯ, в т.ч.: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7809" y="60979"/>
        <a:ext cx="3462448" cy="796276"/>
      </dsp:txXfrm>
    </dsp:sp>
    <dsp:sp modelId="{FA085E75-5073-4A3D-B326-A636F3A62E05}">
      <dsp:nvSpPr>
        <dsp:cNvPr id="0" name=""/>
        <dsp:cNvSpPr/>
      </dsp:nvSpPr>
      <dsp:spPr>
        <a:xfrm>
          <a:off x="3275504" y="0"/>
          <a:ext cx="3285563" cy="857255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СУММА (тыс.руб.)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704132" y="0"/>
        <a:ext cx="2428308" cy="857255"/>
      </dsp:txXfrm>
    </dsp:sp>
    <dsp:sp modelId="{8B3CFC9F-D66C-423E-8C68-888F0A594677}">
      <dsp:nvSpPr>
        <dsp:cNvPr id="0" name=""/>
        <dsp:cNvSpPr/>
      </dsp:nvSpPr>
      <dsp:spPr>
        <a:xfrm>
          <a:off x="6174383" y="0"/>
          <a:ext cx="2683224" cy="857255"/>
        </a:xfrm>
        <a:prstGeom prst="chevron">
          <a:avLst/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ДОЛЯ ПОСТУПЛЕНИЙ</a:t>
          </a:r>
        </a:p>
      </dsp:txBody>
      <dsp:txXfrm>
        <a:off x="6603011" y="0"/>
        <a:ext cx="1825969" cy="85725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E679D-A40C-480B-92D6-54C3A7EABDD1}">
      <dsp:nvSpPr>
        <dsp:cNvPr id="0" name=""/>
        <dsp:cNvSpPr/>
      </dsp:nvSpPr>
      <dsp:spPr>
        <a:xfrm>
          <a:off x="76" y="0"/>
          <a:ext cx="3752813" cy="500066"/>
        </a:xfrm>
        <a:prstGeom prst="homePlate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676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ДОШКОЛЬНОЕ ОБРАЗОВАНИЕ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76" y="0"/>
        <a:ext cx="3627797" cy="500066"/>
      </dsp:txXfrm>
    </dsp:sp>
    <dsp:sp modelId="{FA085E75-5073-4A3D-B326-A636F3A62E05}">
      <dsp:nvSpPr>
        <dsp:cNvPr id="0" name=""/>
        <dsp:cNvSpPr/>
      </dsp:nvSpPr>
      <dsp:spPr>
        <a:xfrm>
          <a:off x="3444897" y="0"/>
          <a:ext cx="2441026" cy="500066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385 758тыс. рублей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694930" y="0"/>
        <a:ext cx="1940960" cy="500066"/>
      </dsp:txXfrm>
    </dsp:sp>
    <dsp:sp modelId="{8B3CFC9F-D66C-423E-8C68-888F0A594677}">
      <dsp:nvSpPr>
        <dsp:cNvPr id="0" name=""/>
        <dsp:cNvSpPr/>
      </dsp:nvSpPr>
      <dsp:spPr>
        <a:xfrm>
          <a:off x="5578007" y="0"/>
          <a:ext cx="1851544" cy="500066"/>
        </a:xfrm>
        <a:prstGeom prst="chevron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33,7%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5828040" y="0"/>
        <a:ext cx="1351478" cy="50006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E679D-A40C-480B-92D6-54C3A7EABDD1}">
      <dsp:nvSpPr>
        <dsp:cNvPr id="0" name=""/>
        <dsp:cNvSpPr/>
      </dsp:nvSpPr>
      <dsp:spPr>
        <a:xfrm>
          <a:off x="855" y="0"/>
          <a:ext cx="3160836" cy="500066"/>
        </a:xfrm>
        <a:prstGeom prst="homePlate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676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МОЛОДЕЖНАЯ ПОЛИТИКА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855" y="0"/>
        <a:ext cx="3035820" cy="500066"/>
      </dsp:txXfrm>
    </dsp:sp>
    <dsp:sp modelId="{FA085E75-5073-4A3D-B326-A636F3A62E05}">
      <dsp:nvSpPr>
        <dsp:cNvPr id="0" name=""/>
        <dsp:cNvSpPr/>
      </dsp:nvSpPr>
      <dsp:spPr>
        <a:xfrm>
          <a:off x="2929076" y="0"/>
          <a:ext cx="2055973" cy="500066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1 243тыс. рублей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179109" y="0"/>
        <a:ext cx="1555907" cy="500066"/>
      </dsp:txXfrm>
    </dsp:sp>
    <dsp:sp modelId="{8B3CFC9F-D66C-423E-8C68-888F0A594677}">
      <dsp:nvSpPr>
        <dsp:cNvPr id="0" name=""/>
        <dsp:cNvSpPr/>
      </dsp:nvSpPr>
      <dsp:spPr>
        <a:xfrm>
          <a:off x="4502873" y="0"/>
          <a:ext cx="1229651" cy="500066"/>
        </a:xfrm>
        <a:prstGeom prst="chevron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0,1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752906" y="0"/>
        <a:ext cx="729585" cy="50006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E679D-A40C-480B-92D6-54C3A7EABDD1}">
      <dsp:nvSpPr>
        <dsp:cNvPr id="0" name=""/>
        <dsp:cNvSpPr/>
      </dsp:nvSpPr>
      <dsp:spPr>
        <a:xfrm>
          <a:off x="0" y="0"/>
          <a:ext cx="3428050" cy="499495"/>
        </a:xfrm>
        <a:prstGeom prst="homePlate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676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ДРУГИЕ ВОПРОСЫ В ОБЛАСТИ ОБРАЗОВАНИЯ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0" y="0"/>
        <a:ext cx="3303176" cy="499495"/>
      </dsp:txXfrm>
    </dsp:sp>
    <dsp:sp modelId="{FA085E75-5073-4A3D-B326-A636F3A62E05}">
      <dsp:nvSpPr>
        <dsp:cNvPr id="0" name=""/>
        <dsp:cNvSpPr/>
      </dsp:nvSpPr>
      <dsp:spPr>
        <a:xfrm>
          <a:off x="3146781" y="0"/>
          <a:ext cx="2229783" cy="499495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16 983тыс. рублей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396529" y="0"/>
        <a:ext cx="1730288" cy="499495"/>
      </dsp:txXfrm>
    </dsp:sp>
    <dsp:sp modelId="{8B3CFC9F-D66C-423E-8C68-888F0A594677}">
      <dsp:nvSpPr>
        <dsp:cNvPr id="0" name=""/>
        <dsp:cNvSpPr/>
      </dsp:nvSpPr>
      <dsp:spPr>
        <a:xfrm>
          <a:off x="5095295" y="0"/>
          <a:ext cx="1691314" cy="499495"/>
        </a:xfrm>
        <a:prstGeom prst="chevron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1,5%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5345043" y="0"/>
        <a:ext cx="1191819" cy="49949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E679D-A40C-480B-92D6-54C3A7EABDD1}">
      <dsp:nvSpPr>
        <dsp:cNvPr id="0" name=""/>
        <dsp:cNvSpPr/>
      </dsp:nvSpPr>
      <dsp:spPr>
        <a:xfrm>
          <a:off x="76" y="0"/>
          <a:ext cx="3752813" cy="500066"/>
        </a:xfrm>
        <a:prstGeom prst="homePlate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676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ДОПОЛНИТЕЛЬНОЕ  ОБРАЗОВАНИЕ ДЕТЕЙ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76" y="0"/>
        <a:ext cx="3627797" cy="500066"/>
      </dsp:txXfrm>
    </dsp:sp>
    <dsp:sp modelId="{FA085E75-5073-4A3D-B326-A636F3A62E05}">
      <dsp:nvSpPr>
        <dsp:cNvPr id="0" name=""/>
        <dsp:cNvSpPr/>
      </dsp:nvSpPr>
      <dsp:spPr>
        <a:xfrm>
          <a:off x="3444897" y="0"/>
          <a:ext cx="2441026" cy="500066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60 257 тыс. рублей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694930" y="0"/>
        <a:ext cx="1940960" cy="500066"/>
      </dsp:txXfrm>
    </dsp:sp>
    <dsp:sp modelId="{8B3CFC9F-D66C-423E-8C68-888F0A594677}">
      <dsp:nvSpPr>
        <dsp:cNvPr id="0" name=""/>
        <dsp:cNvSpPr/>
      </dsp:nvSpPr>
      <dsp:spPr>
        <a:xfrm>
          <a:off x="5578007" y="0"/>
          <a:ext cx="1851544" cy="500066"/>
        </a:xfrm>
        <a:prstGeom prst="chevron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5,2%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5828040" y="0"/>
        <a:ext cx="1351478" cy="5000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E679D-A40C-480B-92D6-54C3A7EABDD1}">
      <dsp:nvSpPr>
        <dsp:cNvPr id="0" name=""/>
        <dsp:cNvSpPr/>
      </dsp:nvSpPr>
      <dsp:spPr>
        <a:xfrm>
          <a:off x="4556" y="0"/>
          <a:ext cx="4258323" cy="642942"/>
        </a:xfrm>
        <a:prstGeom prst="homePlate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68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СУБИДИИ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4556" y="0"/>
        <a:ext cx="4097588" cy="642942"/>
      </dsp:txXfrm>
    </dsp:sp>
    <dsp:sp modelId="{FA085E75-5073-4A3D-B326-A636F3A62E05}">
      <dsp:nvSpPr>
        <dsp:cNvPr id="0" name=""/>
        <dsp:cNvSpPr/>
      </dsp:nvSpPr>
      <dsp:spPr>
        <a:xfrm>
          <a:off x="3376532" y="0"/>
          <a:ext cx="3858802" cy="642942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830221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3698003" y="0"/>
        <a:ext cx="3215860" cy="642942"/>
      </dsp:txXfrm>
    </dsp:sp>
    <dsp:sp modelId="{8B3CFC9F-D66C-423E-8C68-888F0A594677}">
      <dsp:nvSpPr>
        <dsp:cNvPr id="0" name=""/>
        <dsp:cNvSpPr/>
      </dsp:nvSpPr>
      <dsp:spPr>
        <a:xfrm>
          <a:off x="6348986" y="0"/>
          <a:ext cx="2290454" cy="642942"/>
        </a:xfrm>
        <a:prstGeom prst="chevron">
          <a:avLst/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50,5%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6670457" y="0"/>
        <a:ext cx="1647512" cy="6429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E679D-A40C-480B-92D6-54C3A7EABDD1}">
      <dsp:nvSpPr>
        <dsp:cNvPr id="0" name=""/>
        <dsp:cNvSpPr/>
      </dsp:nvSpPr>
      <dsp:spPr>
        <a:xfrm>
          <a:off x="1772" y="0"/>
          <a:ext cx="3809588" cy="714379"/>
        </a:xfrm>
        <a:prstGeom prst="homePlate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68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b="1" u="none" kern="1200" dirty="0" smtClean="0">
            <a:solidFill>
              <a:schemeClr val="tx1"/>
            </a:solidFill>
          </a:endParaRP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u="none" kern="1200" dirty="0" smtClean="0">
              <a:solidFill>
                <a:schemeClr val="tx1"/>
              </a:solidFill>
            </a:rPr>
            <a:t>СУБВЕНЦИИ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b="1" kern="1200" dirty="0">
            <a:solidFill>
              <a:schemeClr val="tx1"/>
            </a:solidFill>
          </a:endParaRPr>
        </a:p>
      </dsp:txBody>
      <dsp:txXfrm>
        <a:off x="1772" y="0"/>
        <a:ext cx="3630993" cy="714379"/>
      </dsp:txXfrm>
    </dsp:sp>
    <dsp:sp modelId="{8B3CFC9F-D66C-423E-8C68-888F0A594677}">
      <dsp:nvSpPr>
        <dsp:cNvPr id="0" name=""/>
        <dsp:cNvSpPr/>
      </dsp:nvSpPr>
      <dsp:spPr>
        <a:xfrm>
          <a:off x="3440608" y="0"/>
          <a:ext cx="3075666" cy="714379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626882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3797798" y="0"/>
        <a:ext cx="2361287" cy="714379"/>
      </dsp:txXfrm>
    </dsp:sp>
    <dsp:sp modelId="{C13E547D-395F-44D4-A3FA-4BB48BE343F1}">
      <dsp:nvSpPr>
        <dsp:cNvPr id="0" name=""/>
        <dsp:cNvSpPr/>
      </dsp:nvSpPr>
      <dsp:spPr>
        <a:xfrm>
          <a:off x="6147295" y="0"/>
          <a:ext cx="1853760" cy="714379"/>
        </a:xfrm>
        <a:prstGeom prst="chevron">
          <a:avLst/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38,2%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6504485" y="0"/>
        <a:ext cx="1139381" cy="7143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E679D-A40C-480B-92D6-54C3A7EABDD1}">
      <dsp:nvSpPr>
        <dsp:cNvPr id="0" name=""/>
        <dsp:cNvSpPr/>
      </dsp:nvSpPr>
      <dsp:spPr>
        <a:xfrm>
          <a:off x="1035" y="0"/>
          <a:ext cx="3907427" cy="714379"/>
        </a:xfrm>
        <a:prstGeom prst="homePlate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68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u="none" kern="1200" smtClean="0">
              <a:solidFill>
                <a:schemeClr val="tx1"/>
              </a:solidFill>
            </a:rPr>
            <a:t>ДОТАЦИИ</a:t>
          </a:r>
          <a:endParaRPr lang="ru-RU" sz="2300" b="1" u="none" kern="1200" dirty="0">
            <a:solidFill>
              <a:schemeClr val="tx1"/>
            </a:solidFill>
          </a:endParaRPr>
        </a:p>
      </dsp:txBody>
      <dsp:txXfrm>
        <a:off x="1035" y="0"/>
        <a:ext cx="3728832" cy="714379"/>
      </dsp:txXfrm>
    </dsp:sp>
    <dsp:sp modelId="{FA085E75-5073-4A3D-B326-A636F3A62E05}">
      <dsp:nvSpPr>
        <dsp:cNvPr id="0" name=""/>
        <dsp:cNvSpPr/>
      </dsp:nvSpPr>
      <dsp:spPr>
        <a:xfrm>
          <a:off x="3602274" y="0"/>
          <a:ext cx="2301326" cy="714379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75 123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3959464" y="0"/>
        <a:ext cx="1586947" cy="714379"/>
      </dsp:txXfrm>
    </dsp:sp>
    <dsp:sp modelId="{8B3CFC9F-D66C-423E-8C68-888F0A594677}">
      <dsp:nvSpPr>
        <dsp:cNvPr id="0" name=""/>
        <dsp:cNvSpPr/>
      </dsp:nvSpPr>
      <dsp:spPr>
        <a:xfrm>
          <a:off x="5637811" y="0"/>
          <a:ext cx="1719266" cy="714379"/>
        </a:xfrm>
        <a:prstGeom prst="chevron">
          <a:avLst/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61341" rIns="30671" bIns="6134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4,6%</a:t>
          </a:r>
          <a:endParaRPr lang="ru-RU" sz="2300" b="1" kern="1200" dirty="0">
            <a:solidFill>
              <a:schemeClr val="tx1"/>
            </a:solidFill>
          </a:endParaRPr>
        </a:p>
      </dsp:txBody>
      <dsp:txXfrm>
        <a:off x="5995001" y="0"/>
        <a:ext cx="1004887" cy="7143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E679D-A40C-480B-92D6-54C3A7EABDD1}">
      <dsp:nvSpPr>
        <dsp:cNvPr id="0" name=""/>
        <dsp:cNvSpPr/>
      </dsp:nvSpPr>
      <dsp:spPr>
        <a:xfrm>
          <a:off x="1521" y="0"/>
          <a:ext cx="3800191" cy="928694"/>
        </a:xfrm>
        <a:prstGeom prst="homePlate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none" kern="1200" dirty="0" smtClean="0">
              <a:solidFill>
                <a:schemeClr val="tx1"/>
              </a:solidFill>
            </a:rPr>
            <a:t>ИНЫЕ МЕЖБЮДЖЕТНЫЕ ТРАНСФЕРТЫ </a:t>
          </a:r>
          <a:endParaRPr lang="ru-RU" sz="1800" b="1" u="none" kern="1200" dirty="0">
            <a:solidFill>
              <a:schemeClr val="tx1"/>
            </a:solidFill>
          </a:endParaRPr>
        </a:p>
      </dsp:txBody>
      <dsp:txXfrm>
        <a:off x="1521" y="0"/>
        <a:ext cx="3568018" cy="928694"/>
      </dsp:txXfrm>
    </dsp:sp>
    <dsp:sp modelId="{FA085E75-5073-4A3D-B326-A636F3A62E05}">
      <dsp:nvSpPr>
        <dsp:cNvPr id="0" name=""/>
        <dsp:cNvSpPr/>
      </dsp:nvSpPr>
      <dsp:spPr>
        <a:xfrm>
          <a:off x="3562284" y="0"/>
          <a:ext cx="2094308" cy="928694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103 688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4026631" y="0"/>
        <a:ext cx="1165614" cy="928694"/>
      </dsp:txXfrm>
    </dsp:sp>
    <dsp:sp modelId="{8B3CFC9F-D66C-423E-8C68-888F0A594677}">
      <dsp:nvSpPr>
        <dsp:cNvPr id="0" name=""/>
        <dsp:cNvSpPr/>
      </dsp:nvSpPr>
      <dsp:spPr>
        <a:xfrm>
          <a:off x="5417163" y="35216"/>
          <a:ext cx="1439362" cy="858261"/>
        </a:xfrm>
        <a:prstGeom prst="chevron">
          <a:avLst/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6,3%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5846294" y="35216"/>
        <a:ext cx="581101" cy="85826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E679D-A40C-480B-92D6-54C3A7EABDD1}">
      <dsp:nvSpPr>
        <dsp:cNvPr id="0" name=""/>
        <dsp:cNvSpPr/>
      </dsp:nvSpPr>
      <dsp:spPr>
        <a:xfrm>
          <a:off x="37390" y="0"/>
          <a:ext cx="3145625" cy="928694"/>
        </a:xfrm>
        <a:prstGeom prst="homePlate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none" kern="1200" dirty="0" smtClean="0">
              <a:solidFill>
                <a:schemeClr val="tx1"/>
              </a:solidFill>
            </a:rPr>
            <a:t>ПРОЧИЕ  БЕЗВОЗМЕЗДНЫЕ  ПОСТУПЛЕНИЯ </a:t>
          </a:r>
          <a:endParaRPr lang="ru-RU" sz="1800" b="1" u="none" kern="1200" dirty="0">
            <a:solidFill>
              <a:schemeClr val="tx1"/>
            </a:solidFill>
          </a:endParaRPr>
        </a:p>
      </dsp:txBody>
      <dsp:txXfrm>
        <a:off x="37390" y="0"/>
        <a:ext cx="2913452" cy="928694"/>
      </dsp:txXfrm>
    </dsp:sp>
    <dsp:sp modelId="{FA085E75-5073-4A3D-B326-A636F3A62E05}">
      <dsp:nvSpPr>
        <dsp:cNvPr id="0" name=""/>
        <dsp:cNvSpPr/>
      </dsp:nvSpPr>
      <dsp:spPr>
        <a:xfrm>
          <a:off x="2891983" y="0"/>
          <a:ext cx="1557058" cy="928694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7 246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356330" y="0"/>
        <a:ext cx="628364" cy="928694"/>
      </dsp:txXfrm>
    </dsp:sp>
    <dsp:sp modelId="{8B3CFC9F-D66C-423E-8C68-888F0A594677}">
      <dsp:nvSpPr>
        <dsp:cNvPr id="0" name=""/>
        <dsp:cNvSpPr/>
      </dsp:nvSpPr>
      <dsp:spPr>
        <a:xfrm>
          <a:off x="4193812" y="6895"/>
          <a:ext cx="2234018" cy="914903"/>
        </a:xfrm>
        <a:prstGeom prst="chevron">
          <a:avLst/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0,4%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4651264" y="6895"/>
        <a:ext cx="1319115" cy="9149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085E75-5073-4A3D-B326-A636F3A62E05}">
      <dsp:nvSpPr>
        <dsp:cNvPr id="0" name=""/>
        <dsp:cNvSpPr/>
      </dsp:nvSpPr>
      <dsp:spPr>
        <a:xfrm>
          <a:off x="0" y="0"/>
          <a:ext cx="5231449" cy="553263"/>
        </a:xfrm>
        <a:prstGeom prst="homePlate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расходы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1 144 816тыс.рублей (исполнение 96%)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0" y="0"/>
        <a:ext cx="5093133" cy="553263"/>
      </dsp:txXfrm>
    </dsp:sp>
    <dsp:sp modelId="{8B3CFC9F-D66C-423E-8C68-888F0A594677}">
      <dsp:nvSpPr>
        <dsp:cNvPr id="0" name=""/>
        <dsp:cNvSpPr/>
      </dsp:nvSpPr>
      <dsp:spPr>
        <a:xfrm>
          <a:off x="4617927" y="0"/>
          <a:ext cx="4272373" cy="553263"/>
        </a:xfrm>
        <a:prstGeom prst="chevron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Доля расходов 56,4% </a:t>
          </a:r>
        </a:p>
      </dsp:txBody>
      <dsp:txXfrm>
        <a:off x="4894559" y="0"/>
        <a:ext cx="3719110" cy="55326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E679D-A40C-480B-92D6-54C3A7EABDD1}">
      <dsp:nvSpPr>
        <dsp:cNvPr id="0" name=""/>
        <dsp:cNvSpPr/>
      </dsp:nvSpPr>
      <dsp:spPr>
        <a:xfrm>
          <a:off x="109247" y="0"/>
          <a:ext cx="4005406" cy="428627"/>
        </a:xfrm>
        <a:prstGeom prst="homePlate">
          <a:avLst/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676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ОБЩЕЕ ОБРАЗОВАНИЕ</a:t>
          </a:r>
        </a:p>
      </dsp:txBody>
      <dsp:txXfrm>
        <a:off x="109247" y="0"/>
        <a:ext cx="3898249" cy="428627"/>
      </dsp:txXfrm>
    </dsp:sp>
    <dsp:sp modelId="{FA085E75-5073-4A3D-B326-A636F3A62E05}">
      <dsp:nvSpPr>
        <dsp:cNvPr id="0" name=""/>
        <dsp:cNvSpPr/>
      </dsp:nvSpPr>
      <dsp:spPr>
        <a:xfrm>
          <a:off x="3676765" y="0"/>
          <a:ext cx="2605326" cy="428627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680 575тыс. рублей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3891079" y="0"/>
        <a:ext cx="2176699" cy="428627"/>
      </dsp:txXfrm>
    </dsp:sp>
    <dsp:sp modelId="{8B3CFC9F-D66C-423E-8C68-888F0A594677}">
      <dsp:nvSpPr>
        <dsp:cNvPr id="0" name=""/>
        <dsp:cNvSpPr/>
      </dsp:nvSpPr>
      <dsp:spPr>
        <a:xfrm>
          <a:off x="5953450" y="0"/>
          <a:ext cx="1976167" cy="428627"/>
        </a:xfrm>
        <a:prstGeom prst="chevron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59,5%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6167764" y="0"/>
        <a:ext cx="1547540" cy="4286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0.42149</cdr:x>
      <cdr:y>0.38498</cdr:y>
    </cdr:from>
    <cdr:to>
      <cdr:x>0.59504</cdr:x>
      <cdr:y>0.41248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flipV="1">
          <a:off x="3672408" y="2016224"/>
          <a:ext cx="1512168" cy="14401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0.47107</cdr:x>
      <cdr:y>0.34373</cdr:y>
    </cdr:from>
    <cdr:to>
      <cdr:x>0.60081</cdr:x>
      <cdr:y>0.48123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104456" y="1800200"/>
          <a:ext cx="1130424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-14 314</a:t>
          </a:r>
        </a:p>
        <a:p xmlns:a="http://schemas.openxmlformats.org/drawingml/2006/main">
          <a:r>
            <a:rPr lang="ru-RU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-2,2%</a:t>
          </a:r>
          <a:endParaRPr lang="ru-RU" sz="16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0.24793</cdr:x>
      <cdr:y>0.39873</cdr:y>
    </cdr:from>
    <cdr:to>
      <cdr:x>0.33058</cdr:x>
      <cdr:y>0.46748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160240" y="2088232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0.24793</cdr:x>
      <cdr:y>0.41248</cdr:y>
    </cdr:from>
    <cdr:to>
      <cdr:x>0.34711</cdr:x>
      <cdr:y>0.52247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160240" y="2160240"/>
          <a:ext cx="86409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641 196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0.6281</cdr:x>
      <cdr:y>0.35748</cdr:y>
    </cdr:from>
    <cdr:to>
      <cdr:x>0.73554</cdr:x>
      <cdr:y>0.43998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472608" y="1872208"/>
          <a:ext cx="93610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626 882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0.23967</cdr:x>
      <cdr:y>0.46748</cdr:y>
    </cdr:from>
    <cdr:to>
      <cdr:x>0.33058</cdr:x>
      <cdr:y>0.52247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088232" y="2448272"/>
          <a:ext cx="792088" cy="288032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45%</a:t>
          </a:r>
          <a:endParaRPr lang="ru-RU" sz="2000" b="1" dirty="0">
            <a:solidFill>
              <a:schemeClr val="accent6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0.6281</cdr:x>
      <cdr:y>0.41248</cdr:y>
    </cdr:from>
    <cdr:to>
      <cdr:x>0.72727</cdr:x>
      <cdr:y>0.52247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472608" y="2160240"/>
          <a:ext cx="86409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38%</a:t>
          </a:r>
          <a:endParaRPr lang="ru-RU" sz="2000" b="1" dirty="0">
            <a:solidFill>
              <a:schemeClr val="accent6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0.41322</cdr:x>
      <cdr:y>0.45373</cdr:y>
    </cdr:from>
    <cdr:to>
      <cdr:x>0.57851</cdr:x>
      <cdr:y>0.46748</cdr:y>
    </cdr:to>
    <cdr:cxnSp macro="">
      <cdr:nvCxnSpPr>
        <cdr:cNvPr id="12" name="Прямая со стрелкой 11"/>
        <cdr:cNvCxnSpPr/>
      </cdr:nvCxnSpPr>
      <cdr:spPr>
        <a:xfrm xmlns:a="http://schemas.openxmlformats.org/drawingml/2006/main" flipV="1">
          <a:off x="3600400" y="2376264"/>
          <a:ext cx="1440160" cy="72008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4925" cap="flat" cmpd="sng" algn="ctr">
          <a:solidFill>
            <a:srgbClr val="FF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0.30469</cdr:x>
      <cdr:y>0.53472</cdr:y>
    </cdr:from>
    <cdr:to>
      <cdr:x>0.39353</cdr:x>
      <cdr:y>0.59993</cdr:y>
    </cdr:to>
    <cdr:sp macro="" textlink="">
      <cdr:nvSpPr>
        <cdr:cNvPr id="23" name="TextBox 6"/>
        <cdr:cNvSpPr txBox="1"/>
      </cdr:nvSpPr>
      <cdr:spPr>
        <a:xfrm xmlns:a="http://schemas.openxmlformats.org/drawingml/2006/main">
          <a:off x="2786085" y="2952328"/>
          <a:ext cx="812353" cy="3600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Verdan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Verdan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Verdan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Verdan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Verdan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Verdan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Verdan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Verdan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Verdana"/>
            </a:defRPr>
          </a:lvl9pPr>
        </a:lstStyle>
        <a:p xmlns:a="http://schemas.openxmlformats.org/drawingml/2006/main"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65%</a:t>
          </a:r>
          <a:endParaRPr lang="ru-RU" sz="1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0.27344</cdr:x>
      <cdr:y>0.16218</cdr:y>
    </cdr:from>
    <cdr:to>
      <cdr:x>0.4375</cdr:x>
      <cdr:y>0.22688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500335" y="895446"/>
          <a:ext cx="1500165" cy="35718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1 855 787</a:t>
          </a:r>
        </a:p>
        <a:p xmlns:a="http://schemas.openxmlformats.org/drawingml/2006/main">
          <a:endParaRPr lang="ru-RU" sz="20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0.45275</cdr:x>
      <cdr:y>0.26084</cdr:y>
    </cdr:from>
    <cdr:to>
      <cdr:x>0.59819</cdr:x>
      <cdr:y>0.35767</cdr:y>
    </cdr:to>
    <cdr:sp macro="" textlink="">
      <cdr:nvSpPr>
        <cdr:cNvPr id="28" name="Стрелка вправо 13"/>
        <cdr:cNvSpPr/>
      </cdr:nvSpPr>
      <cdr:spPr>
        <a:xfrm xmlns:a="http://schemas.openxmlformats.org/drawingml/2006/main">
          <a:off x="4139952" y="1440160"/>
          <a:ext cx="1329904" cy="534622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0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3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-38 478</a:t>
          </a:r>
          <a:endParaRPr lang="ru-RU" sz="18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0.46875</cdr:x>
      <cdr:y>0.53421</cdr:y>
    </cdr:from>
    <cdr:to>
      <cdr:x>0.61719</cdr:x>
      <cdr:y>0.61989</cdr:y>
    </cdr:to>
    <cdr:sp macro="" textlink="">
      <cdr:nvSpPr>
        <cdr:cNvPr id="34" name="Стрелка вправо 16"/>
        <cdr:cNvSpPr/>
      </cdr:nvSpPr>
      <cdr:spPr>
        <a:xfrm xmlns:a="http://schemas.openxmlformats.org/drawingml/2006/main">
          <a:off x="4286248" y="2949478"/>
          <a:ext cx="1357322" cy="473060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0">
          <a:schemeClr val="accent6"/>
        </a:lnRef>
        <a:fillRef xmlns:a="http://schemas.openxmlformats.org/drawingml/2006/main" idx="3">
          <a:schemeClr val="accent6"/>
        </a:fillRef>
        <a:effectRef xmlns:a="http://schemas.openxmlformats.org/drawingml/2006/main" idx="3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213 900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0.375</cdr:x>
      <cdr:y>0.14604</cdr:y>
    </cdr:from>
    <cdr:to>
      <cdr:x>0.66407</cdr:x>
      <cdr:y>0.22077</cdr:y>
    </cdr:to>
    <cdr:cxnSp macro="">
      <cdr:nvCxnSpPr>
        <cdr:cNvPr id="38" name="Прямая со стрелкой 29"/>
        <cdr:cNvCxnSpPr/>
      </cdr:nvCxnSpPr>
      <cdr:spPr>
        <a:xfrm xmlns:a="http://schemas.openxmlformats.org/drawingml/2006/main" flipV="1">
          <a:off x="3428992" y="806338"/>
          <a:ext cx="2643219" cy="412585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2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0.09917</cdr:x>
      <cdr:y>0.07895</cdr:y>
    </cdr:from>
    <cdr:to>
      <cdr:x>0.2562</cdr:x>
      <cdr:y>0.28947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64096" y="432048"/>
          <a:ext cx="1368152" cy="11521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Жилищно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-</a:t>
          </a:r>
        </a:p>
        <a:p xmlns:a="http://schemas.openxmlformats.org/drawingml/2006/main">
          <a:pPr algn="l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коммунальное</a:t>
          </a:r>
        </a:p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хозяйство</a:t>
          </a:r>
        </a:p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8,8%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0.84849</cdr:x>
      <cdr:y>0.18661</cdr:y>
    </cdr:from>
    <cdr:to>
      <cdr:x>0.88949</cdr:x>
      <cdr:y>0.25187</cdr:y>
    </cdr:to>
    <cdr:sp macro="" textlink="">
      <cdr:nvSpPr>
        <cdr:cNvPr id="7" name="Прямая соединительная линия 6"/>
        <cdr:cNvSpPr/>
      </cdr:nvSpPr>
      <cdr:spPr>
        <a:xfrm xmlns:a="http://schemas.openxmlformats.org/drawingml/2006/main" rot="5400000" flipH="1" flipV="1">
          <a:off x="7392884" y="1021222"/>
          <a:ext cx="357191" cy="35719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0.7419</cdr:x>
      <cdr:y>0.74792</cdr:y>
    </cdr:from>
    <cdr:to>
      <cdr:x>0.78289</cdr:x>
      <cdr:y>0.81319</cdr:y>
    </cdr:to>
    <cdr:sp macro="" textlink="">
      <cdr:nvSpPr>
        <cdr:cNvPr id="9" name="Прямая соединительная линия 8"/>
        <cdr:cNvSpPr/>
      </cdr:nvSpPr>
      <cdr:spPr>
        <a:xfrm xmlns:a="http://schemas.openxmlformats.org/drawingml/2006/main" rot="16200000" flipH="1">
          <a:off x="6464164" y="4093083"/>
          <a:ext cx="357197" cy="35714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0.55333</cdr:x>
      <cdr:y>0.78708</cdr:y>
    </cdr:from>
    <cdr:to>
      <cdr:x>0.56153</cdr:x>
      <cdr:y>0.8654</cdr:y>
    </cdr:to>
    <cdr:sp macro="" textlink="">
      <cdr:nvSpPr>
        <cdr:cNvPr id="11" name="Прямая соединительная линия 10"/>
        <cdr:cNvSpPr/>
      </cdr:nvSpPr>
      <cdr:spPr>
        <a:xfrm xmlns:a="http://schemas.openxmlformats.org/drawingml/2006/main" rot="16200000" flipH="1">
          <a:off x="4821116" y="4307369"/>
          <a:ext cx="71438" cy="42862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0.37286</cdr:x>
      <cdr:y>0.76112</cdr:y>
    </cdr:from>
    <cdr:to>
      <cdr:x>0.37304</cdr:x>
      <cdr:y>0.82638</cdr:y>
    </cdr:to>
    <cdr:sp macro="" textlink="">
      <cdr:nvSpPr>
        <cdr:cNvPr id="13" name="Прямая соединительная линия 12"/>
        <cdr:cNvSpPr/>
      </cdr:nvSpPr>
      <cdr:spPr>
        <a:xfrm xmlns:a="http://schemas.openxmlformats.org/drawingml/2006/main" rot="5400000">
          <a:off x="3248686" y="4165288"/>
          <a:ext cx="1588" cy="35719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0.29916</cdr:x>
      <cdr:y>0.77402</cdr:y>
    </cdr:from>
    <cdr:to>
      <cdr:x>0.35655</cdr:x>
      <cdr:y>0.80013</cdr:y>
    </cdr:to>
    <cdr:sp macro="" textlink="">
      <cdr:nvSpPr>
        <cdr:cNvPr id="15" name="Прямая соединительная линия 14"/>
        <cdr:cNvSpPr/>
      </cdr:nvSpPr>
      <cdr:spPr>
        <a:xfrm xmlns:a="http://schemas.openxmlformats.org/drawingml/2006/main" rot="10800000" flipV="1">
          <a:off x="2606537" y="4235932"/>
          <a:ext cx="500067" cy="14287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0.19257</cdr:x>
      <cdr:y>0.70876</cdr:y>
    </cdr:from>
    <cdr:to>
      <cdr:x>0.24176</cdr:x>
      <cdr:y>0.72181</cdr:y>
    </cdr:to>
    <cdr:sp macro="" textlink="">
      <cdr:nvSpPr>
        <cdr:cNvPr id="17" name="Прямая соединительная линия 16"/>
        <cdr:cNvSpPr/>
      </cdr:nvSpPr>
      <cdr:spPr>
        <a:xfrm xmlns:a="http://schemas.openxmlformats.org/drawingml/2006/main" flipV="1">
          <a:off x="1677844" y="3878742"/>
          <a:ext cx="428628" cy="7143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0.07778</cdr:x>
      <cdr:y>0.57822</cdr:y>
    </cdr:from>
    <cdr:to>
      <cdr:x>0.12698</cdr:x>
      <cdr:y>0.57851</cdr:y>
    </cdr:to>
    <cdr:sp macro="" textlink="">
      <cdr:nvSpPr>
        <cdr:cNvPr id="19" name="Прямая соединительная линия 18"/>
        <cdr:cNvSpPr/>
      </cdr:nvSpPr>
      <cdr:spPr>
        <a:xfrm xmlns:a="http://schemas.openxmlformats.org/drawingml/2006/main">
          <a:off x="677712" y="3164362"/>
          <a:ext cx="428628" cy="158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0.16797</cdr:x>
      <cdr:y>0.27798</cdr:y>
    </cdr:from>
    <cdr:to>
      <cdr:x>0.17617</cdr:x>
      <cdr:y>0.3302</cdr:y>
    </cdr:to>
    <cdr:sp macro="" textlink="">
      <cdr:nvSpPr>
        <cdr:cNvPr id="21" name="Прямая соединительная линия 20"/>
        <cdr:cNvSpPr/>
      </cdr:nvSpPr>
      <cdr:spPr>
        <a:xfrm xmlns:a="http://schemas.openxmlformats.org/drawingml/2006/main" rot="16200000" flipH="1">
          <a:off x="1463530" y="1521288"/>
          <a:ext cx="71439" cy="28575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0.08528</cdr:x>
      <cdr:y>0.62811</cdr:y>
    </cdr:from>
    <cdr:to>
      <cdr:x>0.17518</cdr:x>
      <cdr:y>0.64118</cdr:y>
    </cdr:to>
    <cdr:sp macro="" textlink="">
      <cdr:nvSpPr>
        <cdr:cNvPr id="12" name="Прямая соединительная линия 11"/>
        <cdr:cNvSpPr/>
      </cdr:nvSpPr>
      <cdr:spPr>
        <a:xfrm xmlns:a="http://schemas.openxmlformats.org/drawingml/2006/main" flipV="1">
          <a:off x="749150" y="3376391"/>
          <a:ext cx="789834" cy="7030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0.46747</cdr:x>
      <cdr:y>0.7475</cdr:y>
    </cdr:from>
    <cdr:to>
      <cdr:x>0.51626</cdr:x>
      <cdr:y>0.84053</cdr:y>
    </cdr:to>
    <cdr:sp macro="" textlink="">
      <cdr:nvSpPr>
        <cdr:cNvPr id="5" name="Прямая соединительная линия 4"/>
        <cdr:cNvSpPr/>
      </cdr:nvSpPr>
      <cdr:spPr>
        <a:xfrm xmlns:a="http://schemas.openxmlformats.org/drawingml/2006/main" rot="16200000" flipH="1">
          <a:off x="4071003" y="4053931"/>
          <a:ext cx="500084" cy="42861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0.45121</cdr:x>
      <cdr:y>0.18934</cdr:y>
    </cdr:from>
    <cdr:to>
      <cdr:x>0.45934</cdr:x>
      <cdr:y>0.28237</cdr:y>
    </cdr:to>
    <cdr:sp macro="" textlink="">
      <cdr:nvSpPr>
        <cdr:cNvPr id="8" name="Прямая соединительная линия 7"/>
        <cdr:cNvSpPr/>
      </cdr:nvSpPr>
      <cdr:spPr>
        <a:xfrm xmlns:a="http://schemas.openxmlformats.org/drawingml/2006/main" rot="5400000">
          <a:off x="3749529" y="1232133"/>
          <a:ext cx="500084" cy="7142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0.6789</cdr:x>
      <cdr:y>0.22921</cdr:y>
    </cdr:from>
    <cdr:to>
      <cdr:x>0.69516</cdr:x>
      <cdr:y>0.26908</cdr:y>
    </cdr:to>
    <cdr:sp macro="" textlink="">
      <cdr:nvSpPr>
        <cdr:cNvPr id="10" name="Прямая соединительная линия 9"/>
        <cdr:cNvSpPr/>
      </cdr:nvSpPr>
      <cdr:spPr>
        <a:xfrm xmlns:a="http://schemas.openxmlformats.org/drawingml/2006/main" rot="5400000">
          <a:off x="5964124" y="1232116"/>
          <a:ext cx="142876" cy="21431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0.74396</cdr:x>
      <cdr:y>0.26908</cdr:y>
    </cdr:from>
    <cdr:to>
      <cdr:x>0.78461</cdr:x>
      <cdr:y>0.29566</cdr:y>
    </cdr:to>
    <cdr:sp macro="" textlink="">
      <cdr:nvSpPr>
        <cdr:cNvPr id="13" name="Прямая соединительная линия 12"/>
        <cdr:cNvSpPr/>
      </cdr:nvSpPr>
      <cdr:spPr>
        <a:xfrm xmlns:a="http://schemas.openxmlformats.org/drawingml/2006/main" rot="10800000" flipV="1">
          <a:off x="6535628" y="1446430"/>
          <a:ext cx="357190" cy="14287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0.39429</cdr:x>
      <cdr:y>0.7475</cdr:y>
    </cdr:from>
    <cdr:to>
      <cdr:x>0.43495</cdr:x>
      <cdr:y>0.80066</cdr:y>
    </cdr:to>
    <cdr:sp macro="" textlink="">
      <cdr:nvSpPr>
        <cdr:cNvPr id="17" name="Прямая соединительная линия 16"/>
        <cdr:cNvSpPr/>
      </cdr:nvSpPr>
      <cdr:spPr>
        <a:xfrm xmlns:a="http://schemas.openxmlformats.org/drawingml/2006/main" flipV="1">
          <a:off x="3463794" y="4018198"/>
          <a:ext cx="357197" cy="28576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0.17473</cdr:x>
      <cdr:y>0.32224</cdr:y>
    </cdr:from>
    <cdr:to>
      <cdr:x>0.19099</cdr:x>
      <cdr:y>0.3754</cdr:y>
    </cdr:to>
    <cdr:sp macro="" textlink="">
      <cdr:nvSpPr>
        <cdr:cNvPr id="19" name="Прямая соединительная линия 18"/>
        <cdr:cNvSpPr/>
      </cdr:nvSpPr>
      <cdr:spPr>
        <a:xfrm xmlns:a="http://schemas.openxmlformats.org/drawingml/2006/main" rot="16200000" flipH="1">
          <a:off x="1463509" y="1803641"/>
          <a:ext cx="285762" cy="14284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03EF5F-18C3-4F25-9923-CCB2890A4B7D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02858-E0CA-4E73-A1EE-47C12F8D76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220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2858-E0CA-4E73-A1EE-47C12F8D764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налог на доходы физических лиц  увеличился незначительно на 38 тыс. руб.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акцизы на нефтепродукты  увеличились на 195 тыс. руб.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связи с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ростом поступлений  акцизов на дизельное топливо и автомобильный бензин с учетом установленных дифференцированных нормативов отчислений;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налог,  взимаемый в связи с применением патентной системы  налогообложения увеличился на 61 тыс. руб.,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связи с увеличением коэффициента-дефлятора для расчета патентной системы налогообложения с 1,518 в 2019 году до 1,589 в 2020 году в соответствии с Приказом Минэкономразвития России от 10.12.2019г. № 793, а также ростом количества налогоплательщиков, применяемых патентную систему налогообложения;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единый сельскохозяйственный налог  увеличился на 11</a:t>
            </a:r>
            <a:r>
              <a:rPr lang="ru-RU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669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руб.,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связи с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ростом поступлений по итогам реализации ООО «Саянский бройлер» за 2019 год и с перечислением авансового платежа 5 000 тыс. руб. за 2020 год в декабре 2020 года;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налог  на имущество физических лиц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увеличился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9 121 тыс. руб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., в связи с окончанием периода возврата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налога, в результате перерасчета за три налоговых периода согласно Постановления Конституционного суда РФ от 15.02.2019г. № 10-П «О применении кадастровой стоимости объектов налогообложения»;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единый налог, взимаемый в связи с применением упрощенной системы налогообложения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уменьшился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98 тыс. руб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из-за нестабильной ситуации в экономике в связи с пандемией, в результате которой предприниматели в течение 6 месяцев не осуществляют деятельность, которая попала под запрет;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единый  налог  на вмененный доход  уменьшился на 1</a:t>
            </a:r>
            <a:r>
              <a:rPr lang="ru-RU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161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.,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связи с прекращением деятельности, снятием с учета и изменением режима налогообложения налогоплательщиками, а также в связи с уменьшением исчисленного налога на сумму страховых взносов, уплаченных в пенсионный фонд РФ;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земельный налог  уменьшился на 10 733</a:t>
            </a:r>
            <a:r>
              <a:rPr lang="ru-RU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тыс. руб.,</a:t>
            </a:r>
            <a:r>
              <a:rPr lang="ru-RU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связи со снижением кадастровой стоимости земельных участков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Ново-Зиминской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ТЭЦ;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государственная  пошлина  уменьшилась на 451 тыс. руб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.,</a:t>
            </a:r>
            <a:r>
              <a:rPr lang="ru-RU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связи со снижением поступлений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госпошлины по делам, рассматриваемых в судах общей юрисдикции, мировыми судьями.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2858-E0CA-4E73-A1EE-47C12F8D764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</a:t>
            </a:r>
            <a:r>
              <a:rPr lang="ru-RU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доходов от использования муниципального имущества в сумме 669 тыс. руб., 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части: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платы за наем муниципального жилого фонда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сумме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тыс. руб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., в связи с поступлением просроченной дебиторской задолженности за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найм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жилья;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доходы от продажи земельных участков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сумме 666 тыс. руб.,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связи с увеличением количества заключенных договоров купли-продажи по результатам аукционов с 4 в 2019г. до 9 в 2020г.;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Уменьшение</a:t>
            </a:r>
            <a:r>
              <a:rPr lang="ru-RU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доходов от использования муниципального  имущества в сумме 3 151 тыс. руб., 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части:</a:t>
            </a:r>
          </a:p>
          <a:p>
            <a:pPr lvl="0"/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доходов, получаемых в виде арендной платы за земельные участки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сумме 273 тыс. руб.,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связи со снижением количества заключенных договоров аренды земельных участков с 195 в 2019 г. до 160 в 2020г., в том числе, в связи с выкупом земельных участков в собственность.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доходов от сдачи в аренду имущества казенных учреждений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сумме 8 тыс. руб.,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связи с реорганизацией МУ ХЭС МУСО;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доходов от сдачи в аренду муниципального имущества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сумме 2 249 тыс. руб.,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связи с: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расторжением договора аренды с банком «АО «Союз» с 29.02.2020г.;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расторжением договоров аренды на опоры уличного освещения;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дебиторской задолженностью по договорам аренды с ООО «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Крост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»;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освобождением арендаторов муниципального имущества от уплаты арендных платежей на 6 месяцев (Решение Думы от 26.03.2020г. № 71-67-20-10)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доходов от перечисления части прибыли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сумме 621 тыс. руб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., в связи с  уменьшением процента отчисления части прибыли муниципальными унитарными предприятиями до 5 %, в соответствии с решением Думы от 29.08.2019г. № 71-67-19-34 («Рыночный комплекс», «ЦГА №243», «Водоканал-Сервис»);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Уменьшение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платы за негативное воздействие на окружающую среду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сумме  338 тыс. руб. 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связи с переплатой в 2019 году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 АО «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Саянскхимпласт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Уменьшение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доходов от оказания платных услуг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9 733 тыс. руб.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связи с переходом на дистанционное обучение  учреждений общего образования и непосещением детьми учреждений дошкольного образования в период пандемии;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Уменьшение </a:t>
            </a:r>
            <a:r>
              <a:rPr lang="ru-RU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доходов от реализации имущества </a:t>
            </a:r>
            <a:r>
              <a:rPr lang="ru-RU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28 241 тыс. руб.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связи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 тем, что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2020 году реализован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объект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 меньшей стоимостью по результатам независимой оценки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Уменьшение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суммы штрафов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сумме 451 тыс. руб.,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связи с вступлением в силу Федерального закона от 15 апреля 2019 года № 62-ФЗ "О внесении изменений в Бюджетный кодекс Российской Федерации", согласно которому с 1 января 2020 года   штрафы в полном объеме зачисляются в тот бюджет, из которого осуществляется финансовое обеспечение деятельности органа, налагающего штраф;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Уменьшение</a:t>
            </a:r>
            <a:r>
              <a:rPr lang="ru-RU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прочих неналоговых доходов  </a:t>
            </a:r>
            <a:r>
              <a:rPr lang="ru-RU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сумму 319 тыс. руб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связи с оплатой за вырубку </a:t>
            </a:r>
            <a:r>
              <a:rPr lang="ru-RU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зеленых насаждений</a:t>
            </a:r>
            <a:r>
              <a:rPr lang="ru-RU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2019 году,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тогда как в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2020 году оплата поступила в меньшем объеме и по другому КБК, в связи с изменением порядка применения кодов </a:t>
            </a:r>
            <a:r>
              <a:rPr lang="ru-RU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бюджетной классификации.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2858-E0CA-4E73-A1EE-47C12F8D764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2858-E0CA-4E73-A1EE-47C12F8D764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Сумма</a:t>
            </a:r>
            <a:r>
              <a:rPr lang="ru-RU" baseline="0" dirty="0" smtClean="0"/>
              <a:t> безвозмездных поступлений в 2020 году относительно 2019 года возросла на 213 997 тыс.руб., в том числе сумма финансовой помощи в виде дотации на выравнивание, сбалансированность местного бюджета на 764 тыс. руб. и целевых МБТ на 227 547 тыс. руб., субвенций уменьшение на 14 314 тыс. руб. Общая сумма безвозмездных поступлений из областного бюджета увеличилась на 15%.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2858-E0CA-4E73-A1EE-47C12F8D764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2858-E0CA-4E73-A1EE-47C12F8D7645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2858-E0CA-4E73-A1EE-47C12F8D764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Расходы местного бюджета по сравнению с аналогичным периодом </a:t>
            </a:r>
            <a:r>
              <a:rPr lang="ru-RU" baseline="0" dirty="0" smtClean="0"/>
              <a:t> прошлого года  увеличились на 175 422тыс. руб. (9%), в том числе за счет целевых средств на 213 900тыс. руб., в то же время уменьшились за счет собственных доходов на 38 478 тыс. руб.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B5262-1FC4-426E-9DC1-FE665D5D01F4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 видно из таблицы, расходы распределились следующим образом: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на образование 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1 144 816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руб.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56,4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%), что   на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57 011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тыс. руб. или 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5,2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%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больше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чем в аналогичном периоде 2019 года; 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на физическую культуру и спорт –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218 353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руб.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10,7%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национальную экономику –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183 401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руб.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9,0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на жилищно-коммунальное хозяйство –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179 488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тыс. руб.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8,8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на общегосударственные вопросы -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148 587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руб.(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7,3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на социальную политику-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79 329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руб.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%);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на культуру и кинематографию – 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68 176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руб. (3,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Удельный вес расходов на финансирование других отраслей  бюджетной сферы составил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0,4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 от общего объема расходов или 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9 059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2858-E0CA-4E73-A1EE-47C12F8D7645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x-none" sz="1200" b="1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Изменение 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x-none" sz="1200" b="1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расходов по разделам и подразделам  бюджетной классификации  в сравнении с 2019 год</a:t>
            </a:r>
            <a:r>
              <a:rPr lang="ru-RU" sz="1200" b="1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ом</a:t>
            </a:r>
            <a:r>
              <a:rPr lang="x-none" sz="1200" b="1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объясняется следующими причинами: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b="1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b="1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Рост  в общей сумме 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232 896 </a:t>
            </a:r>
            <a:r>
              <a:rPr lang="x-none" sz="1200" b="1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тыс. руб.: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по разделу «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Общегосударственные расходы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в сумме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13 633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10,1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%)  по следующим причинам: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индексацией  заработной платы работников  муниципальных учреждений;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расходов по выплате заработной платы с начислениями и других расходов на содержание  МУ «Управление обслуживания социальной сферы» в результате реорганизации МУ «ХЭС» учреждений системы образования и  МУ «Управление обслуживания муниципальных учреждений культуры»;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расходов по выплате заработной платы с начислениями и других расходов на содержание  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 "Служба закупок муниципального образования "город Саянск"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выплатой денежного поощрения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муниципальн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ой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управленческ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ой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команд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 счет средств резервного фонда Правительства Российской Федерации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по разделу «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Национальная безопасность и правоохранительная деятельность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в сумме 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854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тыс. руб.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рост расходов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обусловлен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платой заработной платы с начислениями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прочих расходов по обеспечению деятельности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вновь созданного казенного учреждения  «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Единая диспетчерская служба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  по разделу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«Жилищно-коммунальное хозяйство»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41 207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тыс. руб.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29,8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  объясняется  оплатой расходных обязательств по следующим направлениям: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кредиторской задолженности    по разработке проектно-сметной документации  по благоустройству парка в  микрорайоне «Юбилейный»;</a:t>
            </a: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расходов по оплате выполненных работ по капитальному  ремонту водоводов (участок выноса водовода по коммуникационному мосту через реку Ока в р-не садоводства  Мостовик, по ул. Советской и  Бабаева);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выполненных работ по строительству сетей электроснабжения в мкр. Таёжный;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мероприятий по созданию комфортной городской среды в малых городах  - победителях Всероссийского конкурса лучших проектов создания комфортной городской среды (благоустройство парка мкр Юбилейный);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выполненных работ по капитальному ремонту объектов муниципального  жилого фонда;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по разделу «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Образование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в сумме 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57 011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руб.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5,2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  расходов объясняется оплатой расходных обязательств по следующим направлениям: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заработной платы работникам учреждений образования в соответствии с «дорожными картами»;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ростом   средней заработной платы по прочим  категориям  работающих  в связи с  увеличением минимального размера оплаты труда;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индексацией  заработной платы работников  муниципальных учреждений;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выплатой ежемесячного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денежно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вознаграждени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 классное руководство педагогическим работникам муниципальных общеобразовательных организаций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 счет средств федерального бюджета;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выплатой денежного поощрения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муниципальн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ой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управленческ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ой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команд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 счет средств резервного фонда Правительства Российской Федерации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расходов по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строительст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ву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общеобразовательной школы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приобретен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ием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музыкальных инструментов, оборудования и материалов для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оснащения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детск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ой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школ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ы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искусств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приобретение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мебели для занятий в учебных классах, необходим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ой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для оснащения муниципальных общеобразовательных организаций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расходов по капитальному ремонту учреждений 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образования;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беспечение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бесплатным питанием отдельных категорий учащихся в муниципальных общеобразовательных учреждениях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  по разделу «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Культура и кинематография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в сумме 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7 139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11,7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%), увеличение  расходов объясняется оплатой расходных обязательств по следующим направлениям: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заработной платы работникам учреждений культуры в соответствии с «дорожными картами»;</a:t>
            </a: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индексацией  заработной платы работников  муниципальных учреждений;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работ по реконструкции Детской музыкальной школы;</a:t>
            </a: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мероприятий по созданию  виртуальных концертных залов;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мероприятий по восстановлению мемориальных сооружений и объектов, увековечивающих память погибших при защите Отечества (благоустройство сквера «Победы»);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выплатой денежного поощрения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муниципальн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ой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управленческ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ой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команд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 счет средств резервного фонда Правительства Российской Федерации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по разделу «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Физическая культура и спорт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в сумме 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111 928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205,2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  объясняется оплатой расходных обязательств по следующим направлениям: 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индексацией  заработной платы работников  муниципальных учреждений;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расходов по капитальному ремонту учреждений  физической культуры  и  спорта (бассейн «Дельфин», Дом спорта, Мегаполис-спорт);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мероприятий из перечня проектов народных инициатив;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услуг по разработке проектно-сметной документации  при строительстве хоккейного корта;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приобретением  металлоконструкции и сопутствующих материалов, необходимых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при 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устройст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хоккейного корта в микрорайоне «Олимпийский»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по разделу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«Средства массовой информации»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1 124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руб.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(24%) увеличение  расходов  связано  с изменением порядка применения кодов  бюджетной классификации по оплате информационных услуг по освещению деятельности муниципального образования;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</a:t>
            </a:r>
            <a:r>
              <a:rPr lang="x-none" sz="1200" b="1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Снижение в общей сумме </a:t>
            </a:r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57 474</a:t>
            </a:r>
            <a:r>
              <a:rPr lang="x-none" sz="1200" b="1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руб.: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 по разделу «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Национальная экономика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в сумме 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51 093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тыс. руб.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21,8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   обусловлено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уменьшением суммы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расходны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обязательств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 капитальному ремонту автомобильной дороги и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благоустройству дворовых территори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 по разделу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«Социальная политика»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2 975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уб.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3,6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 в  связи  с изменением порядка применения кодов  бюджетной классификации по предоставлению мер социальной поддержки гражданам в связи с рождением и воспитанием детей.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 по разделу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«Обслуживание государственного (муниципального) долга»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сумме 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3 406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58,8%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обусловлено тем, что в  2019  год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были оплачены расходные обязательства, не предусмотренные в 2020 году  по  оплате  пени по бюджетному кредиту;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2858-E0CA-4E73-A1EE-47C12F8D7645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структуре расходов местного бюджета  наибольший удельный вес сохраняется за расходами на оплату труда с начислениями, которые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за 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2020 год составили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931 236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тыс. руб. или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45,9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% от общего объема расходов местного бюджета (в 2019 год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данные расходы составляли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930 258 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тыс. руб. или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50,1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%). Общая сумма социально-значимых расходов (заработная плата с начислениями, оплата услуг связи, коммунальные услуги,  пособия по социальной помощи населению) составили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1 027 241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тыс. руб. или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50,6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% от расходов местного бюджета, на их финансирование направлено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50,4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% от всех поступивших доходов местного бюджета.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2858-E0CA-4E73-A1EE-47C12F8D7645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Местный бюджет на 2020 год утвержден  в первоначальной редакции (решение Думы городского округа от 20.12.2019 года № 71-67-19-62)  по доходам в сумме </a:t>
            </a:r>
            <a:r>
              <a:rPr lang="ru-RU" sz="12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1</a:t>
            </a:r>
            <a:r>
              <a:rPr lang="ru-RU" sz="12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 987 947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тыс.руб.  и по расходам в сумме 2 009 709тыс.руб., необходимо отметить, что основные характеристики местного бюджета в течение 2020 года неоднократно изменялись. В течение года решениями Думы городского округа в утвержденный местный  бюджет на 2020год  </a:t>
            </a:r>
            <a:r>
              <a:rPr lang="ru-RU" sz="1200" kern="1200" dirty="0" smtClean="0">
                <a:solidFill>
                  <a:srgbClr val="0066FF"/>
                </a:solidFill>
                <a:latin typeface="+mn-lt"/>
                <a:ea typeface="+mn-ea"/>
                <a:cs typeface="+mn-cs"/>
              </a:rPr>
              <a:t>шесть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 вносились изменения, и окончательные параметры бюджета утверждены решением Думы  от 24.12.2020 года № 71-67-20-60 </a:t>
            </a:r>
            <a:r>
              <a:rPr lang="ru-RU" sz="1200" dirty="0" smtClean="0"/>
              <a:t>с учетом Приказа УФИН №011-26-66 от 30.12.2020г.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доходам  в сумме 2 068 966тыс.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руб. и по расходам  в сумме 2 089 874тыс. руб.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 дефицитом в сумме 20 908тыс.руб. или 5,</a:t>
            </a:r>
            <a:r>
              <a:rPr lang="ru-RU" sz="1200" kern="1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3 %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утвержденного общего годового объема доходов местного бюджета без учета утвержденного объема безвозмездных поступлений и (или) поступлений налоговых доходов по дополнительным нормативам отчислений.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2858-E0CA-4E73-A1EE-47C12F8D764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Изменения  кассовых расходов в  разрезе кодов операций сектора государственного управления (КОСГУ)  объясняются следующими причинами: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Рост в общей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217 546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тыс. руб., в том числе: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по КОСГУ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211,213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(заработная плата с начислениями)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978 тыс. руб.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0,1 %)  по следующим причинам: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заработной платы работникам учреждений образования и культуры в соответствии с «дорожными картами»;</a:t>
            </a: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ростом   средней заработной платы по прочим  категориям  работающих  в связи с  увеличением минимального размера оплаты труда;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индексацией  заработной платы работников  муниципальных учреждений;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заработной платы с начислениями работникам вновь созданного казенного учреждения  «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Единая диспетчерская служба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»;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выплатой ежемесячного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денежно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вознаграждени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 классное руководство педагогическим работникам муниципальных общеобразовательных организаций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 счет средств федерального бюджета;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выплатой денежного поощрения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муниципальн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ой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управленческ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ой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команд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 счет средств резервного фонда Правительства Российской Федерации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-по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КОСГУ 221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(услуги связи) 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217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9,3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%), увеличение расходов обусловлено  оплатой   услуг связи  за декабрь 2019 года в январе 2020 года,  тогда как в 2019 год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данные расходы  оплачены авансовым платежом в декабре 2018года, а также ростом тарифов на услуги связи;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по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КОСГУ 225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(оплата работ,  услуг по содержанию имущества) в сумме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17 438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руб.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6,5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%),  рост расходов обусловлен  следующими причинами: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расходных обязательств по капитальному ремонту дошкольных учреждений образования (ДУ №1, 19) и объектов муниципального жилого фонда;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расходных обязательств по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выборочному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капитальному ремонту общеобразовательных учреждений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замена оконных блоков СОШ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№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расходных обязательств по капитальному ремонту учреждений   физической культуры  и  спорта (бассейн «Дельфин», Дом спорта, Мегаполис-спорт);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мероприятий по текущему ремонту объектов, увековечивающих память погибших при защите Отечества (благоустройство сквера «Победы»);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по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КОСГУ 226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(оплата прочих услуг)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60 629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(45,5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%), рост расходов   обусловлен  следующими  причинами: 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кредиторской задолженности    по разработке проектно-сметной документации  по капитальному ремонту автомобильной дороги и  благоустройству парка в  микрорайоне «Юбилейный»;</a:t>
            </a: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расходов по оплате выполненных работ по капитальному  ремонту водоводов (участок выноса водовода по коммуникационному мосту через реку Ока в р-не садоводства  Мостовик, по ул. Советской и  Бабаева);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услуг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разработке комплексной схемы организации дорожного движения на территории городского округа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мероприятий по созданию комфортной городской среды в малых городах  - победителях Всероссийского конкурса лучших проектов создания комфортной городской среды (благоустройство парка мкр Юбилейный);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мероприятий по созданию виртуальных концертных залов;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мероприятий по восстановлению мемориальных сооружений и объектов, увековечивающих память погибших при защите Отечества (благоустройство сквера «Победы»);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мероприятий по организации бесплатного питани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отдельных категорий учащихся в муниципальных общеобразовательных учреждениях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по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КОСГУ 227 (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страхование) в сумме 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114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80,9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 рост  обусловлен оплатой страховых премий в результате приобретения дополнительных  автомобильных средств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МКУ  «СДС»;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по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КОСГУ 241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(безвозмездные перечисления текущего характера государственным (муниципальным) учреждениям)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71 618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тыс.  руб.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результате неиспользованного остатка  субсидий на лицевых счетах бюджетных учреждений на конец отчетного периода  по суммам, перечисленным в последний день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текущего года (субсидия на проведение капитального ремонта учреждений спорта)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по К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ОСГУ 260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(социальное обеспечение) в общей сумме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16 775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б. 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26,3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%),  рост  обусловлен   следующими  причинами: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расходных обязательств по выплате пенсий  бывшим муниципальным служащим в результате роста количества пенсионеров, получающих муниципальную пенсию и увеличения прожиточного минимума получателей пенсий;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расходов по предоставлению субсидий, выделенных на приобретение жилья по программе «Молодым семьям – доступное жилье»  в связи с ростом объема финансирования;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расходов по предоставлению субсидии на оплату жилья и коммунальных услуг в связи с увеличением прожиточного минимума получателей субсидии;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выплатой компенсаций по питанию отдельным категориям детей, обучающихся  в общеобразовательных учреждениях на время применения электронного обучения и   дистанционных образовательных технологий;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выплатой компенсации семье, имеющей детей, пострадавшей в результате чрезвычайной ситуации, возникшей в результате паводка за счет средств областного бюджета;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выплатой компенсации по обеспечению бесплатным питанием обучающихся, пребывающих на полном государственном обеспечении в организациях социального обслуживания,  а также детей-инвалидов, посещающих муниципальные общеобразовательные организации;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по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КОСГУ 310 (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 стоимости основных средств)  рост расходов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49 777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15,4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 обусловлен следующими  причинами: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расходов по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выполненных работ по строительству общеобразовательной школы;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работ по реконструкции Детской музыкальной школы;</a:t>
            </a: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оплатой выполненных работ по строительству сетей электроснабжения в мкр. Таёжный;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приобретени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ем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мебели для занятий в учебных классах, необходимых для оснащения муниципальных общеобразовательных организаций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(СОШ № 2,3);</a:t>
            </a: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приобретен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ием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музыкальных инструментов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оборудования  для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оснащения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детск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ой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школ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ы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искусств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увеличением расходов по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оплат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выполненных работ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 перечня проектов народных инициатив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приобретением скульптурной композиции  для благоустройства  территории города;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Снижение в общей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42 124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руб., в том числе: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по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КОСГУ 222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(транспортные услуги)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1 459 тыс. руб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(79,9%),  снижение расходов объясняется  с тем,  что перевозка школьников стала осуществляться на муниципальном автотранспорте, тогда как в 2019 году пользовались услугами перевозчика;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по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КОСГУ 223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(оплата коммунальных услуг)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19 826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тыс. руб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60,6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  снижение расходов обусловлено увеличением кредиторской задолженности из-за несбалансированности местного бюджета;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- по 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КОСГУ 228 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(услуги, работы для целей капитальных вложений)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4 254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85,8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снижение расходов  обусловлено  оплат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ой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2019году  расходов, не запланированных на 2020год;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- по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КОСГУ 340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(увеличение стоимости материальных запасов)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138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(0,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снижение расходов обусловлено увеличением кредиторской задолженности из-за несбалансированности местного бюджета;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по расходам, не отнесенным к вышеперечисленным  в сумме   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16 447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руб. 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44,1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%)   в том числе: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КОСГУ 212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(прочие несоциальные выплаты персоналу в денежной форме)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175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снижение расходов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обусловлено тем, что в  2019  году были оплачены расходные обязательства, связанные  со служебными командировками. В  аналогичном периоде  2020  года выездные мероприятия были сокращены  в связи  с обострением ситуации в период пандемии;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-по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КОСГУ 244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(безвозмездные перечисления нефинансовым организациям государственного сектора на производство)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994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тыс. руб.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снижение расходов обусловлено увеличением кредиторской задолженности из-за несбалансированности местного бюджета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-по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КОСГУ 245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(безвозмездные перечисления иным нефинансовым организациям) 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уменьш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ение расходов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8 464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тыс. руб.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обусловлено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уменьш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ением расходных обязательств по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перечислению субсидий на оплату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мероприятий  по благоустройству дворовых территори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КОСГУ 246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(безвозмездные перечисления некоммерческим организациям) снижение расходов  в сумме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тыс. руб.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обусловлено уменьшением расходных обязательств по финансовой поддержке некоммерческих организаций  в связи  с обострением ситуации в период пандемии;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-по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КОСГУ 290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(прочие расходы)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6 906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тыс. руб.,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снижение расходов</a:t>
            </a:r>
            <a:r>
              <a:rPr lang="x-none" sz="12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обусловлено тем, что 2019  год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были оплачены расходные обязательства, не предусмотренные в 2020 году  по  оплате  пени по бюджетному кредиту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а также  </a:t>
            </a:r>
            <a:r>
              <a:rPr lang="x-none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проведению выборов мэра городского округа;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по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КОСГУ 231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(обслуживание внутреннего долга)  рост расходов  в сумме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118 тыс. руб.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обусловлен увеличением суммы основного долга по  кредиту коммерческого банка, тогда как в  2019  году  сумма задолженности в течении двух месяцев была меньше;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2858-E0CA-4E73-A1EE-47C12F8D7645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2858-E0CA-4E73-A1EE-47C12F8D7645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   2020 год  местный бюджет исполнен: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 доходам в сумме  2 037 921тыс. руб.  или 98% от годового плана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(годовой план 2 068 966 тыс. руб.)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 расходам в сумме   2 031 209тыс. руб.  или 97% от годового плана 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 годовой план  2 089 874тыс.руб.) 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итогам 2020 года местный бюджет  исполнен с профицитом в сумме 6 712тыс.руб.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2858-E0CA-4E73-A1EE-47C12F8D764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Доходы местного бюджета исполнены в сумме 2 037 921тыс.руб., что на 31 045 тыс. руб. меньше, чем утверждено в окончательном варианте бюджета </a:t>
            </a:r>
            <a:r>
              <a:rPr lang="ru-RU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2020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год.  Плановые значения по доходам не выполнены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2%.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Расходы местного бюджета исполнены в сумме 2 031 209тыс. руб., что на  58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665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руб. меньше, чем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утверждено в окончательным  варианте бюджета на 2020 год. Плановые значения по расходам недовыполнены на 3%.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итогам 2020 года местный бюджет  исполнен с профицитом  в сумме 6 712тыс.руб.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2858-E0CA-4E73-A1EE-47C12F8D764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Наибольший удельный вес в общей сумме доходов занимают  безвозмездные поступления из областного бюджета – 80%,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налоговые и неналоговые доходы составляют соответственно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20%.</a:t>
            </a:r>
          </a:p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2858-E0CA-4E73-A1EE-47C12F8D764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 01.01.2020 года изменились нормативы отчислений налоговых</a:t>
            </a:r>
            <a:r>
              <a:rPr lang="ru-RU" baseline="0" dirty="0" smtClean="0"/>
              <a:t> доходов в бюджет муниципального образования: </a:t>
            </a:r>
          </a:p>
          <a:p>
            <a:pPr>
              <a:buFontTx/>
              <a:buChar char="-"/>
            </a:pPr>
            <a:r>
              <a:rPr lang="ru-RU" baseline="0" dirty="0" smtClean="0"/>
              <a:t> акцизы и подакцизные товары увеличились с 0,075 % до 0,085%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соответствии с Законом Иркутской области;</a:t>
            </a:r>
          </a:p>
          <a:p>
            <a:pPr>
              <a:buFontTx/>
              <a:buNone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плата за негативное воздействие на окружающую среду увеличилась с 55% до 60% в соответствии с Законом Иркутской области.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B5262-1FC4-426E-9DC1-FE665D5D01F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видам налоговых  доходов  сохраняется  преимущественное поступление налога на доходы физических лиц 208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939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тыс. руб. – 68,3%, а  все остальные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составляют сумму  96 961 тыс. руб. или  31,7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%. в общей сумме  налоговых доходов.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2858-E0CA-4E73-A1EE-47C12F8D764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структуре неналоговых доходов  преимущественное поступление составляют доходы от оказания платных услуг,</a:t>
            </a:r>
            <a:r>
              <a:rPr lang="ru-RU" baseline="0" dirty="0" smtClean="0"/>
              <a:t> в том числе родительская плата, общая сумма этих неналоговых доходов за 2020 год составила -  63 481 тыс. руб. или 69,2% в общей сумме неналоговых доходов.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Доходы, получаемые в виде арендной платы за земельные участки составили – 10 789 тыс. руб. или 11,8%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Доходы  от продажи материальных и нематериальных активов составили – 6 592 тыс. руб. или 7,2%.</a:t>
            </a:r>
          </a:p>
          <a:p>
            <a:r>
              <a:rPr lang="ru-RU" baseline="0" dirty="0" smtClean="0"/>
              <a:t>Все остальные  неналоговые доходы составили – 10 873 тыс. руб. или 11,8 %, каждый из указанных неналоговых источников  составляет от 1,5 до 3,9% в общей сумме неналоговых доходов.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02858-E0CA-4E73-A1EE-47C12F8D764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0" i="0" u="none" dirty="0" smtClean="0"/>
          </a:p>
          <a:p>
            <a:r>
              <a:rPr lang="ru-RU" b="0" i="0" u="none" dirty="0" smtClean="0"/>
              <a:t>Сумма налоговых</a:t>
            </a:r>
            <a:r>
              <a:rPr lang="ru-RU" b="0" i="0" u="none" baseline="0" dirty="0" smtClean="0"/>
              <a:t> доходов относительно 2019 года  за 2020 год увеличилась на 8 641 тыс. руб., </a:t>
            </a:r>
          </a:p>
          <a:p>
            <a:r>
              <a:rPr lang="ru-RU" b="0" i="0" u="none" baseline="0" dirty="0" smtClean="0"/>
              <a:t>Неналоговые доходы уменьшились на сумму 41 564 тыс. руб.</a:t>
            </a:r>
            <a:endParaRPr lang="ru-RU" b="0" i="0" u="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B5262-1FC4-426E-9DC1-FE665D5D01F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0B3B4B6-B052-4A66-9ABB-D033D39A0040}" type="datetime1">
              <a:rPr lang="ru-RU" smtClean="0"/>
              <a:pPr/>
              <a:t>18.01.2023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E608AD0-3142-4B03-8AAC-B4E8F1CD8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45FF-A925-4DBB-83B1-1FC659CB85C8}" type="datetime1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679B-7727-4585-9539-796A9F0C6446}" type="datetime1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DA5E-5C91-4577-8F2F-EB7B9B1078F2}" type="datetime1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31CA066-311F-4B7B-94CC-FC1C594BBBDC}" type="datetime1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608AD0-3142-4B03-8AAC-B4E8F1CD8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F223D-6682-4FAF-BF51-76E53BCDEAC6}" type="datetime1">
              <a:rPr lang="ru-RU" smtClean="0"/>
              <a:pPr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AE62-FBE4-4A92-9AF0-65D76BB265C7}" type="datetime1">
              <a:rPr lang="ru-RU" smtClean="0"/>
              <a:pPr/>
              <a:t>18.01.2023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BB6B2-DBC9-405F-9AD6-00AD305AE2C6}" type="datetime1">
              <a:rPr lang="ru-RU" smtClean="0"/>
              <a:pPr/>
              <a:t>18.01.2023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6D09-A4AF-4BFA-9662-D31C892C4D46}" type="datetime1">
              <a:rPr lang="ru-RU" smtClean="0"/>
              <a:pPr/>
              <a:t>18.01.2023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07B3-42E9-42C8-9DB1-47B86CBA83E0}" type="datetime1">
              <a:rPr lang="ru-RU" smtClean="0"/>
              <a:pPr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C9A4-DE84-44C0-A5D8-9810C8B9D4B4}" type="datetime1">
              <a:rPr lang="ru-RU" smtClean="0"/>
              <a:pPr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06CD415-34B0-4014-945C-C9017F3B2E8D}" type="datetime1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ru-RU" dirty="0" err="1" smtClean="0"/>
              <a:t>Зиминский</a:t>
            </a:r>
            <a:r>
              <a:rPr lang="ru-RU" dirty="0" smtClean="0"/>
              <a:t> район</a:t>
            </a:r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608AD0-3142-4B03-8AAC-B4E8F1CD8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34" Type="http://schemas.openxmlformats.org/officeDocument/2006/relationships/diagramLayout" Target="../diagrams/layout7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33" Type="http://schemas.openxmlformats.org/officeDocument/2006/relationships/diagramData" Target="../diagrams/data7.xml"/><Relationship Id="rId2" Type="http://schemas.openxmlformats.org/officeDocument/2006/relationships/notesSlide" Target="../notesSlides/notesSlide12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29" Type="http://schemas.openxmlformats.org/officeDocument/2006/relationships/diagramLayout" Target="../diagrams/layout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Layout" Target="../diagrams/layout5.xml"/><Relationship Id="rId32" Type="http://schemas.microsoft.com/office/2007/relationships/diagramDrawing" Target="../diagrams/drawing6.xml"/><Relationship Id="rId37" Type="http://schemas.microsoft.com/office/2007/relationships/diagramDrawing" Target="../diagrams/drawing7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28" Type="http://schemas.openxmlformats.org/officeDocument/2006/relationships/diagramData" Target="../diagrams/data6.xml"/><Relationship Id="rId36" Type="http://schemas.openxmlformats.org/officeDocument/2006/relationships/diagramColors" Target="../diagrams/colors7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31" Type="http://schemas.openxmlformats.org/officeDocument/2006/relationships/diagramColors" Target="../diagrams/colors6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Relationship Id="rId30" Type="http://schemas.openxmlformats.org/officeDocument/2006/relationships/diagramQuickStyle" Target="../diagrams/quickStyle6.xml"/><Relationship Id="rId35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13" Type="http://schemas.openxmlformats.org/officeDocument/2006/relationships/diagramLayout" Target="../diagrams/layout10.xml"/><Relationship Id="rId18" Type="http://schemas.openxmlformats.org/officeDocument/2006/relationships/diagramLayout" Target="../diagrams/layout11.xml"/><Relationship Id="rId26" Type="http://schemas.microsoft.com/office/2007/relationships/diagramDrawing" Target="../diagrams/drawing12.xml"/><Relationship Id="rId3" Type="http://schemas.openxmlformats.org/officeDocument/2006/relationships/diagramLayout" Target="../diagrams/layout8.xml"/><Relationship Id="rId21" Type="http://schemas.microsoft.com/office/2007/relationships/diagramDrawing" Target="../diagrams/drawing11.xml"/><Relationship Id="rId7" Type="http://schemas.openxmlformats.org/officeDocument/2006/relationships/diagramData" Target="../diagrams/data9.xml"/><Relationship Id="rId12" Type="http://schemas.openxmlformats.org/officeDocument/2006/relationships/diagramData" Target="../diagrams/data10.xml"/><Relationship Id="rId17" Type="http://schemas.openxmlformats.org/officeDocument/2006/relationships/diagramData" Target="../diagrams/data11.xml"/><Relationship Id="rId25" Type="http://schemas.openxmlformats.org/officeDocument/2006/relationships/diagramColors" Target="../diagrams/colors12.xml"/><Relationship Id="rId2" Type="http://schemas.openxmlformats.org/officeDocument/2006/relationships/diagramData" Target="../diagrams/data8.xml"/><Relationship Id="rId16" Type="http://schemas.microsoft.com/office/2007/relationships/diagramDrawing" Target="../diagrams/drawing10.xml"/><Relationship Id="rId20" Type="http://schemas.openxmlformats.org/officeDocument/2006/relationships/diagramColors" Target="../diagrams/colors11.xml"/><Relationship Id="rId29" Type="http://schemas.openxmlformats.org/officeDocument/2006/relationships/diagramQuickStyle" Target="../diagrams/quickStyle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24" Type="http://schemas.openxmlformats.org/officeDocument/2006/relationships/diagramQuickStyle" Target="../diagrams/quickStyle12.xml"/><Relationship Id="rId5" Type="http://schemas.openxmlformats.org/officeDocument/2006/relationships/diagramColors" Target="../diagrams/colors8.xml"/><Relationship Id="rId15" Type="http://schemas.openxmlformats.org/officeDocument/2006/relationships/diagramColors" Target="../diagrams/colors10.xml"/><Relationship Id="rId23" Type="http://schemas.openxmlformats.org/officeDocument/2006/relationships/diagramLayout" Target="../diagrams/layout12.xml"/><Relationship Id="rId28" Type="http://schemas.openxmlformats.org/officeDocument/2006/relationships/diagramLayout" Target="../diagrams/layout13.xml"/><Relationship Id="rId10" Type="http://schemas.openxmlformats.org/officeDocument/2006/relationships/diagramColors" Target="../diagrams/colors9.xml"/><Relationship Id="rId19" Type="http://schemas.openxmlformats.org/officeDocument/2006/relationships/diagramQuickStyle" Target="../diagrams/quickStyle11.xml"/><Relationship Id="rId31" Type="http://schemas.microsoft.com/office/2007/relationships/diagramDrawing" Target="../diagrams/drawing13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Relationship Id="rId14" Type="http://schemas.openxmlformats.org/officeDocument/2006/relationships/diagramQuickStyle" Target="../diagrams/quickStyle10.xml"/><Relationship Id="rId22" Type="http://schemas.openxmlformats.org/officeDocument/2006/relationships/diagramData" Target="../diagrams/data12.xml"/><Relationship Id="rId27" Type="http://schemas.openxmlformats.org/officeDocument/2006/relationships/diagramData" Target="../diagrams/data13.xml"/><Relationship Id="rId30" Type="http://schemas.openxmlformats.org/officeDocument/2006/relationships/diagramColors" Target="../diagrams/colors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3314"/>
            <a:ext cx="6858000" cy="12334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Отчет об исполнении бюджета  муниципального образования «город Саянск» за 2020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Начальник  управления по финансам и налогам </a:t>
            </a:r>
            <a:r>
              <a:rPr lang="ru-RU" dirty="0" err="1" smtClean="0"/>
              <a:t>Бухарова</a:t>
            </a:r>
            <a:r>
              <a:rPr lang="ru-RU" dirty="0" smtClean="0"/>
              <a:t> И.В. </a:t>
            </a:r>
            <a:endParaRPr lang="ru-RU" dirty="0"/>
          </a:p>
        </p:txBody>
      </p:sp>
      <p:pic>
        <p:nvPicPr>
          <p:cNvPr id="5" name="Picture 8" descr="Главные новости Саянс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32656"/>
            <a:ext cx="1872208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507288" cy="7762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Исполнение плана по доходам за 2020 год (1)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7956376" y="6381328"/>
            <a:ext cx="1187624" cy="340782"/>
          </a:xfrm>
        </p:spPr>
        <p:txBody>
          <a:bodyPr/>
          <a:lstStyle/>
          <a:p>
            <a:fld id="{08BF29E0-429D-446B-9829-C15C24249DBD}" type="datetime1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244408" y="332656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тыс.руб.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528" y="764703"/>
          <a:ext cx="8249033" cy="5272597"/>
        </p:xfrm>
        <a:graphic>
          <a:graphicData uri="http://schemas.openxmlformats.org/drawingml/2006/table">
            <a:tbl>
              <a:tblPr/>
              <a:tblGrid>
                <a:gridCol w="3092093"/>
                <a:gridCol w="742783"/>
                <a:gridCol w="906365"/>
                <a:gridCol w="906365"/>
                <a:gridCol w="1019966"/>
                <a:gridCol w="792764"/>
                <a:gridCol w="788697"/>
              </a:tblGrid>
              <a:tr h="32542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доходов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 на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 за 2020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Темп</a:t>
                      </a:r>
                      <a:r>
                        <a:rPr lang="ru-RU" sz="14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роста/снижения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7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 доходы, в т.ч.: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430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558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396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202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397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635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92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-32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923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3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208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901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207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700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208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939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3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уплаты акцизов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487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789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682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98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195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1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Налог, взимаемый в связи с применением упрощенной системы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налогообложения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599" marR="32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290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193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192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99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-98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5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Налог, взимаемый в связи с применением патентной системы налогообложения, зачисляемый в бюджеты муниципальных районов</a:t>
                      </a:r>
                      <a:endParaRPr lang="ru-RU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236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290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297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126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3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Единый налог на вмененный доход для отдельных видов деятельности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745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550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584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92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-1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161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Единый сельскохозяйственный налог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903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573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572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162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669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700"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  на имущество физических лиц</a:t>
                      </a:r>
                      <a:endParaRPr kumimoji="0" lang="ru-RU" sz="14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4 146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300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975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94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/>
                        </a:rPr>
                        <a:t>120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121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389"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Земельный налог </a:t>
                      </a:r>
                      <a:endParaRPr kumimoji="0" lang="ru-RU" sz="14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31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578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200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845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98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66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-10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733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36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пошлина</a:t>
                      </a:r>
                      <a:endParaRPr lang="ru-RU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5 265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800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814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91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-451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52400"/>
            <a:ext cx="8507288" cy="7762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Исполнение плана по доходам за 2020 год (2)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29E0-429D-446B-9829-C15C24249DBD}" type="datetime1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316416" y="836712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тыс.руб.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0" y="1052736"/>
          <a:ext cx="8607329" cy="4904439"/>
        </p:xfrm>
        <a:graphic>
          <a:graphicData uri="http://schemas.openxmlformats.org/drawingml/2006/table">
            <a:tbl>
              <a:tblPr/>
              <a:tblGrid>
                <a:gridCol w="3178042"/>
                <a:gridCol w="843159"/>
                <a:gridCol w="941676"/>
                <a:gridCol w="941779"/>
                <a:gridCol w="1059600"/>
                <a:gridCol w="823649"/>
                <a:gridCol w="819424"/>
              </a:tblGrid>
              <a:tr h="61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доходов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 на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 за 2020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Темп</a:t>
                      </a:r>
                      <a:r>
                        <a:rPr lang="ru-RU" sz="14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роста/снижения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42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Доходы, получаемые в виде арендной платы за земельные участки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062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668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789</a:t>
                      </a:r>
                      <a:endParaRPr lang="ru-RU" sz="1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98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-273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3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сдачи в аренду имущества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849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761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592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96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257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0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Times New Roman"/>
                        </a:rPr>
                        <a:t>Доходы от перечисления части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прибыли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7815" marR="7815" marT="78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1 252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/>
                        </a:rPr>
                        <a:t>631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631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-621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latin typeface="Times New Roman"/>
                        </a:rPr>
                        <a:t>Прочие поступления от использования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имущества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7815" marR="7815" marT="78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1 674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1 7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99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1 677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93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7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Плата за негативное воздействие на окружающую среду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906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600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3 568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99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91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-338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9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оказания платных услуг и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компенсации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затрат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государства</a:t>
                      </a:r>
                    </a:p>
                  </a:txBody>
                  <a:tcPr marL="32599" marR="32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73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214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62</a:t>
                      </a:r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319</a:t>
                      </a:r>
                      <a:endParaRPr kumimoji="0" lang="ru-RU" sz="1400" kern="1200" dirty="0" smtClean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63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481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87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-9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733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реализации имущества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32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772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531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531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-28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241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продажи земельных участков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395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067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061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148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666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3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Штрафы, санкции, возмещение ущерба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4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878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430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427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76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-451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3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 неналоговые доходы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297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-22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-2</a:t>
                      </a:r>
                      <a:r>
                        <a:rPr lang="ru-R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200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-7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-319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599" marR="32599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23233429"/>
              </p:ext>
            </p:extLst>
          </p:nvPr>
        </p:nvGraphicFramePr>
        <p:xfrm>
          <a:off x="285720" y="642918"/>
          <a:ext cx="8858280" cy="857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776277588"/>
              </p:ext>
            </p:extLst>
          </p:nvPr>
        </p:nvGraphicFramePr>
        <p:xfrm>
          <a:off x="285720" y="1571612"/>
          <a:ext cx="8643998" cy="64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962486228"/>
              </p:ext>
            </p:extLst>
          </p:nvPr>
        </p:nvGraphicFramePr>
        <p:xfrm>
          <a:off x="285720" y="2285992"/>
          <a:ext cx="8001056" cy="714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285720" y="3071810"/>
          <a:ext cx="7358114" cy="714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285720" y="3786190"/>
          <a:ext cx="6858048" cy="928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285720" y="5786454"/>
          <a:ext cx="5929354" cy="714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457200" y="152400"/>
            <a:ext cx="8229600" cy="56195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Безвозмездные поступления за 2020 год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285720" y="4786322"/>
          <a:ext cx="6429420" cy="928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3" r:lo="rId34" r:qs="rId35" r:cs="rId3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Безвозмездные поступления из областного бюджета в 2020 году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BA09-6FE8-4E51-882D-9B131E3FCC94}" type="datetime1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13</a:t>
            </a:fld>
            <a:endParaRPr lang="ru-RU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51520" y="980728"/>
          <a:ext cx="8712968" cy="5237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884368" y="1340768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тыс.руб.</a:t>
            </a:r>
            <a:endParaRPr lang="ru-RU" sz="14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635896" y="5301208"/>
            <a:ext cx="1584176" cy="72008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2339752" y="2276873"/>
            <a:ext cx="1440160" cy="504056"/>
          </a:xfrm>
          <a:prstGeom prst="roundRect">
            <a:avLst/>
          </a:prstGeom>
          <a:noFill/>
          <a:ln w="190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Calibri"/>
              </a:rPr>
              <a:t>1 421 917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652120" y="1844824"/>
            <a:ext cx="1277313" cy="576064"/>
          </a:xfrm>
          <a:prstGeom prst="roundRect">
            <a:avLst/>
          </a:prstGeom>
          <a:noFill/>
          <a:ln w="190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Calibri"/>
              </a:rPr>
              <a:t>1 635 914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67944" y="4725145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+764</a:t>
            </a:r>
          </a:p>
          <a:p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+0,5%</a:t>
            </a:r>
            <a:endParaRPr lang="ru-RU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47664" y="530120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11%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39752" y="4437112"/>
            <a:ext cx="6606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44%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 rot="10800000" flipV="1">
            <a:off x="5724128" y="4293181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52%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04248" y="5229200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10%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flipV="1">
            <a:off x="3779912" y="4509120"/>
            <a:ext cx="1440160" cy="72008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067944" y="3933056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+ 227 547</a:t>
            </a:r>
          </a:p>
          <a:p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+ 36,8%</a:t>
            </a:r>
            <a:endParaRPr lang="ru-RU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43372" y="1643050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+213 997</a:t>
            </a:r>
          </a:p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+ 15%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4" name="Прямая со стрелкой 23"/>
          <p:cNvCxnSpPr>
            <a:stCxn id="10" idx="3"/>
          </p:cNvCxnSpPr>
          <p:nvPr/>
        </p:nvCxnSpPr>
        <p:spPr>
          <a:xfrm flipV="1">
            <a:off x="3779912" y="2132856"/>
            <a:ext cx="2016224" cy="396045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228184" y="6492240"/>
            <a:ext cx="2289048" cy="365760"/>
          </a:xfrm>
        </p:spPr>
        <p:txBody>
          <a:bodyPr/>
          <a:lstStyle/>
          <a:p>
            <a:fld id="{8A35E418-C524-42FA-A6E7-8901859C746A}" type="datetime1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956376" y="476672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тыс.руб.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19256" cy="47667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Целевые МБТ из областного бюджета в 2020 году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522186"/>
              </p:ext>
            </p:extLst>
          </p:nvPr>
        </p:nvGraphicFramePr>
        <p:xfrm>
          <a:off x="358296" y="1052736"/>
          <a:ext cx="8606192" cy="496620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560842"/>
                <a:gridCol w="1045350"/>
              </a:tblGrid>
              <a:tr h="263272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Направление средств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647333">
                <a:tc>
                  <a:txBody>
                    <a:bodyPr/>
                    <a:lstStyle/>
                    <a:p>
                      <a:pPr algn="l" fontAlgn="t"/>
                      <a:endParaRPr lang="ru-RU" sz="1400" b="0" i="0" u="none" strike="noStrike" dirty="0" smtClean="0"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Субсидии на </a:t>
                      </a:r>
                      <a:r>
                        <a:rPr lang="ru-RU" sz="1400" b="0" i="0" u="none" strike="noStrike" dirty="0" err="1" smtClean="0">
                          <a:latin typeface="Times New Roman"/>
                        </a:rPr>
                        <a:t>софинансирование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 капитальных вложений </a:t>
                      </a:r>
                      <a:r>
                        <a:rPr lang="ru-RU" sz="1400" b="0" i="0" u="none" strike="noStrike" baseline="0" dirty="0" smtClean="0">
                          <a:latin typeface="Times New Roman"/>
                        </a:rPr>
                        <a:t> (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строительство школы на 550 мест </a:t>
                      </a:r>
                      <a:r>
                        <a:rPr lang="ru-RU" sz="1400" b="0" i="0" u="none" strike="noStrike" dirty="0" err="1" smtClean="0">
                          <a:latin typeface="Times New Roman"/>
                        </a:rPr>
                        <a:t>мкр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. Ленинградский</a:t>
                      </a:r>
                      <a:r>
                        <a:rPr lang="ru-RU" sz="1400" b="0" i="0" u="none" strike="noStrike" baseline="0" dirty="0" smtClean="0">
                          <a:latin typeface="Times New Roman"/>
                        </a:rPr>
                        <a:t>)</a:t>
                      </a:r>
                    </a:p>
                    <a:p>
                      <a:pPr algn="l" fontAlgn="t"/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8313" marR="8313" marT="8313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268321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4456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Субсидии</a:t>
                      </a:r>
                      <a:r>
                        <a:rPr lang="ru-RU" sz="1400" b="0" i="0" u="none" strike="noStrike" baseline="0" dirty="0" smtClean="0"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на </a:t>
                      </a:r>
                      <a:r>
                        <a:rPr lang="ru-RU" sz="1400" b="0" i="0" u="none" strike="noStrike" dirty="0" err="1" smtClean="0">
                          <a:latin typeface="Times New Roman"/>
                        </a:rPr>
                        <a:t>софинансирование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 капитальных вложений</a:t>
                      </a:r>
                      <a:r>
                        <a:rPr lang="ru-RU" sz="1400" b="0" i="0" u="none" strike="noStrike" baseline="0" dirty="0" smtClean="0">
                          <a:latin typeface="Times New Roman"/>
                        </a:rPr>
                        <a:t> (реконструкция здания музыкальной школы  </a:t>
                      </a:r>
                      <a:r>
                        <a:rPr lang="ru-RU" sz="1400" b="0" i="0" u="none" strike="noStrike" baseline="0" dirty="0" err="1" smtClean="0">
                          <a:latin typeface="Times New Roman"/>
                        </a:rPr>
                        <a:t>мкр</a:t>
                      </a:r>
                      <a:r>
                        <a:rPr lang="ru-RU" sz="1400" b="0" i="0" u="none" strike="noStrike" baseline="0" dirty="0" smtClean="0">
                          <a:latin typeface="Times New Roman"/>
                        </a:rPr>
                        <a:t>. Юбилейный, 55)</a:t>
                      </a:r>
                    </a:p>
                    <a:p>
                      <a:pPr algn="l" fontAlgn="ctr"/>
                      <a:endParaRPr lang="ru-RU" sz="1400" b="0" i="0" u="none" strike="noStrike" dirty="0" smtClean="0">
                        <a:latin typeface="Times New Roman"/>
                      </a:endParaRPr>
                    </a:p>
                  </a:txBody>
                  <a:tcPr marL="8313" marR="8313" marT="8313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19 265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51877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Субсидии на </a:t>
                      </a:r>
                      <a:r>
                        <a:rPr lang="ru-RU" sz="1400" b="0" i="0" u="none" strike="noStrike" dirty="0" err="1" smtClean="0">
                          <a:latin typeface="Times New Roman"/>
                        </a:rPr>
                        <a:t>софинансирование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 капитальных вложений (Строительство сетей электроснабжения  </a:t>
                      </a:r>
                      <a:r>
                        <a:rPr lang="ru-RU" sz="1400" b="0" i="0" u="none" strike="noStrike" dirty="0" err="1" smtClean="0">
                          <a:latin typeface="Times New Roman"/>
                        </a:rPr>
                        <a:t>мкр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.</a:t>
                      </a:r>
                      <a:r>
                        <a:rPr lang="ru-RU" sz="1400" b="0" i="0" u="none" strike="noStrike" baseline="0" dirty="0" smtClean="0"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Таежный)</a:t>
                      </a:r>
                    </a:p>
                    <a:p>
                      <a:pPr algn="l" fontAlgn="t"/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8313" marR="8313" marT="8313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20 088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Субсидии на организацию бесплатного горячего питания обучающихся, получающих начальное общее образование</a:t>
                      </a:r>
                    </a:p>
                    <a:p>
                      <a:pPr algn="l" fontAlgn="t"/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8313" marR="8313" marT="8313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8 351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60220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Субсидии на реализацию мероприятий по обеспечению жильем молодых семей</a:t>
                      </a:r>
                    </a:p>
                    <a:p>
                      <a:pPr algn="l" fontAlgn="t"/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8313" marR="8313" marT="8313" marB="0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24 777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12217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Субсидии на поддержку отрасли культуры (приобретение муз инструментов и инвентаря ДШИ)</a:t>
                      </a:r>
                    </a:p>
                    <a:p>
                      <a:pPr algn="l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 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8313" marR="8313" marT="8313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4 942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Целевые МБТ из областного бюджета в 2020 году</a:t>
            </a:r>
            <a:endParaRPr lang="ru-RU" sz="240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DA5E-5C91-4577-8F2F-EB7B9B1078F2}" type="datetime1">
              <a:rPr lang="ru-RU" smtClean="0"/>
              <a:pPr/>
              <a:t>18.01.2023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15</a:t>
            </a:fld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179512" y="871176"/>
          <a:ext cx="8784976" cy="4908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  <a:gridCol w="1008112"/>
              </a:tblGrid>
              <a:tr h="374785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Направление средств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428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Субсидии на формирование современной городской среды (благоустройство дворовых и общественных территорий)</a:t>
                      </a: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21 996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97937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Субсидии на реализацию первоочередных мероприятий по модернизации объектов теплоснабжения и подготовке к отопительному сезону объектов коммунальной инфраструктуры</a:t>
                      </a:r>
                      <a:r>
                        <a:rPr lang="ru-RU" sz="1400" b="0" i="0" u="none" strike="noStrike" baseline="0" dirty="0" smtClean="0"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(капитальный ремонт водоводов по ул. Бабаева, Советской, участка выноса водовода по коммуникационному мосту через реку Ока)</a:t>
                      </a:r>
                    </a:p>
                    <a:p>
                      <a:pPr algn="l" fontAlgn="t"/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8313" marR="8313" marT="83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40 240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4393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Субсидии на комплектование книжных фондов муниципальных общедоступных библиотек 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671442">
                <a:tc>
                  <a:txBody>
                    <a:bodyPr/>
                    <a:lstStyle/>
                    <a:p>
                      <a:pPr algn="l" fontAlgn="t"/>
                      <a:endParaRPr lang="ru-RU" sz="1400" b="0" i="0" u="none" strike="noStrike" dirty="0" smtClean="0"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Субсидии на осуществление мероприятий по капитальному ремонту в сфере физической культуры и спорта (кап. </a:t>
                      </a:r>
                      <a:r>
                        <a:rPr lang="ru-RU" sz="1400" b="0" i="0" u="none" strike="noStrike" baseline="0" dirty="0" smtClean="0">
                          <a:latin typeface="Times New Roman"/>
                        </a:rPr>
                        <a:t>ремонт Мегаполис-спорт, Дома-спорта, бассейна Дельфин)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 </a:t>
                      </a:r>
                    </a:p>
                    <a:p>
                      <a:pPr algn="l" fontAlgn="t"/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8313" marR="8313" marT="83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134 504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706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latin typeface="Times New Roman"/>
                        </a:rPr>
                        <a:t>Субсидии на осуществление дорожной деятельности в отношении автомобильных дорог местного значения (кап. ремонт автомобильной дороги общего пользования, пр.Ленинградский, ул. Советская)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u="none" strike="noStrike" dirty="0" smtClean="0">
                        <a:latin typeface="Times New Roman"/>
                      </a:endParaRPr>
                    </a:p>
                  </a:txBody>
                  <a:tcPr marL="8313" marR="8313" marT="83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94 657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7078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Субсидии на осуществление мероприятий по капитальному ремонту образовательных организаций (кап. ремонт</a:t>
                      </a:r>
                      <a:r>
                        <a:rPr lang="ru-RU" sz="1400" b="0" i="0" u="none" strike="noStrike" baseline="0" dirty="0" smtClean="0">
                          <a:latin typeface="Times New Roman"/>
                        </a:rPr>
                        <a:t> МДОУ № 1, МДОУ № 19, СОШ № 7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)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77 213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100392" y="476673"/>
            <a:ext cx="1043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Целевые МБТ из областного бюджета в 2020 году</a:t>
            </a:r>
            <a:endParaRPr lang="ru-RU" sz="240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DA5E-5C91-4577-8F2F-EB7B9B1078F2}" type="datetime1">
              <a:rPr lang="ru-RU" smtClean="0"/>
              <a:pPr/>
              <a:t>18.01.2023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16</a:t>
            </a:fld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251520" y="721186"/>
          <a:ext cx="8712968" cy="5044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8832"/>
                <a:gridCol w="1224136"/>
              </a:tblGrid>
              <a:tr h="583958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Направление средств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2365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 smtClean="0">
                        <a:latin typeface="Times New Roman"/>
                      </a:endParaRPr>
                    </a:p>
                    <a:p>
                      <a:pPr algn="l" fontAlgn="b"/>
                      <a:r>
                        <a:rPr lang="ru-RU" sz="1400" b="0" i="0" u="none" strike="noStrike" dirty="0" smtClean="0">
                          <a:latin typeface="Times New Roman"/>
                        </a:rPr>
                        <a:t>Субсидии на реализацию мероприятий перечня проектов народных инициатив </a:t>
                      </a:r>
                    </a:p>
                    <a:p>
                      <a:pPr algn="l" fontAlgn="b"/>
                      <a:endParaRPr lang="ru-RU" sz="1400" b="0" i="0" u="none" strike="noStrike" dirty="0" smtClean="0">
                        <a:latin typeface="Times New Roman"/>
                      </a:endParaRPr>
                    </a:p>
                  </a:txBody>
                  <a:tcPr marL="8313" marR="8313" marT="83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10 764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4673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latin typeface="Times New Roman"/>
                        </a:rPr>
                        <a:t>Субсидии по обеспечению бесплатным двухразовым питанием обучающихся с ограниченными возможностями здоровья в муниципальных общеобразовательных организациях</a:t>
                      </a:r>
                    </a:p>
                    <a:p>
                      <a:pPr algn="l" fontAlgn="b"/>
                      <a:endParaRPr lang="ru-RU" sz="1400" b="0" i="0" u="none" strike="noStrike" dirty="0" smtClean="0">
                        <a:latin typeface="Times New Roman"/>
                      </a:endParaRPr>
                    </a:p>
                  </a:txBody>
                  <a:tcPr marL="8313" marR="8313" marT="83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4 987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1147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Субсидии на обеспечение среднесуточного набора продуктов питания детей, страдающих туберкулезной интоксикацией и (или) находящихся под диспансерным наблюдением у фтизиатра, посещающих группы оздоровительной направленности в муниципальных дошкольных образовательных организациях</a:t>
                      </a: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393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399000">
                <a:tc>
                  <a:txBody>
                    <a:bodyPr/>
                    <a:lstStyle/>
                    <a:p>
                      <a:pPr algn="l" fontAlgn="t"/>
                      <a:endParaRPr lang="ru-RU" sz="1400" b="0" i="0" u="none" strike="noStrike" dirty="0" smtClean="0"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Субсидии на приобретение средств обучения и воспитания (приобретение</a:t>
                      </a:r>
                      <a:r>
                        <a:rPr lang="ru-RU" sz="1400" b="0" i="0" u="none" strike="noStrike" baseline="0" dirty="0" smtClean="0">
                          <a:latin typeface="Times New Roman"/>
                        </a:rPr>
                        <a:t> мебели СОШ № 2,3)</a:t>
                      </a:r>
                    </a:p>
                    <a:p>
                      <a:pPr algn="l" fontAlgn="t"/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8313" marR="8313" marT="83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9 806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Субсидии на обеспечение бесплатным питьевым молоком обучающихся 1 - 4 классов муниципальных общеобразовательных организаций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1 728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496084">
                <a:tc>
                  <a:txBody>
                    <a:bodyPr/>
                    <a:lstStyle/>
                    <a:p>
                      <a:pPr algn="l" fontAlgn="t"/>
                      <a:endParaRPr lang="ru-RU" sz="1400" b="0" i="0" u="none" strike="noStrike" dirty="0" smtClean="0"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400" b="0" i="0" u="none" strike="noStrike" dirty="0" smtClean="0">
                          <a:latin typeface="Times New Roman"/>
                        </a:rPr>
                        <a:t>Субсидии на реализацию программ по работе с детьми и молодежью </a:t>
                      </a:r>
                    </a:p>
                    <a:p>
                      <a:pPr algn="l" fontAlgn="t"/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8313" marR="8313" marT="83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286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8313" marR="8313" marT="83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316416" y="404664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52400"/>
            <a:ext cx="8147248" cy="68431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Целевые МБТ из областного бюджета в 2020 году</a:t>
            </a:r>
            <a:endParaRPr lang="ru-RU" sz="240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DA5E-5C91-4577-8F2F-EB7B9B1078F2}" type="datetime1">
              <a:rPr lang="ru-RU" smtClean="0"/>
              <a:pPr/>
              <a:t>18.01.2023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17</a:t>
            </a:fld>
            <a:endParaRPr lang="ru-RU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539552" y="1268760"/>
          <a:ext cx="8136904" cy="490006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148556"/>
                <a:gridCol w="988348"/>
              </a:tblGrid>
              <a:tr h="369914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Направление средств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92623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latin typeface="Times New Roman"/>
                        </a:rPr>
                        <a:t>Субсидии на приобретение спортивного оборудования и инвентаря для оснащения муниципальных организаций, осуществляющих деятельность в сфере физической культуры и спорта </a:t>
                      </a:r>
                    </a:p>
                    <a:p>
                      <a:pPr algn="l" fontAlgn="b"/>
                      <a:endParaRPr lang="ru-RU" sz="1400" b="0" i="0" u="none" strike="noStrike" dirty="0" smtClean="0">
                        <a:latin typeface="Times New Roman"/>
                      </a:endParaRPr>
                    </a:p>
                  </a:txBody>
                  <a:tcPr marL="8313" marR="8313" marT="8313" marB="0" anchor="b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/>
                        </a:rPr>
                        <a:t>617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8313" marR="8313" marT="8313" marB="0" anchor="ctr">
                    <a:solidFill>
                      <a:srgbClr val="FFCCFF"/>
                    </a:solidFill>
                  </a:tcPr>
                </a:tc>
              </a:tr>
              <a:tr h="46448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на ежемесячное денежное вознаграждение за классное руководство педагогическим работникам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8 292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46448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 создание комфортной городской среды в малых городах и исторических поселениях - победителях Всероссийского конкурса лучших проектов создания комфортной городской среды (благоустройство парка «Таежные бульвары»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мкр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Юбилейный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91 500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46448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 создание виртуальных концертных залов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1 000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464481"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на восстановление мемориальных сооружений и объектов, увековечивающих память погибших при защите Отечества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2 000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46448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поощрение муниципальных управленческих команд в 2020 году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896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596336" y="836713"/>
            <a:ext cx="12241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5301208"/>
            <a:ext cx="9144000" cy="15567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b="1" dirty="0"/>
          </a:p>
        </p:txBody>
      </p:sp>
      <p:sp>
        <p:nvSpPr>
          <p:cNvPr id="7" name="Дата 2"/>
          <p:cNvSpPr>
            <a:spLocks noGrp="1"/>
          </p:cNvSpPr>
          <p:nvPr>
            <p:ph type="dt" sz="half" idx="10"/>
          </p:nvPr>
        </p:nvSpPr>
        <p:spPr>
          <a:xfrm>
            <a:off x="5072066" y="6492875"/>
            <a:ext cx="2286000" cy="365125"/>
          </a:xfrm>
        </p:spPr>
        <p:txBody>
          <a:bodyPr/>
          <a:lstStyle/>
          <a:p>
            <a:fld id="{4C378FFA-0BD4-45AA-A1B1-F7511C3C856B}" type="datetime1">
              <a:rPr lang="ru-RU" smtClean="0"/>
              <a:pPr/>
              <a:t>18.01.2023</a:t>
            </a:fld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0162717"/>
              </p:ext>
            </p:extLst>
          </p:nvPr>
        </p:nvGraphicFramePr>
        <p:xfrm>
          <a:off x="0" y="890480"/>
          <a:ext cx="9144000" cy="5521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7786710" y="928670"/>
            <a:ext cx="1130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(тыс.руб.)</a:t>
            </a:r>
            <a:endParaRPr lang="ru-RU" dirty="0"/>
          </a:p>
        </p:txBody>
      </p:sp>
      <p:sp>
        <p:nvSpPr>
          <p:cNvPr id="20" name="TextBox 6"/>
          <p:cNvSpPr txBox="1"/>
          <p:nvPr/>
        </p:nvSpPr>
        <p:spPr>
          <a:xfrm>
            <a:off x="2714612" y="2714620"/>
            <a:ext cx="812353" cy="28575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32%</a:t>
            </a:r>
          </a:p>
        </p:txBody>
      </p:sp>
      <p:sp>
        <p:nvSpPr>
          <p:cNvPr id="21" name="TextBox 6"/>
          <p:cNvSpPr txBox="1"/>
          <p:nvPr/>
        </p:nvSpPr>
        <p:spPr>
          <a:xfrm>
            <a:off x="6072198" y="3857628"/>
            <a:ext cx="812353" cy="35719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73%</a:t>
            </a:r>
          </a:p>
        </p:txBody>
      </p:sp>
      <p:sp>
        <p:nvSpPr>
          <p:cNvPr id="27" name="TextBox 6"/>
          <p:cNvSpPr txBox="1"/>
          <p:nvPr/>
        </p:nvSpPr>
        <p:spPr>
          <a:xfrm>
            <a:off x="6143636" y="2143116"/>
            <a:ext cx="812353" cy="18915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27%</a:t>
            </a:r>
          </a:p>
        </p:txBody>
      </p:sp>
      <p:sp>
        <p:nvSpPr>
          <p:cNvPr id="28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Расходы бюджета за 2020 год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" name="TextBox 1"/>
          <p:cNvSpPr txBox="1"/>
          <p:nvPr/>
        </p:nvSpPr>
        <p:spPr>
          <a:xfrm>
            <a:off x="6072198" y="1071546"/>
            <a:ext cx="1428760" cy="357190"/>
          </a:xfrm>
          <a:prstGeom prst="rect">
            <a:avLst/>
          </a:prstGeom>
          <a:noFill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2 031 209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6"/>
          <p:cNvSpPr txBox="1"/>
          <p:nvPr/>
        </p:nvSpPr>
        <p:spPr>
          <a:xfrm>
            <a:off x="4357686" y="2714620"/>
            <a:ext cx="934394" cy="357190"/>
          </a:xfrm>
          <a:prstGeom prst="rect">
            <a:avLst/>
          </a:prstGeom>
          <a:noFill/>
          <a:ln w="9525" cmpd="sng"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-7%</a:t>
            </a:r>
            <a:endParaRPr lang="ru-RU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6"/>
          <p:cNvSpPr txBox="1"/>
          <p:nvPr/>
        </p:nvSpPr>
        <p:spPr>
          <a:xfrm>
            <a:off x="4357686" y="4214818"/>
            <a:ext cx="1026667" cy="357190"/>
          </a:xfrm>
          <a:prstGeom prst="rect">
            <a:avLst/>
          </a:prstGeom>
          <a:noFill/>
          <a:ln w="9525" cmpd="sng"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+ 16%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1"/>
          <p:cNvSpPr txBox="1"/>
          <p:nvPr/>
        </p:nvSpPr>
        <p:spPr>
          <a:xfrm>
            <a:off x="4143372" y="1196752"/>
            <a:ext cx="1357322" cy="214314"/>
          </a:xfrm>
          <a:prstGeom prst="rect">
            <a:avLst/>
          </a:prstGeom>
          <a:noFill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+175 422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6"/>
          <p:cNvSpPr txBox="1"/>
          <p:nvPr/>
        </p:nvSpPr>
        <p:spPr>
          <a:xfrm>
            <a:off x="4286248" y="1500174"/>
            <a:ext cx="883791" cy="285752"/>
          </a:xfrm>
          <a:prstGeom prst="rect">
            <a:avLst/>
          </a:prstGeom>
          <a:noFill/>
          <a:ln w="9525" cmpd="sng"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+ 9%</a:t>
            </a: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61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3E75-D6D6-49EA-85C5-8FEDF11BFC97}" type="datetime1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19</a:t>
            </a:fld>
            <a:endParaRPr lang="ru-RU"/>
          </a:p>
        </p:txBody>
      </p:sp>
      <p:graphicFrame>
        <p:nvGraphicFramePr>
          <p:cNvPr id="7" name="Содержимое 4"/>
          <p:cNvGraphicFramePr>
            <a:graphicFrameLocks noGrp="1"/>
          </p:cNvGraphicFramePr>
          <p:nvPr>
            <p:ph sz="half" idx="4294967295"/>
          </p:nvPr>
        </p:nvGraphicFramePr>
        <p:xfrm>
          <a:off x="179512" y="764704"/>
          <a:ext cx="871296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Структура расходов по функциональной классификации в 2020 году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Основные показатели бюджета за 2020 год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D034-7367-441D-B9E4-55B2EFE2665B}" type="datetime1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2</a:t>
            </a:fld>
            <a:endParaRPr lang="ru-RU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67544" y="1052736"/>
          <a:ext cx="8496944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1500166" y="3429000"/>
            <a:ext cx="1270494" cy="500066"/>
          </a:xfrm>
          <a:prstGeom prst="round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+ 81 019</a:t>
            </a:r>
            <a:endParaRPr lang="en-US" sz="1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ru-RU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  <a:endParaRPr lang="ru-RU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851920" y="3429000"/>
            <a:ext cx="1080120" cy="500066"/>
          </a:xfrm>
          <a:prstGeom prst="round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+ 80 165</a:t>
            </a:r>
            <a:endParaRPr lang="en-US" sz="1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ru-RU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  <a:endParaRPr lang="ru-RU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940152" y="1412776"/>
            <a:ext cx="216024" cy="21602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300192" y="1340768"/>
            <a:ext cx="25202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- первоначальный бюджет утвержден Решением Думы № 71-67-9-62 от 20.12.2019 г.</a:t>
            </a:r>
            <a:endParaRPr lang="ru-RU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940152" y="2636912"/>
            <a:ext cx="216024" cy="21602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6300192" y="2276872"/>
            <a:ext cx="25922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1400" dirty="0" smtClean="0"/>
              <a:t>уточненный вариант бюджета утвержден Решением Думы от 24.12.2020 г № 71-67-20-60 с учетом Приказа УФИН от 30.12.2020г. №011-26-66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47856" y="785794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51520" y="620688"/>
          <a:ext cx="8892480" cy="553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457200" y="0"/>
            <a:ext cx="8229600" cy="7143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000" b="1" dirty="0" smtClean="0">
                <a:latin typeface="+mj-lt"/>
                <a:ea typeface="+mj-ea"/>
                <a:cs typeface="+mj-cs"/>
              </a:rPr>
              <a:t>ОБРАЗОВАНИЕ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Схема 12"/>
          <p:cNvGraphicFramePr/>
          <p:nvPr/>
        </p:nvGraphicFramePr>
        <p:xfrm>
          <a:off x="214282" y="1196752"/>
          <a:ext cx="7929618" cy="428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4" name="Схема 13"/>
          <p:cNvGraphicFramePr/>
          <p:nvPr/>
        </p:nvGraphicFramePr>
        <p:xfrm>
          <a:off x="285720" y="2054008"/>
          <a:ext cx="7429552" cy="500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5" name="Схема 14"/>
          <p:cNvGraphicFramePr/>
          <p:nvPr/>
        </p:nvGraphicFramePr>
        <p:xfrm>
          <a:off x="323528" y="5589240"/>
          <a:ext cx="5929354" cy="500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6" name="Схема 15"/>
          <p:cNvGraphicFramePr/>
          <p:nvPr/>
        </p:nvGraphicFramePr>
        <p:xfrm>
          <a:off x="323528" y="4293096"/>
          <a:ext cx="6786610" cy="499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285720" y="1696818"/>
            <a:ext cx="7643866" cy="2857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</a:rPr>
              <a:t>- Обеспечение деятельности 7 муниципальных учреждений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5720" y="2625512"/>
            <a:ext cx="7643866" cy="5000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Обеспечение деятельности 10 муниципальных учреждений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4282" y="4941168"/>
            <a:ext cx="8750206" cy="576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Обеспечение деятельности учреждений, осуществляющих  руководство и управление в сфере образования</a:t>
            </a:r>
          </a:p>
          <a:p>
            <a:pPr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Реализация муниципальных программ в сфере образования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14282" y="6165304"/>
            <a:ext cx="8750206" cy="47840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b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Реализация муниципальных программ в сфере молодежной политики</a:t>
            </a:r>
          </a:p>
        </p:txBody>
      </p:sp>
      <p:graphicFrame>
        <p:nvGraphicFramePr>
          <p:cNvPr id="18" name="Схема 17"/>
          <p:cNvGraphicFramePr/>
          <p:nvPr/>
        </p:nvGraphicFramePr>
        <p:xfrm>
          <a:off x="312510" y="3221526"/>
          <a:ext cx="7429552" cy="500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sp>
        <p:nvSpPr>
          <p:cNvPr id="19" name="Скругленный прямоугольник 18"/>
          <p:cNvSpPr/>
          <p:nvPr/>
        </p:nvSpPr>
        <p:spPr>
          <a:xfrm>
            <a:off x="312510" y="3793030"/>
            <a:ext cx="7715874" cy="4280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Обеспечение деятельности  дополнительного образования детей  в сфере культуры,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658196" cy="419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Расходы бюджета по функциональной структуре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6E110-DFC7-4295-8C13-AAFC4E6452DE}" type="datetime1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847856" y="500042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тыс.руб.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2" y="714356"/>
          <a:ext cx="8644032" cy="5800622"/>
        </p:xfrm>
        <a:graphic>
          <a:graphicData uri="http://schemas.openxmlformats.org/drawingml/2006/table">
            <a:tbl>
              <a:tblPr/>
              <a:tblGrid>
                <a:gridCol w="3162451"/>
                <a:gridCol w="913597"/>
                <a:gridCol w="1124427"/>
                <a:gridCol w="913597"/>
                <a:gridCol w="1124427"/>
                <a:gridCol w="1405533"/>
              </a:tblGrid>
              <a:tr h="8431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План на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2020год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2020год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Отклонение 2020/2019</a:t>
                      </a: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год</a:t>
                      </a:r>
                      <a:endParaRPr lang="ru-RU" sz="16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7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134 954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149 876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148 587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110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13 633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1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Национальная безопасность и  правоохранительная деятельность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858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854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854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0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234 494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183 610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183 401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78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-51 093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0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138</a:t>
                      </a:r>
                      <a:r>
                        <a:rPr lang="ru-RU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281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180 843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179 488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130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41 207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7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1 087 805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1 192 095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1 144 816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105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57 011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0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Культура и кинематография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61 037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71 593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68176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112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7 139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7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82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304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79 352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79 329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96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975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0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106 425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223</a:t>
                      </a:r>
                      <a:r>
                        <a:rPr lang="ru-RU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442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218 353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205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111 928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0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Средства массовой информации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4 690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5 814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5 814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124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1 124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0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5 797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2 391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2 391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Times New Roman"/>
                          <a:cs typeface="Times New Roman"/>
                        </a:rPr>
                        <a:t>-3 406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1 855 787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2 089 874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2 031 209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109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175 422</a:t>
                      </a:r>
                    </a:p>
                  </a:txBody>
                  <a:tcPr marL="45436" marR="454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Структура расходов по экономическому содержанию в 2022году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A5BE-FB2D-4242-B0D9-4549BE2A0B0E}" type="datetime1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22</a:t>
            </a:fld>
            <a:endParaRPr lang="ru-RU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059512537"/>
              </p:ext>
            </p:extLst>
          </p:nvPr>
        </p:nvGraphicFramePr>
        <p:xfrm>
          <a:off x="179512" y="1196752"/>
          <a:ext cx="8784976" cy="5375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6E110-DFC7-4295-8C13-AAFC4E6452DE}" type="datetime1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572396" y="857232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тыс.руб.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0" y="-714404"/>
            <a:ext cx="9144000" cy="157163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Расходы бюджета по экономическому содержанию в 2020 году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42844" y="1142984"/>
          <a:ext cx="9001155" cy="5345696"/>
        </p:xfrm>
        <a:graphic>
          <a:graphicData uri="http://schemas.openxmlformats.org/drawingml/2006/table">
            <a:tbl>
              <a:tblPr/>
              <a:tblGrid>
                <a:gridCol w="3709076"/>
                <a:gridCol w="934394"/>
                <a:gridCol w="1004885"/>
                <a:gridCol w="1281131"/>
                <a:gridCol w="1071570"/>
                <a:gridCol w="1000099"/>
              </a:tblGrid>
              <a:tr h="857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расходов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План на </a:t>
                      </a: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2020год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Темп роста 2020/2019г.</a:t>
                      </a:r>
                      <a:r>
                        <a:rPr kumimoji="0" lang="ru-RU" sz="13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(%)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Отклонение  </a:t>
                      </a:r>
                    </a:p>
                    <a:p>
                      <a:pPr algn="ctr"/>
                      <a:r>
                        <a:rPr kumimoji="0" lang="ru-RU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2020г от 2019г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436" marR="454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Оплата труда и начисления на нее </a:t>
                      </a:r>
                      <a:r>
                        <a:rPr lang="ru-RU" sz="13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(211,213)</a:t>
                      </a:r>
                      <a:endParaRPr lang="ru-RU" sz="13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930 258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931</a:t>
                      </a:r>
                      <a:r>
                        <a:rPr lang="ru-RU" sz="1300" baseline="0" dirty="0" smtClean="0"/>
                        <a:t> 376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931 236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3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978</a:t>
                      </a:r>
                      <a:endParaRPr lang="ru-RU" sz="13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в т.ч. (местный бюджет</a:t>
                      </a: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</a:p>
                  </a:txBody>
                  <a:tcPr marL="25663" marR="256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342 105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350 084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349 989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102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7 884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3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Услуги связи,</a:t>
                      </a:r>
                      <a:r>
                        <a:rPr lang="ru-RU" sz="13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транспортные услуги, арендная плата за пользование имуществом </a:t>
                      </a: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(221,222,224)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4 157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2 922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2 915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-1 242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5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Коммунальные услуги (223)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32 717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36 885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12 891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3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-19 826</a:t>
                      </a:r>
                      <a:endParaRPr lang="ru-RU" sz="13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Работы по содержанию имущества (225)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266 463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381 153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283 901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106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17 438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Прочие работы и услуги (226)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133 288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197 880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193 917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145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60 629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Обслуживание государственного (муниципального) долга </a:t>
                      </a: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(231)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2 273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2 391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2 391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105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118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047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</a:t>
                      </a:r>
                      <a:r>
                        <a:rPr lang="ru-RU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безвозвратные перечисления государственным и муниципальным орг-ям (241)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663" marR="256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-209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71 409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34 167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71 618</a:t>
                      </a: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перечисления (242,244,245,246)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26 292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16 991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16 808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-9 484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Социальное </a:t>
                      </a: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</a:t>
                      </a: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(260)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63 790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80 629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80 565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126</a:t>
                      </a:r>
                      <a:endParaRPr lang="ru-RU" sz="13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16 775</a:t>
                      </a:r>
                      <a:endParaRPr lang="ru-RU" sz="13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Прочие </a:t>
                      </a: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расходы(212,227,228,290)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13 825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2 643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2 604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3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-11 221</a:t>
                      </a:r>
                      <a:endParaRPr lang="ru-RU" sz="13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Увеличение стоимости основных средств </a:t>
                      </a: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(310)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323 566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376 875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373 343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115</a:t>
                      </a:r>
                      <a:endParaRPr lang="ru-RU" sz="13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49 777</a:t>
                      </a:r>
                      <a:endParaRPr lang="ru-RU" sz="13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2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Увеличение стоимости </a:t>
                      </a: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материал запасов</a:t>
                      </a:r>
                      <a:r>
                        <a:rPr lang="ru-RU" sz="13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(340)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59 367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60 129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59 229</a:t>
                      </a:r>
                      <a:endParaRPr lang="ru-RU" sz="1300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Calibri"/>
                          <a:ea typeface="Times New Roman"/>
                          <a:cs typeface="Times New Roman"/>
                        </a:rPr>
                        <a:t>-138</a:t>
                      </a: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/>
                        <a:t>1 855 787</a:t>
                      </a:r>
                      <a:endParaRPr lang="ru-RU" sz="1300" b="1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/>
                        <a:t>2 089 874</a:t>
                      </a:r>
                      <a:endParaRPr lang="ru-RU" sz="1300" b="1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/>
                        <a:t>2 031 209</a:t>
                      </a:r>
                      <a:endParaRPr lang="ru-RU" sz="1300" b="1" dirty="0"/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Calibri"/>
                          <a:ea typeface="Times New Roman"/>
                          <a:cs typeface="Times New Roman"/>
                        </a:rPr>
                        <a:t>109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Calibri"/>
                          <a:ea typeface="Times New Roman"/>
                          <a:cs typeface="Times New Roman"/>
                        </a:rPr>
                        <a:t>175 422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663" marR="256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Муниципальный долг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8617F-5EF3-429D-80DA-4100104452BE}" type="datetime1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8316416" y="332656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тыс.руб.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79512" y="636080"/>
          <a:ext cx="8640960" cy="488358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192425"/>
                <a:gridCol w="1661128"/>
                <a:gridCol w="1045278"/>
                <a:gridCol w="1742129"/>
              </a:tblGrid>
              <a:tr h="7216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обязательств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885" marR="428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Муниципальный долг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01.01.2020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885" marR="428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Погашено в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2020году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885" marR="4288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Муниципальный долг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01.01.2021 г.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885" marR="42885" marT="0" marB="0" anchor="ctr"/>
                </a:tc>
              </a:tr>
              <a:tr h="42869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Бюджетный </a:t>
                      </a:r>
                      <a:r>
                        <a:rPr lang="ru-RU" sz="14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кредит</a:t>
                      </a:r>
                      <a:r>
                        <a:rPr lang="ru-RU" sz="14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,,договор</a:t>
                      </a:r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№ 21 о предоставлении бюджетного кредита  от 26.08.2013г.</a:t>
                      </a:r>
                    </a:p>
                  </a:txBody>
                  <a:tcPr marL="7815" marR="7815" marT="7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5 301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5" marR="7815" marT="781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885" marR="4288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5 301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5" marR="7815" marT="7815" marB="0" anchor="ctr"/>
                </a:tc>
              </a:tr>
              <a:tr h="42869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Бюджетный </a:t>
                      </a:r>
                      <a:r>
                        <a:rPr lang="ru-RU" sz="14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кредит</a:t>
                      </a:r>
                      <a:r>
                        <a:rPr lang="ru-RU" sz="14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,,договор</a:t>
                      </a:r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№ 96 о предоставлении бюджетного кредита  от 03.12.2013г.</a:t>
                      </a:r>
                    </a:p>
                  </a:txBody>
                  <a:tcPr marL="7815" marR="7815" marT="7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19 639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5" marR="7815" marT="781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136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885" marR="4288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19 503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5" marR="7815" marT="7815" marB="0" anchor="ctr"/>
                </a:tc>
              </a:tr>
              <a:tr h="42869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Бюджетный </a:t>
                      </a:r>
                      <a:r>
                        <a:rPr lang="ru-RU" sz="14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кредит,,</a:t>
                      </a:r>
                      <a:r>
                        <a:rPr lang="ru-RU" sz="14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договор</a:t>
                      </a:r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№ 108 о предоставлении бюджетного кредита  от 24.12.2013г.</a:t>
                      </a:r>
                    </a:p>
                  </a:txBody>
                  <a:tcPr marL="7815" marR="7815" marT="7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4 750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5" marR="7815" marT="781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528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885" marR="4288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4 222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5" marR="7815" marT="7815" marB="0" anchor="ctr"/>
                </a:tc>
              </a:tr>
              <a:tr h="42869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Бюджетный </a:t>
                      </a:r>
                      <a:r>
                        <a:rPr lang="ru-RU" sz="14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кредит,,</a:t>
                      </a:r>
                      <a:r>
                        <a:rPr lang="ru-RU" sz="14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договор</a:t>
                      </a:r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№ 15 о предоставлении бюджетного кредита  от 10.06.2014г.</a:t>
                      </a:r>
                    </a:p>
                  </a:txBody>
                  <a:tcPr marL="7815" marR="7815" marT="7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24 409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5" marR="7815" marT="781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885" marR="4288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24 409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5" marR="7815" marT="7815" marB="0" anchor="ctr"/>
                </a:tc>
              </a:tr>
              <a:tr h="42869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Бюджетный </a:t>
                      </a:r>
                      <a:r>
                        <a:rPr lang="ru-RU" sz="14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кредит,договор</a:t>
                      </a:r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№ 55 о предоставлении бюджетного кредита  от 13.11.2014г.</a:t>
                      </a:r>
                    </a:p>
                  </a:txBody>
                  <a:tcPr marL="7815" marR="7815" marT="7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21 413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5" marR="7815" marT="781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885" marR="4288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21 413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5" marR="7815" marT="7815" marB="0" anchor="ctr"/>
                </a:tc>
              </a:tr>
              <a:tr h="42869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Бюджетный </a:t>
                      </a:r>
                      <a:r>
                        <a:rPr lang="ru-RU" sz="1400" b="0" i="0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кредит</a:t>
                      </a:r>
                      <a:r>
                        <a:rPr lang="ru-RU" sz="14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,,договор</a:t>
                      </a:r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№ 83 о предоставлении бюджетного кредита  от 12.12.2014г.</a:t>
                      </a:r>
                    </a:p>
                  </a:txBody>
                  <a:tcPr marL="7815" marR="7815" marT="78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10 140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5" marR="7815" marT="781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885" marR="4288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10 140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5" marR="7815" marT="7815" marB="0" anchor="ctr"/>
                </a:tc>
              </a:tr>
              <a:tr h="42869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latin typeface="Times New Roman"/>
                        </a:rPr>
                        <a:t>Кредит,</a:t>
                      </a:r>
                      <a:r>
                        <a:rPr lang="ru-RU" sz="1400" b="0" i="0" u="none" strike="noStrike" baseline="0" dirty="0" smtClean="0">
                          <a:latin typeface="Times New Roman"/>
                        </a:rPr>
                        <a:t> кредитный договор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 № 0834600007919000050-0227365-01 от 15.10.2019г.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15 000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5" marR="7815" marT="781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15 000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885" marR="4288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5" marR="7815" marT="7815" marB="0" anchor="ctr"/>
                </a:tc>
              </a:tr>
              <a:tr h="4303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 smtClean="0">
                          <a:latin typeface="Times New Roman"/>
                        </a:rPr>
                        <a:t>Кредит,</a:t>
                      </a:r>
                      <a:r>
                        <a:rPr lang="ru-RU" sz="1400" b="0" i="0" u="none" strike="noStrike" baseline="0" dirty="0" smtClean="0">
                          <a:latin typeface="Times New Roman"/>
                        </a:rPr>
                        <a:t> кредитный договор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 № 0834600007919000070-0227365-02 от 20.12.2019г.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885" marR="4288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r>
                        <a:rPr lang="ru-RU" sz="1400" b="0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000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5" marR="7815" marT="781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000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885" marR="4288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5" marR="7815" marT="7815" marB="0" anchor="ctr"/>
                </a:tc>
              </a:tr>
              <a:tr h="2515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latin typeface="Times New Roman"/>
                        </a:rPr>
                        <a:t>Кредит,</a:t>
                      </a:r>
                      <a:r>
                        <a:rPr lang="ru-RU" sz="1400" b="0" i="0" u="none" strike="noStrike" baseline="0" dirty="0" smtClean="0">
                          <a:latin typeface="Times New Roman"/>
                        </a:rPr>
                        <a:t> кредитный договор</a:t>
                      </a:r>
                      <a:r>
                        <a:rPr lang="ru-RU" sz="1400" b="0" i="0" u="none" strike="noStrike" dirty="0" smtClean="0">
                          <a:latin typeface="Times New Roman"/>
                        </a:rPr>
                        <a:t> № 0834600007920000113 от 23.11.2020г.</a:t>
                      </a:r>
                      <a:endParaRPr lang="ru-RU" sz="1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885" marR="4288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5" marR="7815" marT="781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885" marR="4288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30 000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5" marR="7815" marT="7815" marB="0" anchor="ctr"/>
                </a:tc>
              </a:tr>
              <a:tr h="2515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r>
                        <a:rPr lang="ru-RU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885" marR="4288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115 652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5" marR="7815" marT="781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</a:t>
                      </a:r>
                      <a:r>
                        <a:rPr lang="ru-RU" sz="1400" b="1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664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885" marR="4288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114 988</a:t>
                      </a:r>
                      <a:endParaRPr lang="ru-RU" sz="1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815" marR="7815" marT="781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Резервный фонд администрации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5692D-7AEB-4A68-AF96-EFB8ED84C820}" type="datetime1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25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259632" y="1772816"/>
            <a:ext cx="65527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из резервного фонда</a:t>
            </a:r>
          </a:p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муниципального образования </a:t>
            </a:r>
          </a:p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«город Саянск» </a:t>
            </a:r>
          </a:p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2020 году не производились!</a:t>
            </a:r>
          </a:p>
          <a:p>
            <a:pPr algn="ctr"/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75C3F-E7E1-45E8-B58E-413706274862}" type="datetime1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26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47664" y="2852936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СПАСИБО ЗА ВНИМАНИЕ!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52400"/>
            <a:ext cx="8507288" cy="9906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Исполнение бюджета за 2020год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E418-C524-42FA-A6E7-8901859C746A}" type="datetime1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316416" y="836712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тыс.руб.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28596" y="1397000"/>
          <a:ext cx="8429684" cy="483775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588061"/>
                <a:gridCol w="1983971"/>
                <a:gridCol w="2009037"/>
                <a:gridCol w="1848615"/>
              </a:tblGrid>
              <a:tr h="785168"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ПЛАН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ФАКТ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% ИСПОЛНЕНИЯ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249054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ДОХОДЫ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2 068 966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2 037 921</a:t>
                      </a:r>
                    </a:p>
                    <a:p>
                      <a:pPr algn="r"/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98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249054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РАСХОДЫ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2 089 874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3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031 209</a:t>
                      </a:r>
                      <a:endParaRPr kumimoji="0" lang="ru-RU" sz="3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249054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ДЕФИЦИТ/</a:t>
                      </a:r>
                    </a:p>
                    <a:p>
                      <a:r>
                        <a:rPr lang="ru-RU" sz="3200" b="0" dirty="0" smtClean="0">
                          <a:solidFill>
                            <a:schemeClr val="tx1"/>
                          </a:solidFill>
                        </a:rPr>
                        <a:t>ПРОФИЦИТ</a:t>
                      </a:r>
                      <a:endParaRPr lang="ru-RU" sz="3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dirty="0" smtClean="0"/>
                        <a:t>-20 908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6 712</a:t>
                      </a:r>
                      <a:endParaRPr kumimoji="0" lang="ru-RU" sz="3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показатели бюджета за 2020 год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0146-00E7-4513-9EF3-34B26A393A43}" type="datetime1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95536" y="1268760"/>
          <a:ext cx="874846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Скругленный прямоугольник 17"/>
          <p:cNvSpPr/>
          <p:nvPr/>
        </p:nvSpPr>
        <p:spPr>
          <a:xfrm>
            <a:off x="1643042" y="3857628"/>
            <a:ext cx="1584176" cy="720080"/>
          </a:xfrm>
          <a:prstGeom prst="round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исполнены на </a:t>
            </a:r>
          </a:p>
          <a:p>
            <a:pPr algn="ctr"/>
            <a:r>
              <a:rPr lang="ru-R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98 % от плана</a:t>
            </a:r>
            <a:endParaRPr lang="ru-RU" sz="14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427984" y="3933056"/>
            <a:ext cx="1584176" cy="720080"/>
          </a:xfrm>
          <a:prstGeom prst="round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исполнены на</a:t>
            </a:r>
          </a:p>
          <a:p>
            <a:pPr algn="ctr"/>
            <a:r>
              <a:rPr lang="ru-R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97 % от плана</a:t>
            </a:r>
            <a:endParaRPr lang="ru-RU" sz="14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732240" y="2428868"/>
            <a:ext cx="1872208" cy="1571636"/>
          </a:xfrm>
          <a:prstGeom prst="round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 за 2020 год исполнен </a:t>
            </a:r>
          </a:p>
          <a:p>
            <a:pPr algn="ctr"/>
            <a:r>
              <a:rPr lang="ru-R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профицитом в размере </a:t>
            </a:r>
          </a:p>
          <a:p>
            <a:pPr algn="ctr"/>
            <a:r>
              <a:rPr lang="ru-RU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6 712тыс.руб.</a:t>
            </a: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8172400" y="1196752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Стрелка вправо 22"/>
          <p:cNvSpPr/>
          <p:nvPr/>
        </p:nvSpPr>
        <p:spPr>
          <a:xfrm rot="1310504">
            <a:off x="1293965" y="2547285"/>
            <a:ext cx="1546860" cy="483029"/>
          </a:xfrm>
          <a:prstGeom prst="rightArrow">
            <a:avLst>
              <a:gd name="adj1" fmla="val 50000"/>
              <a:gd name="adj2" fmla="val 6163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31 045–2%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4" name="Стрелка вправо 23"/>
          <p:cNvSpPr/>
          <p:nvPr/>
        </p:nvSpPr>
        <p:spPr>
          <a:xfrm rot="1478895">
            <a:off x="3793940" y="2619817"/>
            <a:ext cx="1789365" cy="428140"/>
          </a:xfrm>
          <a:prstGeom prst="rightArrow">
            <a:avLst>
              <a:gd name="adj1" fmla="val 50000"/>
              <a:gd name="adj2" fmla="val 6163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58 665–3 %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бюджета за 2020 год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0645-F89B-4178-AB6D-39117E836B37}" type="datetime1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28596" y="1071546"/>
          <a:ext cx="8352928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57157" y="4643446"/>
          <a:ext cx="8286810" cy="17526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766731"/>
                <a:gridCol w="1506693"/>
                <a:gridCol w="1506693"/>
                <a:gridCol w="1506693"/>
              </a:tblGrid>
              <a:tr h="500066"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факт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% исполнения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ДОХОДЫ, ВСЕГО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068 966</a:t>
                      </a:r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037 921</a:t>
                      </a:r>
                      <a:endParaRPr lang="ru-RU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 smtClean="0"/>
                        <a:t>Налоговые и неналоговые доходы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396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202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397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635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 smtClean="0"/>
                        <a:t>Безвозмездные поступления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1 672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764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1 640</a:t>
                      </a:r>
                      <a:r>
                        <a:rPr lang="ru-RU" b="0" baseline="0" dirty="0" smtClean="0"/>
                        <a:t> 286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98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215206" y="4143380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9641846"/>
              </p:ext>
            </p:extLst>
          </p:nvPr>
        </p:nvGraphicFramePr>
        <p:xfrm>
          <a:off x="35497" y="620688"/>
          <a:ext cx="9108505" cy="6320895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7076151"/>
                <a:gridCol w="1053813"/>
                <a:gridCol w="978541"/>
              </a:tblGrid>
              <a:tr h="335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2020год</a:t>
                      </a:r>
                      <a:endParaRPr lang="ru-RU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</a:tr>
              <a:tr h="420216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26,5%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26,5%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</a:tr>
              <a:tr h="524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Акцизы по подакцизным товарам (продукции), производимым на территории РФ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0,075%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0,085%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</a:tr>
              <a:tr h="524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Налог, взимаемый в связи с применением упрощенной</a:t>
                      </a:r>
                      <a:r>
                        <a:rPr lang="ru-RU" sz="1600" b="1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системы налогообложения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</a:tr>
              <a:tr h="301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налог на вмененный доход для отдельных видов деятельности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</a:tr>
              <a:tr h="7692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Налог, взимаемый в связи с применением патентной системы налогообложения, зачисляемый в бюджет муниципального</a:t>
                      </a: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образования</a:t>
                      </a:r>
                      <a:endParaRPr lang="ru-RU" sz="16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40727" marR="40727" marT="0" marB="0" anchor="ctr"/>
                </a:tc>
              </a:tr>
              <a:tr h="262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сельскохозяйственный налог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</a:tr>
              <a:tr h="262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Налог на имущество физических лиц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</a:tr>
              <a:tr h="262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Земельный налог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</a:tr>
              <a:tr h="262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пошлина, сборы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</a:tr>
              <a:tr h="524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Арендная плата 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земельные участки, государственная собственность на которые не 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разграничена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</a:tr>
              <a:tr h="262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поступления от использования 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имущества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</a:tr>
              <a:tr h="28829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55%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60%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</a:tr>
              <a:tr h="262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реализации 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имущества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</a:tr>
              <a:tr h="262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земельных 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участков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</a:tr>
              <a:tr h="262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</a:tr>
              <a:tr h="262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0727" marR="40727" marT="0" marB="0" anchor="ctr"/>
                </a:tc>
              </a:tr>
            </a:tbl>
          </a:graphicData>
        </a:graphic>
      </p:graphicFrame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391876" cy="54868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Нормативы отчислений налоговых и неналоговых доходов в бюджет муниципального  образования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7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Налоговые доходы за 2020 год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23E75-D6D6-49EA-85C5-8FEDF11BFC97}" type="datetime1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7" name="Содержимое 4"/>
          <p:cNvGraphicFramePr>
            <a:graphicFrameLocks noGrp="1"/>
          </p:cNvGraphicFramePr>
          <p:nvPr>
            <p:ph sz="half" idx="4294967295"/>
          </p:nvPr>
        </p:nvGraphicFramePr>
        <p:xfrm>
          <a:off x="179512" y="548680"/>
          <a:ext cx="8640960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847856" y="620688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19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Неналоговые доходы за 2020 год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E6D6-8756-4BB0-9F7E-058D4DA10B67}" type="datetime1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8AD0-3142-4B03-8AAC-B4E8F1CD88C0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7" name="Содержимое 4"/>
          <p:cNvGraphicFramePr>
            <a:graphicFrameLocks noGrp="1"/>
          </p:cNvGraphicFramePr>
          <p:nvPr>
            <p:ph sz="half" idx="4294967295"/>
          </p:nvPr>
        </p:nvGraphicFramePr>
        <p:xfrm>
          <a:off x="142844" y="1052736"/>
          <a:ext cx="9001156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847856" y="714356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14282" y="1285860"/>
          <a:ext cx="8786874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78FFA-0BD4-45AA-A1B1-F7511C3C856B}" type="datetime1">
              <a:rPr lang="ru-RU" smtClean="0"/>
              <a:pPr/>
              <a:t>18.01.2023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F0C1591-7F72-4D0D-8DF6-706D1B5031D6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9" name="TextBox 6"/>
          <p:cNvSpPr txBox="1"/>
          <p:nvPr/>
        </p:nvSpPr>
        <p:spPr>
          <a:xfrm>
            <a:off x="7164288" y="5229200"/>
            <a:ext cx="1500198" cy="21431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6"/>
          <p:cNvSpPr txBox="1"/>
          <p:nvPr/>
        </p:nvSpPr>
        <p:spPr>
          <a:xfrm>
            <a:off x="4071934" y="2357430"/>
            <a:ext cx="812353" cy="18915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6"/>
          <p:cNvSpPr txBox="1"/>
          <p:nvPr/>
        </p:nvSpPr>
        <p:spPr>
          <a:xfrm>
            <a:off x="6444208" y="3571876"/>
            <a:ext cx="1368152" cy="35719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-41 564</a:t>
            </a:r>
          </a:p>
          <a:p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Динамика налоговых и неналоговых доходов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847856" y="714356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flipH="1" flipV="1">
            <a:off x="2843808" y="3429000"/>
            <a:ext cx="15838" cy="937814"/>
          </a:xfrm>
          <a:prstGeom prst="straightConnector1">
            <a:avLst/>
          </a:prstGeom>
          <a:ln w="25400" cap="flat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6300192" y="3429000"/>
            <a:ext cx="0" cy="864096"/>
          </a:xfrm>
          <a:prstGeom prst="straightConnector1">
            <a:avLst/>
          </a:prstGeom>
          <a:ln w="25400" cap="flat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6"/>
          <p:cNvSpPr txBox="1"/>
          <p:nvPr/>
        </p:nvSpPr>
        <p:spPr>
          <a:xfrm>
            <a:off x="3000364" y="3571876"/>
            <a:ext cx="1139588" cy="35719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+8 641</a:t>
            </a:r>
          </a:p>
          <a:p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6"/>
          <p:cNvSpPr txBox="1"/>
          <p:nvPr/>
        </p:nvSpPr>
        <p:spPr>
          <a:xfrm>
            <a:off x="7715272" y="2357430"/>
            <a:ext cx="1249216" cy="35719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397 635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6"/>
          <p:cNvSpPr txBox="1"/>
          <p:nvPr/>
        </p:nvSpPr>
        <p:spPr>
          <a:xfrm>
            <a:off x="7786710" y="4857760"/>
            <a:ext cx="1177778" cy="35719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430 558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Прямая со стрелкой 41"/>
          <p:cNvCxnSpPr/>
          <p:nvPr/>
        </p:nvCxnSpPr>
        <p:spPr>
          <a:xfrm flipV="1">
            <a:off x="8028384" y="2996952"/>
            <a:ext cx="0" cy="1512168"/>
          </a:xfrm>
          <a:prstGeom prst="straightConnector1">
            <a:avLst/>
          </a:prstGeom>
          <a:ln w="25400" cap="flat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6"/>
          <p:cNvSpPr txBox="1"/>
          <p:nvPr/>
        </p:nvSpPr>
        <p:spPr>
          <a:xfrm>
            <a:off x="8028384" y="3571876"/>
            <a:ext cx="1115616" cy="35719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-32 923</a:t>
            </a:r>
          </a:p>
          <a:p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10280</TotalTime>
  <Words>4201</Words>
  <Application>Microsoft Office PowerPoint</Application>
  <PresentationFormat>Экран (4:3)</PresentationFormat>
  <Paragraphs>982</Paragraphs>
  <Slides>26</Slides>
  <Notes>21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Начальная</vt:lpstr>
      <vt:lpstr>Отчет об исполнении бюджета  муниципального образования «город Саянск» за 2020 год</vt:lpstr>
      <vt:lpstr>Основные показатели бюджета за 2020 год</vt:lpstr>
      <vt:lpstr>Исполнение бюджета за 2020год</vt:lpstr>
      <vt:lpstr>Основные показатели бюджета за 2020 год</vt:lpstr>
      <vt:lpstr>Доходы бюджета за 2020 год</vt:lpstr>
      <vt:lpstr>Нормативы отчислений налоговых и неналоговых доходов в бюджет муниципального  образования</vt:lpstr>
      <vt:lpstr>Налоговые доходы за 2020 год</vt:lpstr>
      <vt:lpstr>Неналоговые доходы за 2020 год</vt:lpstr>
      <vt:lpstr>Динамика налоговых и неналоговых доходов</vt:lpstr>
      <vt:lpstr>Исполнение плана по доходам за 2020 год (1)</vt:lpstr>
      <vt:lpstr>Исполнение плана по доходам за 2020 год (2)</vt:lpstr>
      <vt:lpstr>Презентация PowerPoint</vt:lpstr>
      <vt:lpstr>Безвозмездные поступления из областного бюджета в 2020 году</vt:lpstr>
      <vt:lpstr>Целевые МБТ из областного бюджета в 2020 году</vt:lpstr>
      <vt:lpstr>Целевые МБТ из областного бюджета в 2020 году</vt:lpstr>
      <vt:lpstr>Целевые МБТ из областного бюджета в 2020 году</vt:lpstr>
      <vt:lpstr>Целевые МБТ из областного бюджета в 2020 году</vt:lpstr>
      <vt:lpstr>Расходы бюджета за 2020 год</vt:lpstr>
      <vt:lpstr>Структура расходов по функциональной классификации в 2020 году</vt:lpstr>
      <vt:lpstr>Презентация PowerPoint</vt:lpstr>
      <vt:lpstr>Расходы бюджета по функциональной структуре</vt:lpstr>
      <vt:lpstr>Структура расходов по экономическому содержанию в 2022году</vt:lpstr>
      <vt:lpstr>Расходы бюджета по экономическому содержанию в 2020 году</vt:lpstr>
      <vt:lpstr>Муниципальный долг</vt:lpstr>
      <vt:lpstr>Резервный фонд администрации</vt:lpstr>
      <vt:lpstr>Презентация PowerPoint</vt:lpstr>
    </vt:vector>
  </TitlesOfParts>
  <Company>Финансовое управление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Помогаева</dc:creator>
  <cp:lastModifiedBy>Пользователь</cp:lastModifiedBy>
  <cp:revision>1439</cp:revision>
  <cp:lastPrinted>2021-05-19T02:04:20Z</cp:lastPrinted>
  <dcterms:created xsi:type="dcterms:W3CDTF">2013-03-01T02:03:29Z</dcterms:created>
  <dcterms:modified xsi:type="dcterms:W3CDTF">2023-01-18T07:26:35Z</dcterms:modified>
</cp:coreProperties>
</file>