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808788" cy="9940925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Roboto Condensed" charset="0"/>
      <p:regular r:id="rId9"/>
      <p:bold r:id="rId10"/>
      <p:italic r:id="rId11"/>
      <p:boldItalic r:id="rId12"/>
    </p:embeddedFont>
    <p:embeddedFont>
      <p:font typeface="Golos Text" charset="0"/>
      <p:regular r:id="rId13"/>
      <p:bold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1C94"/>
    <a:srgbClr val="F1450F"/>
    <a:srgbClr val="CD3535"/>
    <a:srgbClr val="24ABC2"/>
    <a:srgbClr val="36C3DA"/>
    <a:srgbClr val="25C6FF"/>
    <a:srgbClr val="E46C0A"/>
    <a:srgbClr val="2778BB"/>
    <a:srgbClr val="2D8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90" d="100"/>
          <a:sy n="90" d="100"/>
        </p:scale>
        <p:origin x="-3108" y="498"/>
      </p:cViewPr>
      <p:guideLst>
        <p:guide orient="horz" pos="5615"/>
        <p:guide orient="horz" pos="1396"/>
        <p:guide pos="255"/>
        <p:guide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2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8772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1"/>
            <a:ext cx="2950475" cy="498772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25.09.2024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4"/>
            <a:ext cx="2950475" cy="498771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4"/>
            <a:ext cx="2950475" cy="498771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7046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5" cy="497046"/>
          </a:xfrm>
          <a:prstGeom prst="rect">
            <a:avLst/>
          </a:prstGeom>
        </p:spPr>
        <p:txBody>
          <a:bodyPr vert="horz" lIns="91570" tIns="45786" rIns="91570" bIns="4578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0" tIns="45786" rIns="91570" bIns="457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70" tIns="45786" rIns="91570" bIns="457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4"/>
            <a:ext cx="2950475" cy="497046"/>
          </a:xfrm>
          <a:prstGeom prst="rect">
            <a:avLst/>
          </a:prstGeom>
        </p:spPr>
        <p:txBody>
          <a:bodyPr vert="horz" lIns="91570" tIns="45786" rIns="91570" bIns="4578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-735632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64" y="962786"/>
            <a:ext cx="6048672" cy="886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1760969">
              <a:defRPr/>
            </a:pP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4664" y="-735632"/>
            <a:ext cx="6140940" cy="978729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endParaRPr lang="ru-RU" sz="1800" b="1" dirty="0" smtClean="0">
              <a:solidFill>
                <a:srgbClr val="FF0000"/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DIN Pro Cond Bold" pitchFamily="34" charset="-52"/>
              <a:ea typeface="Golos Text" pitchFamily="34" charset="0"/>
              <a:cs typeface="DIN Pro Cond Bold" pitchFamily="34" charset="-52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DIN Pro Cond Bold" pitchFamily="34" charset="-52"/>
              <a:ea typeface="Golos Text" pitchFamily="34" charset="0"/>
              <a:cs typeface="DIN Pro Cond Bold" pitchFamily="34" charset="-52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DIN Pro Cond Bold" pitchFamily="34" charset="-52"/>
                <a:ea typeface="Golos Text" pitchFamily="34" charset="0"/>
                <a:cs typeface="DIN Pro Cond Bold" pitchFamily="34" charset="-52"/>
              </a:rPr>
              <a:t>Индивидуальный предприниматель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DIN Pro Cond Bold" pitchFamily="34" charset="-52"/>
                <a:ea typeface="Golos Text" pitchFamily="34" charset="0"/>
                <a:cs typeface="DIN Pro Cond Bold" pitchFamily="34" charset="-52"/>
              </a:rPr>
              <a:t>освобождается от начисления и уплаты страховых взносов в период прохождения военной службы по контракту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DIN Pro Cond Bold" pitchFamily="34" charset="-52"/>
              <a:ea typeface="Golos Text" pitchFamily="34" charset="0"/>
              <a:cs typeface="DIN Pro Cond Bold" pitchFamily="34" charset="-52"/>
            </a:endParaRPr>
          </a:p>
          <a:p>
            <a:pPr algn="just"/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В соответствии с п. 7 ст. 430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НК РФ индивидуальные предприниматели освобождаются от уплаты страховых взносов за 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периоды прохождения военной службы по контракту, заключенному в соответствии с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п. 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7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ст. 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38 Федерального закона от 28 марта 1998 года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№53-ФЗ, 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в течение которых ими не осуществлялась соответствующая деятельность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.</a:t>
            </a:r>
          </a:p>
          <a:p>
            <a:pPr algn="just"/>
            <a:endParaRPr lang="ru-RU" sz="1600" b="1" dirty="0">
              <a:solidFill>
                <a:srgbClr val="331C94"/>
              </a:solidFill>
              <a:latin typeface="DIN Pro Cond Bold" pitchFamily="34" charset="-52"/>
              <a:cs typeface="DIN Pro Cond Bold" pitchFamily="34" charset="-52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DIN Pro Cond Bold" pitchFamily="34" charset="-52"/>
                <a:cs typeface="DIN Pro Cond Bold" pitchFamily="34" charset="-52"/>
              </a:rPr>
              <a:t>Указанные изменения распространяются на правоотношения, возникшие </a:t>
            </a:r>
            <a:r>
              <a:rPr lang="en-US" sz="1600" b="1" dirty="0" smtClean="0">
                <a:solidFill>
                  <a:srgbClr val="FF0000"/>
                </a:solidFill>
                <a:latin typeface="DIN Pro Cond Bold" pitchFamily="34" charset="-52"/>
                <a:cs typeface="DIN Pro Cond Bold" pitchFamily="34" charset="-5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DIN Pro Cond Bold" pitchFamily="34" charset="-52"/>
                <a:cs typeface="DIN Pro Cond Bold" pitchFamily="34" charset="-52"/>
              </a:rPr>
              <a:t>с </a:t>
            </a:r>
            <a:r>
              <a:rPr lang="ru-RU" sz="1600" b="1" dirty="0">
                <a:solidFill>
                  <a:srgbClr val="FF0000"/>
                </a:solidFill>
                <a:latin typeface="DIN Pro Cond Bold" pitchFamily="34" charset="-52"/>
                <a:cs typeface="DIN Pro Cond Bold" pitchFamily="34" charset="-52"/>
              </a:rPr>
              <a:t>24 февраля 2022 </a:t>
            </a:r>
            <a:r>
              <a:rPr lang="ru-RU" sz="1600" b="1" dirty="0" smtClean="0">
                <a:solidFill>
                  <a:srgbClr val="FF0000"/>
                </a:solidFill>
                <a:latin typeface="DIN Pro Cond Bold" pitchFamily="34" charset="-52"/>
                <a:cs typeface="DIN Pro Cond Bold" pitchFamily="34" charset="-52"/>
              </a:rPr>
              <a:t>года</a:t>
            </a:r>
            <a:endParaRPr lang="ru-RU" sz="1600" b="1" dirty="0">
              <a:solidFill>
                <a:srgbClr val="FF0000"/>
              </a:solidFill>
              <a:latin typeface="DIN Pro Cond Bold" pitchFamily="34" charset="-52"/>
              <a:cs typeface="DIN Pro Cond Bold" pitchFamily="34" charset="-52"/>
            </a:endParaRPr>
          </a:p>
          <a:p>
            <a:pPr algn="just"/>
            <a:endParaRPr lang="ru-RU" sz="1600" b="1" dirty="0">
              <a:solidFill>
                <a:srgbClr val="331C94"/>
              </a:solidFill>
              <a:latin typeface="DIN Pro Cond Bold" pitchFamily="34" charset="-52"/>
              <a:cs typeface="DIN Pro Cond Bold" pitchFamily="34" charset="-52"/>
            </a:endParaRPr>
          </a:p>
          <a:p>
            <a:pPr algn="ctr"/>
            <a:r>
              <a:rPr lang="ru-RU" sz="1600" b="1" u="sng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Для получения освобождения </a:t>
            </a:r>
            <a:r>
              <a:rPr lang="ru-RU" sz="1600" b="1" u="sng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от уплаты страховых взносов </a:t>
            </a:r>
            <a:r>
              <a:rPr lang="ru-RU" sz="1600" b="1" u="sng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необходимо представить в налоговый орган:</a:t>
            </a:r>
            <a:endParaRPr lang="ru-RU" sz="1600" b="1" u="sng" dirty="0" smtClean="0">
              <a:solidFill>
                <a:srgbClr val="331C94"/>
              </a:solidFill>
              <a:latin typeface="DIN Pro Cond Bold" pitchFamily="34" charset="-52"/>
              <a:ea typeface="Golos Text" pitchFamily="34" charset="0"/>
              <a:cs typeface="DIN Pro Cond Bold" pitchFamily="34" charset="-52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DIN Pro Cond Bold" pitchFamily="34" charset="-52"/>
              <a:ea typeface="Golos Text" pitchFamily="34" charset="0"/>
              <a:cs typeface="DIN Pro Cond Bold" pitchFamily="34" charset="-52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Заявление об освобождении от уплаты страховых взносов (КНД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1150081);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Подтверждающий 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документ (копия контракта, выписка из приказа, справка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и 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т.д.), содержащий сведения о дате вступления в силу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и окончания 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действия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контракта;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Документ 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родства в случае представления документов представителем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военнослужащего 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(копия свидетельства о рождении, копия свидетельства о заключении брака, иной документ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).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ru-RU" sz="1600" b="1" dirty="0">
              <a:solidFill>
                <a:srgbClr val="331C94"/>
              </a:solidFill>
              <a:latin typeface="DIN Pro Cond Bold" pitchFamily="34" charset="-52"/>
              <a:cs typeface="DIN Pro Cond Bold" pitchFamily="34" charset="-52"/>
            </a:endParaRPr>
          </a:p>
          <a:p>
            <a:pPr algn="ctr"/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Документы можно представить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через 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уполномоченного представителя либо при </a:t>
            </a:r>
            <a:r>
              <a:rPr lang="ru-RU" sz="1600" b="1" dirty="0" smtClean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личном визите в инспекцию</a:t>
            </a:r>
            <a:r>
              <a:rPr lang="ru-RU" sz="1600" b="1" dirty="0">
                <a:solidFill>
                  <a:srgbClr val="331C94"/>
                </a:solidFill>
                <a:latin typeface="DIN Pro Cond Bold" pitchFamily="34" charset="-52"/>
                <a:cs typeface="DIN Pro Cond Bold" pitchFamily="34" charset="-52"/>
              </a:rPr>
              <a:t>.</a:t>
            </a:r>
            <a:endParaRPr lang="ru-RU" sz="1600" b="1" i="1" dirty="0" smtClean="0">
              <a:latin typeface="DIN Pro Cond Bold" pitchFamily="34" charset="-52"/>
              <a:cs typeface="DIN Pro Cond Bold" pitchFamily="34" charset="-52"/>
            </a:endParaRPr>
          </a:p>
          <a:p>
            <a:endParaRPr lang="ru-RU" sz="2000" b="1" i="1" dirty="0" smtClean="0">
              <a:latin typeface="DIN Pro Cond Bold" pitchFamily="34" charset="-52"/>
              <a:cs typeface="DIN Pro Cond Bold" pitchFamily="34" charset="-52"/>
            </a:endParaRPr>
          </a:p>
          <a:p>
            <a:pPr algn="just"/>
            <a:endParaRPr lang="ru-RU" sz="1200" dirty="0">
              <a:solidFill>
                <a:schemeClr val="tx1">
                  <a:lumMod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164608</TotalTime>
  <Words>179</Words>
  <Application>Microsoft Office PowerPoint</Application>
  <PresentationFormat>Лист A4 (210x297 мм)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Wingdings</vt:lpstr>
      <vt:lpstr>Calibri</vt:lpstr>
      <vt:lpstr>Roboto Condensed</vt:lpstr>
      <vt:lpstr>DIN Pro Cond Bold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Егорова Наталья Георгиевна</cp:lastModifiedBy>
  <cp:revision>1908</cp:revision>
  <cp:lastPrinted>2024-09-04T04:33:53Z</cp:lastPrinted>
  <dcterms:created xsi:type="dcterms:W3CDTF">2014-10-08T23:03:32Z</dcterms:created>
  <dcterms:modified xsi:type="dcterms:W3CDTF">2024-09-25T03:47:33Z</dcterms:modified>
</cp:coreProperties>
</file>