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2.xml" ContentType="application/vnd.openxmlformats-officedocument.presentationml.notesSlide+xml"/>
  <Override PartName="/ppt/charts/chart9.xml" ContentType="application/vnd.openxmlformats-officedocument.drawingml.chart+xml"/>
  <Override PartName="/ppt/drawings/drawing3.xml" ContentType="application/vnd.openxmlformats-officedocument.drawingml.chartshapes+xml"/>
  <Override PartName="/ppt/charts/chart10.xml" ContentType="application/vnd.openxmlformats-officedocument.drawingml.chart+xml"/>
  <Override PartName="/ppt/drawings/drawing4.xml" ContentType="application/vnd.openxmlformats-officedocument.drawingml.chartshapes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notesSlides/notesSlide3.xml" ContentType="application/vnd.openxmlformats-officedocument.presentationml.notesSlide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notesSlides/notesSlide4.xml" ContentType="application/vnd.openxmlformats-officedocument.presentationml.notesSlide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notesSlides/notesSlide5.xml" ContentType="application/vnd.openxmlformats-officedocument.presentationml.notesSlide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notesSlides/notesSlide6.xml" ContentType="application/vnd.openxmlformats-officedocument.presentationml.notesSlide+xml"/>
  <Override PartName="/ppt/charts/chart43.xml" ContentType="application/vnd.openxmlformats-officedocument.drawingml.chart+xml"/>
  <Override PartName="/ppt/notesSlides/notesSlide7.xml" ContentType="application/vnd.openxmlformats-officedocument.presentationml.notesSlide+xml"/>
  <Override PartName="/ppt/charts/chart44.xml" ContentType="application/vnd.openxmlformats-officedocument.drawingml.chart+xml"/>
  <Override PartName="/ppt/charts/chart45.xml" ContentType="application/vnd.openxmlformats-officedocument.drawingml.chart+xml"/>
  <Override PartName="/ppt/drawings/drawing5.xml" ContentType="application/vnd.openxmlformats-officedocument.drawingml.chartshapes+xml"/>
  <Override PartName="/ppt/charts/chart46.xml" ContentType="application/vnd.openxmlformats-officedocument.drawingml.chart+xml"/>
  <Override PartName="/ppt/drawings/drawing6.xml" ContentType="application/vnd.openxmlformats-officedocument.drawingml.chartshapes+xml"/>
  <Override PartName="/ppt/charts/chart47.xml" ContentType="application/vnd.openxmlformats-officedocument.drawingml.chart+xml"/>
  <Override PartName="/ppt/drawings/drawing7.xml" ContentType="application/vnd.openxmlformats-officedocument.drawingml.chartshapes+xml"/>
  <Override PartName="/ppt/charts/chart48.xml" ContentType="application/vnd.openxmlformats-officedocument.drawingml.chart+xml"/>
  <Override PartName="/ppt/drawings/drawing8.xml" ContentType="application/vnd.openxmlformats-officedocument.drawingml.chartshapes+xml"/>
  <Override PartName="/ppt/charts/chart49.xml" ContentType="application/vnd.openxmlformats-officedocument.drawingml.chart+xml"/>
  <Override PartName="/ppt/drawings/drawing9.xml" ContentType="application/vnd.openxmlformats-officedocument.drawingml.chartshapes+xml"/>
  <Override PartName="/ppt/charts/chart50.xml" ContentType="application/vnd.openxmlformats-officedocument.drawingml.chart+xml"/>
  <Override PartName="/ppt/drawings/drawing10.xml" ContentType="application/vnd.openxmlformats-officedocument.drawingml.chartshapes+xml"/>
  <Override PartName="/ppt/charts/chart51.xml" ContentType="application/vnd.openxmlformats-officedocument.drawingml.chart+xml"/>
  <Override PartName="/ppt/drawings/drawing1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6"/>
  </p:notesMasterIdLst>
  <p:sldIdLst>
    <p:sldId id="284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8" r:id="rId13"/>
    <p:sldId id="305" r:id="rId14"/>
    <p:sldId id="307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295" r:id="rId26"/>
    <p:sldId id="296" r:id="rId27"/>
    <p:sldId id="297" r:id="rId28"/>
    <p:sldId id="298" r:id="rId29"/>
    <p:sldId id="299" r:id="rId30"/>
    <p:sldId id="300" r:id="rId31"/>
    <p:sldId id="301" r:id="rId32"/>
    <p:sldId id="302" r:id="rId33"/>
    <p:sldId id="304" r:id="rId34"/>
    <p:sldId id="303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FF5050"/>
    <a:srgbClr val="9966FF"/>
    <a:srgbClr val="CC0099"/>
    <a:srgbClr val="FFCC66"/>
    <a:srgbClr val="CC00CC"/>
    <a:srgbClr val="FFCCFF"/>
    <a:srgbClr val="D60093"/>
    <a:srgbClr val="99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0" autoAdjust="0"/>
    <p:restoredTop sz="94660"/>
  </p:normalViewPr>
  <p:slideViewPr>
    <p:cSldViewPr>
      <p:cViewPr>
        <p:scale>
          <a:sx n="118" d="100"/>
          <a:sy n="118" d="100"/>
        </p:scale>
        <p:origin x="-32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4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5.xlsx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6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7.xlsx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8.xlsx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9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4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0.xlsx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1.xlsx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2.xlsx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3.xlsx"/></Relationships>
</file>

<file path=ppt/charts/_rels/chart4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4.xlsx"/></Relationships>
</file>

<file path=ppt/charts/_rels/chart4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45.xlsx"/></Relationships>
</file>

<file path=ppt/charts/_rels/chart4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46.xlsx"/></Relationships>
</file>

<file path=ppt/charts/_rels/chart4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Excel47.xlsx"/></Relationships>
</file>

<file path=ppt/charts/_rels/chart4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_____Microsoft_Excel48.xlsx"/></Relationships>
</file>

<file path=ppt/charts/_rels/chart4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_____Microsoft_Excel49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5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_____Microsoft_Excel50.xlsx"/></Relationships>
</file>

<file path=ppt/charts/_rels/chart5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_____Microsoft_Excel51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5488127581783843"/>
          <c:y val="0.16114876124875013"/>
          <c:w val="0.72841004995546299"/>
          <c:h val="0.79698822044464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Утверждено</c:v>
                </c:pt>
              </c:strCache>
            </c:strRef>
          </c:tx>
          <c:spPr>
            <a:solidFill>
              <a:srgbClr val="00CC99"/>
            </a:solidFill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4DA4-400A-AE94-3F8CD6FF5DB0}"/>
              </c:ext>
            </c:extLst>
          </c:dPt>
          <c:dLbls>
            <c:numFmt formatCode="#,##0" sourceLinked="0"/>
            <c:spPr>
              <a:gradFill>
                <a:gsLst>
                  <a:gs pos="0">
                    <a:srgbClr val="92D050"/>
                  </a:gs>
                  <a:gs pos="23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 baseline="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Доходы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1905943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929-4683-9B33-1B977671BE6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Уточнено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4DA4-400A-AE94-3F8CD6FF5DB0}"/>
              </c:ext>
            </c:extLst>
          </c:dPt>
          <c:dLbls>
            <c:numFmt formatCode="#,##0" sourceLinked="0"/>
            <c:spPr>
              <a:gradFill>
                <a:gsLst>
                  <a:gs pos="0">
                    <a:srgbClr val="00B050"/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 baseline="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Доходы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2605759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929-4683-9B33-1B977671BE6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dLbl>
              <c:idx val="0"/>
              <c:numFmt formatCode="#,##0" sourceLinked="0"/>
              <c:spPr>
                <a:gradFill>
                  <a:gsLst>
                    <a:gs pos="0">
                      <a:schemeClr val="bg2">
                        <a:lumMod val="75000"/>
                      </a:schemeClr>
                    </a:gs>
                    <a:gs pos="51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200" b="1" baseline="0"/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spPr>
              <a:gradFill>
                <a:gsLst>
                  <a:gs pos="0">
                    <a:schemeClr val="bg2">
                      <a:lumMod val="75000"/>
                    </a:schemeClr>
                  </a:gs>
                  <a:gs pos="51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aseline="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Доходы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1285508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929-4683-9B33-1B977671BE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4"/>
        <c:overlap val="-19"/>
        <c:axId val="89016576"/>
        <c:axId val="89026560"/>
      </c:barChart>
      <c:catAx>
        <c:axId val="890165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high"/>
        <c:txPr>
          <a:bodyPr/>
          <a:lstStyle/>
          <a:p>
            <a:pPr>
              <a:defRPr sz="18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9026560"/>
        <c:crosses val="autoZero"/>
        <c:auto val="1"/>
        <c:lblAlgn val="ctr"/>
        <c:lblOffset val="100"/>
        <c:noMultiLvlLbl val="0"/>
      </c:catAx>
      <c:valAx>
        <c:axId val="89026560"/>
        <c:scaling>
          <c:orientation val="minMax"/>
          <c:max val="2607000"/>
          <c:min val="0"/>
        </c:scaling>
        <c:delete val="0"/>
        <c:axPos val="l"/>
        <c:majorGridlines/>
        <c:numFmt formatCode="#,##0" sourceLinked="1"/>
        <c:majorTickMark val="out"/>
        <c:minorTickMark val="out"/>
        <c:tickLblPos val="low"/>
        <c:crossAx val="89016576"/>
        <c:crosses val="autoZero"/>
        <c:crossBetween val="between"/>
        <c:majorUnit val="500000"/>
        <c:minorUnit val="100000"/>
      </c:valAx>
    </c:plotArea>
    <c:plotVisOnly val="1"/>
    <c:dispBlanksAs val="gap"/>
    <c:showDLblsOverMax val="0"/>
  </c:chart>
  <c:txPr>
    <a:bodyPr/>
    <a:lstStyle/>
    <a:p>
      <a:pPr>
        <a:defRPr sz="1400" baseline="0"/>
      </a:pPr>
      <a:endParaRPr lang="ru-RU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algn="ctr" defTabSz="914400" rtl="0" eaLnBrk="1" latinLnBrk="0" hangingPunct="1">
              <a:defRPr lang="ru-RU" sz="2800" b="1" i="0" u="none" strike="noStrike" kern="1200" baseline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dirty="0">
                <a:solidFill>
                  <a:schemeClr val="tx1"/>
                </a:solidFill>
              </a:rPr>
              <a:t>Администрация</a:t>
            </a:r>
          </a:p>
        </c:rich>
      </c:tx>
      <c:layout>
        <c:manualLayout>
          <c:xMode val="edge"/>
          <c:yMode val="edge"/>
          <c:x val="0.34978968256561593"/>
          <c:y val="3.446975836928865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4415246794775323E-2"/>
          <c:y val="0.15513577587424374"/>
          <c:w val="0.88897498783981987"/>
          <c:h val="0.711476006634183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Администрация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1.1321228072479408E-7"/>
                  <c:y val="-6.08169973451225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843-4C62-B852-A5FDFC3D2867}"/>
                </c:ext>
              </c:extLst>
            </c:dLbl>
            <c:dLbl>
              <c:idx val="1"/>
              <c:layout>
                <c:manualLayout>
                  <c:x val="-1.4377959652048847E-3"/>
                  <c:y val="-3.040897754655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843-4C62-B852-A5FDFC3D2867}"/>
                </c:ext>
              </c:extLst>
            </c:dLbl>
            <c:dLbl>
              <c:idx val="2"/>
              <c:layout>
                <c:manualLayout>
                  <c:x val="0"/>
                  <c:y val="-3.04084986725612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843-4C62-B852-A5FDFC3D2867}"/>
                </c:ext>
              </c:extLst>
            </c:dLbl>
            <c:dLbl>
              <c:idx val="3"/>
              <c:layout>
                <c:manualLayout>
                  <c:x val="-2.8755919304097695E-3"/>
                  <c:y val="-1.52042493362806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843-4C62-B852-A5FDFC3D2867}"/>
                </c:ext>
              </c:extLst>
            </c:dLbl>
            <c:dLbl>
              <c:idx val="4"/>
              <c:layout>
                <c:manualLayout>
                  <c:x val="0"/>
                  <c:y val="-6.08169973451225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843-4C62-B852-A5FDFC3D2867}"/>
                </c:ext>
              </c:extLst>
            </c:dLbl>
            <c:dLbl>
              <c:idx val="5"/>
              <c:layout>
                <c:manualLayout>
                  <c:x val="-1.1321228072479408E-7"/>
                  <c:y val="-1.21633994690245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843-4C62-B852-A5FDFC3D2867}"/>
                </c:ext>
              </c:extLst>
            </c:dLbl>
            <c:dLbl>
              <c:idx val="6"/>
              <c:layout>
                <c:manualLayout>
                  <c:x val="-1.4377959652048847E-3"/>
                  <c:y val="-1.82450992035367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843-4C62-B852-A5FDFC3D2867}"/>
                </c:ext>
              </c:extLst>
            </c:dLbl>
            <c:dLbl>
              <c:idx val="7"/>
              <c:layout>
                <c:manualLayout>
                  <c:x val="-1.4377959652048847E-3"/>
                  <c:y val="-2.1285949070792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843-4C62-B852-A5FDFC3D2867}"/>
                </c:ext>
              </c:extLst>
            </c:dLbl>
            <c:dLbl>
              <c:idx val="8"/>
              <c:layout>
                <c:manualLayout>
                  <c:x val="-5.928379573137999E-3"/>
                  <c:y val="6.29890329645912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843-4C62-B852-A5FDFC3D2867}"/>
                </c:ext>
              </c:extLst>
            </c:dLbl>
            <c:dLbl>
              <c:idx val="9"/>
              <c:layout>
                <c:manualLayout>
                  <c:x val="1.4820619669682793E-3"/>
                  <c:y val="3.25801922391764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843-4C62-B852-A5FDFC3D2867}"/>
                </c:ext>
              </c:extLst>
            </c:dLbl>
            <c:dLbl>
              <c:idx val="10"/>
              <c:layout>
                <c:manualLayout>
                  <c:x val="-4.2247426798071403E-3"/>
                  <c:y val="9.44842335525937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843-4C62-B852-A5FDFC3D2867}"/>
                </c:ext>
              </c:extLst>
            </c:dLbl>
            <c:dLbl>
              <c:idx val="11"/>
              <c:layout>
                <c:manualLayout>
                  <c:x val="0"/>
                  <c:y val="1.5747258241147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843-4C62-B852-A5FDFC3D28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Администрация </c:v>
                </c:pt>
                <c:pt idx="1">
                  <c:v>Спортивная школа </c:v>
                </c:pt>
                <c:pt idx="2">
                  <c:v>МАУ "РГ "Саянские зори"</c:v>
                </c:pt>
                <c:pt idx="3">
                  <c:v>ЕДДС</c:v>
                </c:pt>
                <c:pt idx="4">
                  <c:v>Служба закупок </c:v>
                </c:pt>
                <c:pt idx="5">
                  <c:v>ЦБ</c:v>
                </c:pt>
                <c:pt idx="6">
                  <c:v>СДС</c:v>
                </c:pt>
                <c:pt idx="7">
                  <c:v>УОСС</c:v>
                </c:pt>
                <c:pt idx="8">
                  <c:v>КАИГ</c:v>
                </c:pt>
                <c:pt idx="9">
                  <c:v>СПиОГД</c:v>
                </c:pt>
                <c:pt idx="10">
                  <c:v>КУМИ</c:v>
                </c:pt>
                <c:pt idx="11">
                  <c:v>Дума</c:v>
                </c:pt>
              </c:strCache>
            </c:strRef>
          </c:cat>
          <c:val>
            <c:numRef>
              <c:f>Лист1!$B$2:$B$13</c:f>
              <c:numCache>
                <c:formatCode>#,##0</c:formatCode>
                <c:ptCount val="12"/>
                <c:pt idx="0">
                  <c:v>82598.69</c:v>
                </c:pt>
                <c:pt idx="1">
                  <c:v>64966</c:v>
                </c:pt>
                <c:pt idx="2">
                  <c:v>4994</c:v>
                </c:pt>
                <c:pt idx="3">
                  <c:v>3891</c:v>
                </c:pt>
                <c:pt idx="4">
                  <c:v>4702</c:v>
                </c:pt>
                <c:pt idx="5">
                  <c:v>18901</c:v>
                </c:pt>
                <c:pt idx="6">
                  <c:v>19282</c:v>
                </c:pt>
                <c:pt idx="7">
                  <c:v>25365</c:v>
                </c:pt>
                <c:pt idx="8">
                  <c:v>147946</c:v>
                </c:pt>
                <c:pt idx="9">
                  <c:v>111179</c:v>
                </c:pt>
                <c:pt idx="10">
                  <c:v>7748.2</c:v>
                </c:pt>
                <c:pt idx="11">
                  <c:v>2904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E09-40A7-A3F3-196C0B1E56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44789760"/>
        <c:axId val="44791296"/>
      </c:barChart>
      <c:catAx>
        <c:axId val="44789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750" baseline="0"/>
            </a:pPr>
            <a:endParaRPr lang="ru-RU"/>
          </a:p>
        </c:txPr>
        <c:crossAx val="44791296"/>
        <c:crosses val="autoZero"/>
        <c:auto val="1"/>
        <c:lblAlgn val="ctr"/>
        <c:lblOffset val="100"/>
        <c:noMultiLvlLbl val="0"/>
      </c:catAx>
      <c:valAx>
        <c:axId val="44791296"/>
        <c:scaling>
          <c:orientation val="minMax"/>
          <c:max val="148000"/>
          <c:min val="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44789760"/>
        <c:crosses val="autoZero"/>
        <c:crossBetween val="between"/>
        <c:majorUnit val="20000"/>
        <c:minorUnit val="10000"/>
      </c:valAx>
    </c:plotArea>
    <c:plotVisOnly val="1"/>
    <c:dispBlanksAs val="gap"/>
    <c:showDLblsOverMax val="0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00CC99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Увеличение стоимости основных средств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21175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D0A-42B5-912D-57F093251E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Увеличение стоимости основных средств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17367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D0A-42B5-912D-57F093251E5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</c:spPr>
          <c:invertIfNegative val="0"/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0A-42B5-912D-57F093251E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Увеличение стоимости основных средств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43261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D0A-42B5-912D-57F093251E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19"/>
        <c:axId val="45902080"/>
        <c:axId val="45907968"/>
      </c:barChart>
      <c:catAx>
        <c:axId val="45902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5907968"/>
        <c:crosses val="autoZero"/>
        <c:auto val="1"/>
        <c:lblAlgn val="ctr"/>
        <c:lblOffset val="100"/>
        <c:noMultiLvlLbl val="0"/>
      </c:catAx>
      <c:valAx>
        <c:axId val="45907968"/>
        <c:scaling>
          <c:orientation val="minMax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59020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01.07.2023</c:v>
                </c:pt>
              </c:strCache>
            </c:strRef>
          </c:tx>
          <c:spPr>
            <a:solidFill>
              <a:srgbClr val="00CC99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Безвозмездные перечисления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136846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80A-4E94-9B5D-3A1C6960485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01.07.2024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Безвозмездные перечисления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147823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80A-4E94-9B5D-3A1C6960485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01.07.2025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Безвозмездные перечисления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159428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80A-4E94-9B5D-3A1C696048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9"/>
        <c:axId val="45939712"/>
        <c:axId val="45818624"/>
      </c:barChart>
      <c:catAx>
        <c:axId val="459397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5818624"/>
        <c:crosses val="autoZero"/>
        <c:auto val="1"/>
        <c:lblAlgn val="ctr"/>
        <c:lblOffset val="100"/>
        <c:noMultiLvlLbl val="0"/>
      </c:catAx>
      <c:valAx>
        <c:axId val="45818624"/>
        <c:scaling>
          <c:orientation val="minMax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59397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291544703649708"/>
          <c:y val="9.8626501673308123E-2"/>
          <c:w val="0.72749144652861697"/>
          <c:h val="0.738843562837583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01.07.2023 г.</c:v>
                </c:pt>
              </c:strCache>
            </c:strRef>
          </c:tx>
          <c:spPr>
            <a:solidFill>
              <a:srgbClr val="00CC99"/>
            </a:solidFill>
            <a:ln>
              <a:solidFill>
                <a:srgbClr val="00CC99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Оплата труда и начисления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605759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80A-4E94-9B5D-3A1C6960485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01.07.2024г.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Оплата труда и начисления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690701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80A-4E94-9B5D-3A1C6960485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01.07.2025 г.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trendlineType val="linear"/>
            <c:dispRSqr val="0"/>
            <c:dispEq val="0"/>
          </c:trendline>
          <c:trendline>
            <c:trendlineType val="linear"/>
            <c:dispRSqr val="0"/>
            <c:dispEq val="0"/>
          </c:trendline>
          <c:cat>
            <c:strRef>
              <c:f>Лист1!$A$2</c:f>
              <c:strCache>
                <c:ptCount val="1"/>
                <c:pt idx="0">
                  <c:v>Оплата труда и начисления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740966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80A-4E94-9B5D-3A1C696048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19"/>
        <c:axId val="46880256"/>
        <c:axId val="46881792"/>
      </c:barChart>
      <c:catAx>
        <c:axId val="46880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6881792"/>
        <c:crosses val="autoZero"/>
        <c:auto val="1"/>
        <c:lblAlgn val="ctr"/>
        <c:lblOffset val="100"/>
        <c:noMultiLvlLbl val="0"/>
      </c:catAx>
      <c:valAx>
        <c:axId val="4688179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68802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01.07.2023</c:v>
                </c:pt>
              </c:strCache>
            </c:strRef>
          </c:tx>
          <c:spPr>
            <a:solidFill>
              <a:srgbClr val="00CC99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Увеличение стоимости материальных запасов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31886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475-415B-943D-88608F7E180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01.07.2024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Увеличение стоимости материальных запасов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35798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475-415B-943D-88608F7E180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01.07.2025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Увеличение стоимости материальных запасов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34333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475-415B-943D-88608F7E18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-19"/>
        <c:axId val="47200512"/>
        <c:axId val="47214592"/>
      </c:barChart>
      <c:catAx>
        <c:axId val="47200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7214592"/>
        <c:crosses val="autoZero"/>
        <c:auto val="1"/>
        <c:lblAlgn val="ctr"/>
        <c:lblOffset val="100"/>
        <c:noMultiLvlLbl val="0"/>
      </c:catAx>
      <c:valAx>
        <c:axId val="47214592"/>
        <c:scaling>
          <c:orientation val="minMax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72005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389540420564337"/>
          <c:y val="6.1951602181238394E-2"/>
          <c:w val="0.46587712476391513"/>
          <c:h val="0.786341344451774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01.07.2023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Коммунальные услуги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9365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1A8-44BF-BA2F-CBFC22A4082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01.07.2024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Коммунальные услуги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33834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1A8-44BF-BA2F-CBFC22A4082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01.07.2025</c:v>
                </c:pt>
              </c:strCache>
            </c:strRef>
          </c:tx>
          <c:spPr>
            <a:solidFill>
              <a:srgbClr val="00CC99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Коммунальные услуги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32433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1A8-44BF-BA2F-CBFC22A408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-19"/>
        <c:axId val="46949120"/>
        <c:axId val="46950656"/>
      </c:barChart>
      <c:catAx>
        <c:axId val="469491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6950656"/>
        <c:crosses val="autoZero"/>
        <c:auto val="1"/>
        <c:lblAlgn val="ctr"/>
        <c:lblOffset val="100"/>
        <c:noMultiLvlLbl val="0"/>
      </c:catAx>
      <c:valAx>
        <c:axId val="4695065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69491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388091300761574"/>
          <c:y val="5.425495190344664E-2"/>
          <c:w val="0.80704971250790802"/>
          <c:h val="0.817947364347028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01.07.2023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08D-4CE3-99B5-0FCF417DF4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Социальное обеспечение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35826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98C-4C7C-A446-D6FF68E50E8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01.07.2024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Социальное обеспечение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32954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98C-4C7C-A446-D6FF68E50E8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01.07.2025</c:v>
                </c:pt>
              </c:strCache>
            </c:strRef>
          </c:tx>
          <c:spPr>
            <a:solidFill>
              <a:srgbClr val="00CC99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Социальное обеспечение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35923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98C-4C7C-A446-D6FF68E50E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0"/>
        <c:overlap val="-19"/>
        <c:axId val="47077248"/>
        <c:axId val="47078784"/>
      </c:barChart>
      <c:catAx>
        <c:axId val="47077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7078784"/>
        <c:crosses val="autoZero"/>
        <c:auto val="1"/>
        <c:lblAlgn val="ctr"/>
        <c:lblOffset val="100"/>
        <c:noMultiLvlLbl val="0"/>
      </c:catAx>
      <c:valAx>
        <c:axId val="47078784"/>
        <c:scaling>
          <c:orientation val="minMax"/>
          <c:max val="36000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70772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01.07.2023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Прочие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120062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BD7-4090-AB72-0144E6E6B8E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01.07.2024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Прочие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274082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BD7-4090-AB72-0144E6E6B8E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01.07.2025</c:v>
                </c:pt>
              </c:strCache>
            </c:strRef>
          </c:tx>
          <c:spPr>
            <a:solidFill>
              <a:srgbClr val="00CC99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Прочие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283813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BD7-4090-AB72-0144E6E6B8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0"/>
        <c:overlap val="-19"/>
        <c:axId val="47024768"/>
        <c:axId val="47038848"/>
      </c:barChart>
      <c:catAx>
        <c:axId val="470247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7038848"/>
        <c:crosses val="autoZero"/>
        <c:auto val="1"/>
        <c:lblAlgn val="ctr"/>
        <c:lblOffset val="100"/>
        <c:noMultiLvlLbl val="0"/>
      </c:catAx>
      <c:valAx>
        <c:axId val="47038848"/>
        <c:scaling>
          <c:orientation val="minMax"/>
          <c:max val="285000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70247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697441025071289E-3"/>
                  <c:y val="-6.33120536464610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107-4AED-B15B-D8ACA283186C}"/>
                </c:ext>
              </c:extLst>
            </c:dLbl>
            <c:dLbl>
              <c:idx val="1"/>
              <c:layout>
                <c:manualLayout>
                  <c:x val="-2.6944997275056202E-17"/>
                  <c:y val="-2.7133737277054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107-4AED-B15B-D8ACA283186C}"/>
                </c:ext>
              </c:extLst>
            </c:dLbl>
            <c:dLbl>
              <c:idx val="2"/>
              <c:layout>
                <c:manualLayout>
                  <c:x val="-2.9394882050142578E-3"/>
                  <c:y val="-4.9745185007933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107-4AED-B15B-D8ACA283186C}"/>
                </c:ext>
              </c:extLst>
            </c:dLbl>
            <c:dLbl>
              <c:idx val="3"/>
              <c:layout>
                <c:manualLayout>
                  <c:x val="-1.4697441025071289E-3"/>
                  <c:y val="1.8089158184703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107-4AED-B15B-D8ACA283186C}"/>
                </c:ext>
              </c:extLst>
            </c:dLbl>
            <c:dLbl>
              <c:idx val="5"/>
              <c:layout>
                <c:manualLayout>
                  <c:x val="-2.9394882050142578E-3"/>
                  <c:y val="-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107-4AED-B15B-D8ACA283186C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№ 36</c:v>
                </c:pt>
              </c:strCache>
            </c:strRef>
          </c:cat>
          <c:val>
            <c:numRef>
              <c:f>Лист1!$B$2:$B$10</c:f>
              <c:numCache>
                <c:formatCode>#,##0.00</c:formatCode>
                <c:ptCount val="9"/>
                <c:pt idx="0">
                  <c:v>17.64134</c:v>
                </c:pt>
                <c:pt idx="1">
                  <c:v>29.039650000000002</c:v>
                </c:pt>
                <c:pt idx="2">
                  <c:v>46.847149999999999</c:v>
                </c:pt>
                <c:pt idx="3">
                  <c:v>0</c:v>
                </c:pt>
                <c:pt idx="4">
                  <c:v>80.087679999999992</c:v>
                </c:pt>
                <c:pt idx="5">
                  <c:v>145.62732</c:v>
                </c:pt>
                <c:pt idx="6">
                  <c:v>328.75009999999997</c:v>
                </c:pt>
                <c:pt idx="7">
                  <c:v>122.31297000000001</c:v>
                </c:pt>
                <c:pt idx="8">
                  <c:v>247.22538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9"/>
        <c:overlap val="-27"/>
        <c:axId val="113645056"/>
        <c:axId val="115295744"/>
      </c:barChart>
      <c:catAx>
        <c:axId val="113645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5295744"/>
        <c:crosses val="autoZero"/>
        <c:auto val="1"/>
        <c:lblAlgn val="ctr"/>
        <c:lblOffset val="100"/>
        <c:noMultiLvlLbl val="0"/>
      </c:catAx>
      <c:valAx>
        <c:axId val="11529574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3645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932618597933559E-2"/>
          <c:y val="4.820426929307596E-2"/>
          <c:w val="0.90018840499203789"/>
          <c:h val="0.755164477848714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9394882050142847E-3"/>
                  <c:y val="-6.4125303906801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978-4484-9D1F-62A9C11AE004}"/>
                </c:ext>
              </c:extLst>
            </c:dLbl>
            <c:dLbl>
              <c:idx val="2"/>
              <c:layout>
                <c:manualLayout>
                  <c:x val="0"/>
                  <c:y val="-9.80382024736269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978-4484-9D1F-62A9C11AE004}"/>
                </c:ext>
              </c:extLst>
            </c:dLbl>
            <c:dLbl>
              <c:idx val="3"/>
              <c:layout>
                <c:manualLayout>
                  <c:x val="2.1326825040254742E-5"/>
                  <c:y val="-4.71281614704309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978-4484-9D1F-62A9C11AE004}"/>
                </c:ext>
              </c:extLst>
            </c:dLbl>
            <c:dLbl>
              <c:idx val="4"/>
              <c:layout>
                <c:manualLayout>
                  <c:x val="-1.4697441025071289E-3"/>
                  <c:y val="1.29050701683552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978-4484-9D1F-62A9C11AE004}"/>
                </c:ext>
              </c:extLst>
            </c:dLbl>
            <c:dLbl>
              <c:idx val="5"/>
              <c:layout>
                <c:manualLayout>
                  <c:x val="-4.4092323075213867E-3"/>
                  <c:y val="-1.25050704960430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978-4484-9D1F-62A9C11AE004}"/>
                </c:ext>
              </c:extLst>
            </c:dLbl>
            <c:dLbl>
              <c:idx val="6"/>
              <c:layout>
                <c:manualLayout>
                  <c:x val="0"/>
                  <c:y val="6.00224006118190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978-4484-9D1F-62A9C11AE004}"/>
                </c:ext>
              </c:extLst>
            </c:dLbl>
            <c:dLbl>
              <c:idx val="7"/>
              <c:layout>
                <c:manualLayout>
                  <c:x val="1.0777998910022481E-16"/>
                  <c:y val="-9.80414320889417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978-4484-9D1F-62A9C11AE004}"/>
                </c:ext>
              </c:extLst>
            </c:dLbl>
            <c:dLbl>
              <c:idx val="8"/>
              <c:layout>
                <c:manualLayout>
                  <c:x val="-1.4697441025071289E-3"/>
                  <c:y val="1.64061228338970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978-4484-9D1F-62A9C11AE004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8"/>
                <c:pt idx="0">
                  <c:v>Гимназия им. В.А.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СОШ № 8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8"/>
                <c:pt idx="0">
                  <c:v>265.96069</c:v>
                </c:pt>
                <c:pt idx="1">
                  <c:v>275.04563999999999</c:v>
                </c:pt>
                <c:pt idx="2">
                  <c:v>165.91315</c:v>
                </c:pt>
                <c:pt idx="3">
                  <c:v>252.94193999999999</c:v>
                </c:pt>
                <c:pt idx="4">
                  <c:v>261.94961000000001</c:v>
                </c:pt>
                <c:pt idx="5">
                  <c:v>227.6378</c:v>
                </c:pt>
                <c:pt idx="6">
                  <c:v>269.30253000000005</c:v>
                </c:pt>
                <c:pt idx="7">
                  <c:v>300.41136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117857664"/>
        <c:axId val="127962112"/>
      </c:barChart>
      <c:catAx>
        <c:axId val="117857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7962112"/>
        <c:crosses val="autoZero"/>
        <c:auto val="1"/>
        <c:lblAlgn val="ctr"/>
        <c:lblOffset val="200"/>
        <c:noMultiLvlLbl val="0"/>
      </c:catAx>
      <c:valAx>
        <c:axId val="12796211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785766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Утверждено</c:v>
                </c:pt>
              </c:strCache>
            </c:strRef>
          </c:tx>
          <c:spPr>
            <a:solidFill>
              <a:srgbClr val="00CC99"/>
            </a:solidFill>
          </c:spPr>
          <c:invertIfNegative val="0"/>
          <c:dLbls>
            <c:dLbl>
              <c:idx val="0"/>
              <c:spPr>
                <a:gradFill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</c:spPr>
              <c:txPr>
                <a:bodyPr/>
                <a:lstStyle/>
                <a:p>
                  <a:pPr>
                    <a:defRPr sz="1200" b="1"/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c:spPr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Дефицит/профицит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-43467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0AF-47ED-8472-E9E06AF36EF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Уточнение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spPr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Дефицит/профицит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-103597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0AF-47ED-8472-E9E06AF36EF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Исполнение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dLbl>
              <c:idx val="0"/>
              <c:spPr>
                <a:gradFill>
                  <a:gsLst>
                    <a:gs pos="0">
                      <a:schemeClr val="bg2">
                        <a:lumMod val="50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</c:spPr>
              <c:txPr>
                <a:bodyPr/>
                <a:lstStyle/>
                <a:p>
                  <a:pPr>
                    <a:defRPr sz="1200" b="1"/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gradFill>
                <a:gsLst>
                  <a:gs pos="0">
                    <a:schemeClr val="bg2">
                      <a:lumMod val="5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Дефицит/профицит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-44649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0AF-47ED-8472-E9E06AF36E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9"/>
        <c:axId val="89072000"/>
        <c:axId val="89073536"/>
      </c:barChart>
      <c:catAx>
        <c:axId val="8907200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89073536"/>
        <c:crossesAt val="0"/>
        <c:auto val="1"/>
        <c:lblAlgn val="ctr"/>
        <c:lblOffset val="100"/>
        <c:noMultiLvlLbl val="0"/>
      </c:catAx>
      <c:valAx>
        <c:axId val="89073536"/>
        <c:scaling>
          <c:orientation val="minMax"/>
          <c:max val="10000"/>
          <c:min val="-120000"/>
        </c:scaling>
        <c:delete val="0"/>
        <c:axPos val="l"/>
        <c:majorGridlines>
          <c:spPr>
            <a:ln>
              <a:solidFill>
                <a:schemeClr val="bg1">
                  <a:lumMod val="50000"/>
                </a:schemeClr>
              </a:solidFill>
            </a:ln>
          </c:spPr>
        </c:majorGridlines>
        <c:minorGridlines>
          <c:spPr>
            <a:ln>
              <a:noFill/>
            </a:ln>
          </c:spPr>
        </c:minorGridlines>
        <c:numFmt formatCode="#,##0" sourceLinked="1"/>
        <c:majorTickMark val="out"/>
        <c:minorTickMark val="in"/>
        <c:tickLblPos val="nextTo"/>
        <c:crossAx val="89072000"/>
        <c:crosses val="autoZero"/>
        <c:crossBetween val="between"/>
        <c:majorUnit val="20000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3.6914503039714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65C-4300-A16E-F8B1727598DF}"/>
                </c:ext>
              </c:extLst>
            </c:dLbl>
            <c:dLbl>
              <c:idx val="2"/>
              <c:layout>
                <c:manualLayout>
                  <c:x val="-1.4456499368922578E-3"/>
                  <c:y val="-2.46096686931426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65C-4300-A16E-F8B1727598DF}"/>
                </c:ext>
              </c:extLst>
            </c:dLbl>
            <c:dLbl>
              <c:idx val="3"/>
              <c:layout>
                <c:manualLayout>
                  <c:x val="2.891299873784569E-3"/>
                  <c:y val="-2.05080572442855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65C-4300-A16E-F8B1727598DF}"/>
                </c:ext>
              </c:extLst>
            </c:dLbl>
            <c:dLbl>
              <c:idx val="4"/>
              <c:layout>
                <c:manualLayout>
                  <c:x val="1.4456499368922578E-3"/>
                  <c:y val="-2.46096686931426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65C-4300-A16E-F8B1727598DF}"/>
                </c:ext>
              </c:extLst>
            </c:dLbl>
            <c:dLbl>
              <c:idx val="5"/>
              <c:layout>
                <c:manualLayout>
                  <c:x val="5.7825997475690312E-3"/>
                  <c:y val="-1.64064457954284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65C-4300-A16E-F8B1727598DF}"/>
                </c:ext>
              </c:extLst>
            </c:dLbl>
            <c:dLbl>
              <c:idx val="7"/>
              <c:layout>
                <c:manualLayout>
                  <c:x val="1.4456499368922578E-3"/>
                  <c:y val="-2.46096686931426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65C-4300-A16E-F8B1727598D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ru-RU" sz="1200" b="0" i="0" u="none" strike="noStrike" kern="1200" baseline="0">
                    <a:solidFill>
                      <a:prstClr val="black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ЦБС</c:v>
                </c:pt>
                <c:pt idx="1">
                  <c:v>МБУК МВК г. Саянска</c:v>
                </c:pt>
                <c:pt idx="2">
                  <c:v>СПиОГД</c:v>
                </c:pt>
                <c:pt idx="3">
                  <c:v>ЦБ</c:v>
                </c:pt>
                <c:pt idx="4">
                  <c:v>СДС</c:v>
                </c:pt>
                <c:pt idx="5">
                  <c:v>УО СС</c:v>
                </c:pt>
                <c:pt idx="6">
                  <c:v>Управление культуры </c:v>
                </c:pt>
              </c:strCache>
            </c:strRef>
          </c:cat>
          <c:val>
            <c:numRef>
              <c:f>Лист1!$B$2:$B$8</c:f>
              <c:numCache>
                <c:formatCode>#,##0.00</c:formatCode>
                <c:ptCount val="7"/>
                <c:pt idx="0">
                  <c:v>36.082050000000002</c:v>
                </c:pt>
                <c:pt idx="1">
                  <c:v>19574.664129999997</c:v>
                </c:pt>
                <c:pt idx="2">
                  <c:v>1620.56889</c:v>
                </c:pt>
                <c:pt idx="3">
                  <c:v>2154</c:v>
                </c:pt>
                <c:pt idx="4">
                  <c:v>375.96321</c:v>
                </c:pt>
                <c:pt idx="5">
                  <c:v>5328.0179200000002</c:v>
                </c:pt>
                <c:pt idx="6" formatCode="#,##0">
                  <c:v>7995.5988399999997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FE-4588-9C38-37FD90CA51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"/>
        <c:overlap val="-27"/>
        <c:axId val="128979328"/>
        <c:axId val="128980864"/>
      </c:barChart>
      <c:catAx>
        <c:axId val="128979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000"/>
            </a:pPr>
            <a:endParaRPr lang="ru-RU"/>
          </a:p>
        </c:txPr>
        <c:crossAx val="128980864"/>
        <c:crosses val="autoZero"/>
        <c:auto val="1"/>
        <c:lblAlgn val="ctr"/>
        <c:lblOffset val="100"/>
        <c:noMultiLvlLbl val="0"/>
      </c:catAx>
      <c:valAx>
        <c:axId val="128980864"/>
        <c:scaling>
          <c:orientation val="minMax"/>
          <c:max val="2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28979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 algn="ctr">
        <a:defRPr lang="ru-RU" sz="1200" b="0" i="0" u="none" strike="noStrike" kern="1200" baseline="0">
          <a:solidFill>
            <a:prstClr val="black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glow>
                  <a:schemeClr val="accent1">
                    <a:alpha val="40000"/>
                  </a:schemeClr>
                </a:glow>
                <a:softEdge rad="0"/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276-4AF0-A8FA-ED889F95C713}"/>
              </c:ext>
            </c:extLst>
          </c:dPt>
          <c:dLbls>
            <c:dLbl>
              <c:idx val="0"/>
              <c:layout>
                <c:manualLayout>
                  <c:x val="4.5141974965744545E-3"/>
                  <c:y val="-1.39238914974358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276-4AF0-A8FA-ED889F95C713}"/>
                </c:ext>
              </c:extLst>
            </c:dLbl>
            <c:dLbl>
              <c:idx val="1"/>
              <c:layout>
                <c:manualLayout>
                  <c:x val="0"/>
                  <c:y val="-2.32064858290599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276-4AF0-A8FA-ED889F95C713}"/>
                </c:ext>
              </c:extLst>
            </c:dLbl>
            <c:dLbl>
              <c:idx val="3"/>
              <c:layout>
                <c:manualLayout>
                  <c:x val="1.6216948116876441E-3"/>
                  <c:y val="1.3923891497435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276-4AF0-A8FA-ED889F95C713}"/>
                </c:ext>
              </c:extLst>
            </c:dLbl>
            <c:dLbl>
              <c:idx val="4"/>
              <c:layout>
                <c:manualLayout>
                  <c:x val="3.1494516482295618E-3"/>
                  <c:y val="9.28259433162392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276-4AF0-A8FA-ED889F95C713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МОУ ДПО ЦРО</c:v>
                </c:pt>
                <c:pt idx="1">
                  <c:v>МУ ДО ДДТ "Созвездие"</c:v>
                </c:pt>
                <c:pt idx="2">
                  <c:v>Управление образования </c:v>
                </c:pt>
                <c:pt idx="3">
                  <c:v>МБУК ДК "Юность"</c:v>
                </c:pt>
                <c:pt idx="4">
                  <c:v>МБУ ДО ДШИ</c:v>
                </c:pt>
                <c:pt idx="5">
                  <c:v>МАУ "РГ "Саянские зори"</c:v>
                </c:pt>
                <c:pt idx="6">
                  <c:v>СШ</c:v>
                </c:pt>
                <c:pt idx="7">
                  <c:v>КАиГ</c:v>
                </c:pt>
                <c:pt idx="8">
                  <c:v>КУИ</c:v>
                </c:pt>
                <c:pt idx="9">
                  <c:v>Администрация 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38759.285899999995</c:v>
                </c:pt>
                <c:pt idx="1">
                  <c:v>68822.209969999996</c:v>
                </c:pt>
                <c:pt idx="2">
                  <c:v>2681505.3964800001</c:v>
                </c:pt>
                <c:pt idx="3">
                  <c:v>87462.544869999998</c:v>
                </c:pt>
                <c:pt idx="4">
                  <c:v>134138.53881999999</c:v>
                </c:pt>
                <c:pt idx="5" formatCode="#,##0">
                  <c:v>20986.546579999998</c:v>
                </c:pt>
                <c:pt idx="6">
                  <c:v>244295.98168999999</c:v>
                </c:pt>
                <c:pt idx="7">
                  <c:v>1139774.7091400002</c:v>
                </c:pt>
                <c:pt idx="8" formatCode="#,##0">
                  <c:v>153621.00675999999</c:v>
                </c:pt>
                <c:pt idx="9">
                  <c:v>54551.835439999995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276-4AF0-A8FA-ED889F95C7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134691072"/>
        <c:axId val="141238272"/>
      </c:barChart>
      <c:catAx>
        <c:axId val="134691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800"/>
            </a:pPr>
            <a:endParaRPr lang="ru-RU"/>
          </a:p>
        </c:txPr>
        <c:crossAx val="141238272"/>
        <c:crosses val="autoZero"/>
        <c:auto val="1"/>
        <c:lblAlgn val="ctr"/>
        <c:lblOffset val="100"/>
        <c:noMultiLvlLbl val="0"/>
      </c:catAx>
      <c:valAx>
        <c:axId val="141238272"/>
        <c:scaling>
          <c:orientation val="minMax"/>
          <c:max val="270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</c:spPr>
        </c:majorGridlines>
        <c:numFmt formatCode="#,##0" sourceLinked="0"/>
        <c:majorTickMark val="none"/>
        <c:minorTickMark val="none"/>
        <c:tickLblPos val="nextTo"/>
        <c:spPr>
          <a:ln>
            <a:noFill/>
          </a:ln>
        </c:spPr>
        <c:crossAx val="134691072"/>
        <c:crosses val="autoZero"/>
        <c:crossBetween val="between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9394882050142578E-3"/>
                  <c:y val="-5.8789764100285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8BA-4F4C-BCC1-B301A397DF3F}"/>
                </c:ext>
              </c:extLst>
            </c:dLbl>
            <c:dLbl>
              <c:idx val="2"/>
              <c:layout>
                <c:manualLayout>
                  <c:x val="-2.9394882050142578E-3"/>
                  <c:y val="-6.3312053646460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8BA-4F4C-BCC1-B301A397DF3F}"/>
                </c:ext>
              </c:extLst>
            </c:dLbl>
            <c:dLbl>
              <c:idx val="3"/>
              <c:layout>
                <c:manualLayout>
                  <c:x val="1.4697441025071289E-3"/>
                  <c:y val="-5.4267474554109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8BA-4F4C-BCC1-B301A397DF3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№ 36</c:v>
                </c:pt>
              </c:strCache>
            </c:strRef>
          </c:cat>
          <c:val>
            <c:numRef>
              <c:f>Лист1!$B$2:$B$10</c:f>
              <c:numCache>
                <c:formatCode>#,##0.00</c:formatCode>
                <c:ptCount val="9"/>
                <c:pt idx="0">
                  <c:v>3900.00893</c:v>
                </c:pt>
                <c:pt idx="1">
                  <c:v>3043.7397500000002</c:v>
                </c:pt>
                <c:pt idx="2">
                  <c:v>3399.8093199999998</c:v>
                </c:pt>
                <c:pt idx="3">
                  <c:v>81.279899999999998</c:v>
                </c:pt>
                <c:pt idx="4">
                  <c:v>3231.5500099999999</c:v>
                </c:pt>
                <c:pt idx="5">
                  <c:v>3093.4801299999999</c:v>
                </c:pt>
                <c:pt idx="6">
                  <c:v>2845.5058300000001</c:v>
                </c:pt>
                <c:pt idx="7">
                  <c:v>4417.6046900000001</c:v>
                </c:pt>
                <c:pt idx="8">
                  <c:v>5716.1588499999998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9"/>
        <c:overlap val="-27"/>
        <c:axId val="156474368"/>
        <c:axId val="156488448"/>
      </c:barChart>
      <c:catAx>
        <c:axId val="15647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6488448"/>
        <c:crosses val="autoZero"/>
        <c:auto val="1"/>
        <c:lblAlgn val="ctr"/>
        <c:lblOffset val="100"/>
        <c:noMultiLvlLbl val="0"/>
      </c:catAx>
      <c:valAx>
        <c:axId val="156488448"/>
        <c:scaling>
          <c:orientation val="minMax"/>
          <c:max val="6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6474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86509369329332"/>
          <c:y val="5.2662239808112486E-2"/>
          <c:w val="0.87990720938414246"/>
          <c:h val="0.735061488894396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697441025071289E-3"/>
                  <c:y val="-4.5222895461757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837-4DF3-9D57-8AB791A01015}"/>
                </c:ext>
              </c:extLst>
            </c:dLbl>
            <c:dLbl>
              <c:idx val="2"/>
              <c:layout>
                <c:manualLayout>
                  <c:x val="-1.4697441025071289E-3"/>
                  <c:y val="-5.4267474554109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837-4DF3-9D57-8AB791A01015}"/>
                </c:ext>
              </c:extLst>
            </c:dLbl>
            <c:dLbl>
              <c:idx val="3"/>
              <c:layout>
                <c:manualLayout>
                  <c:x val="5.3889994550112404E-17"/>
                  <c:y val="4.52228954617569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837-4DF3-9D57-8AB791A01015}"/>
                </c:ext>
              </c:extLst>
            </c:dLbl>
            <c:dLbl>
              <c:idx val="4"/>
              <c:layout>
                <c:manualLayout>
                  <c:x val="0"/>
                  <c:y val="-2.2611447730878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837-4DF3-9D57-8AB791A01015}"/>
                </c:ext>
              </c:extLst>
            </c:dLbl>
            <c:dLbl>
              <c:idx val="7"/>
              <c:layout>
                <c:manualLayout>
                  <c:x val="1.0777998910022481E-16"/>
                  <c:y val="-4.07006059155820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837-4DF3-9D57-8AB791A01015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СОШ № 8</c:v>
                </c:pt>
                <c:pt idx="8">
                  <c:v>МОУ ДПО ЦРО</c:v>
                </c:pt>
              </c:strCache>
            </c:strRef>
          </c:cat>
          <c:val>
            <c:numRef>
              <c:f>Лист1!$B$2:$B$10</c:f>
              <c:numCache>
                <c:formatCode>#,##0.00</c:formatCode>
                <c:ptCount val="9"/>
                <c:pt idx="0">
                  <c:v>7239.0513799999999</c:v>
                </c:pt>
                <c:pt idx="1">
                  <c:v>5932.7632199999998</c:v>
                </c:pt>
                <c:pt idx="2">
                  <c:v>4432.5249400000002</c:v>
                </c:pt>
                <c:pt idx="3">
                  <c:v>7798.8509299999996</c:v>
                </c:pt>
                <c:pt idx="4">
                  <c:v>9306.9886200000001</c:v>
                </c:pt>
                <c:pt idx="5">
                  <c:v>4673.4079299999994</c:v>
                </c:pt>
                <c:pt idx="6">
                  <c:v>7584.0237900000002</c:v>
                </c:pt>
                <c:pt idx="7">
                  <c:v>7488.6921500000008</c:v>
                </c:pt>
                <c:pt idx="8">
                  <c:v>1632.1591000000001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9"/>
        <c:overlap val="-27"/>
        <c:axId val="156191744"/>
        <c:axId val="156193536"/>
      </c:barChart>
      <c:catAx>
        <c:axId val="156191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6193536"/>
        <c:crosses val="autoZero"/>
        <c:auto val="1"/>
        <c:lblAlgn val="ctr"/>
        <c:lblOffset val="100"/>
        <c:noMultiLvlLbl val="0"/>
      </c:catAx>
      <c:valAx>
        <c:axId val="156193536"/>
        <c:scaling>
          <c:orientation val="minMax"/>
          <c:max val="94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6191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403431641996109E-3"/>
                  <c:y val="-1.8089158184703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F7-4196-BA7A-4A12F984AC71}"/>
                </c:ext>
              </c:extLst>
            </c:dLbl>
            <c:dLbl>
              <c:idx val="3"/>
              <c:layout>
                <c:manualLayout>
                  <c:x val="-3.0806863283992219E-3"/>
                  <c:y val="-4.974518500793358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0F7-4196-BA7A-4A12F984AC71}"/>
                </c:ext>
              </c:extLst>
            </c:dLbl>
            <c:dLbl>
              <c:idx val="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0F7-4196-BA7A-4A12F984AC71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МУ ДО ДДТ "Созвездие"</c:v>
                </c:pt>
                <c:pt idx="1">
                  <c:v>Управление образования </c:v>
                </c:pt>
                <c:pt idx="2">
                  <c:v>МБУК ДК "Юность"</c:v>
                </c:pt>
                <c:pt idx="3">
                  <c:v>МБУ ДО ДШИ</c:v>
                </c:pt>
                <c:pt idx="4">
                  <c:v>МБУК МВК г. Саянска</c:v>
                </c:pt>
                <c:pt idx="5">
                  <c:v>ЦБС</c:v>
                </c:pt>
                <c:pt idx="6">
                  <c:v>Управление культуры </c:v>
                </c:pt>
                <c:pt idx="7">
                  <c:v>Администрация </c:v>
                </c:pt>
                <c:pt idx="8">
                  <c:v>Спортивная школа </c:v>
                </c:pt>
              </c:strCache>
            </c:strRef>
          </c:cat>
          <c:val>
            <c:numRef>
              <c:f>Лист1!$B$2:$B$10</c:f>
              <c:numCache>
                <c:formatCode>#,##0.00</c:formatCode>
                <c:ptCount val="9"/>
                <c:pt idx="0">
                  <c:v>3334.8717000000001</c:v>
                </c:pt>
                <c:pt idx="1">
                  <c:v>568.25558999999998</c:v>
                </c:pt>
                <c:pt idx="2">
                  <c:v>2447.16993</c:v>
                </c:pt>
                <c:pt idx="3">
                  <c:v>4777.1136900000001</c:v>
                </c:pt>
                <c:pt idx="4">
                  <c:v>501.48995000000002</c:v>
                </c:pt>
                <c:pt idx="5">
                  <c:v>2001.5921799999999</c:v>
                </c:pt>
                <c:pt idx="6">
                  <c:v>336.84866</c:v>
                </c:pt>
                <c:pt idx="7">
                  <c:v>4912.1746199999998</c:v>
                </c:pt>
                <c:pt idx="8">
                  <c:v>9289.7519100000009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A9-4BD5-8095-2EBE65BE77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overlap val="-27"/>
        <c:axId val="156282880"/>
        <c:axId val="156284416"/>
      </c:barChart>
      <c:catAx>
        <c:axId val="15628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3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6284416"/>
        <c:crosses val="autoZero"/>
        <c:auto val="1"/>
        <c:lblAlgn val="ctr"/>
        <c:lblOffset val="100"/>
        <c:noMultiLvlLbl val="0"/>
      </c:catAx>
      <c:valAx>
        <c:axId val="156284416"/>
        <c:scaling>
          <c:orientation val="minMax"/>
          <c:max val="1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628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771189674577218E-2"/>
          <c:y val="4.890065125039017E-2"/>
          <c:w val="0.90689235012534841"/>
          <c:h val="0.753985668259082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3.067292040014877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3E9-434A-90DE-2BE51F1E62F0}"/>
                </c:ext>
              </c:extLst>
            </c:dLbl>
            <c:dLbl>
              <c:idx val="7"/>
              <c:layout>
                <c:manualLayout>
                  <c:x val="1.5336460200074387E-3"/>
                  <c:y val="1.23878431497029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E9-434A-90DE-2BE51F1E62F0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МАУ "РГ "Саянские зори"</c:v>
                </c:pt>
                <c:pt idx="1">
                  <c:v>СПиОГД</c:v>
                </c:pt>
                <c:pt idx="2">
                  <c:v>ЕДДС</c:v>
                </c:pt>
                <c:pt idx="3">
                  <c:v>Служба закупок </c:v>
                </c:pt>
                <c:pt idx="4">
                  <c:v>ЦБ</c:v>
                </c:pt>
                <c:pt idx="5">
                  <c:v>СДС</c:v>
                </c:pt>
                <c:pt idx="6">
                  <c:v>УО СС</c:v>
                </c:pt>
                <c:pt idx="7">
                  <c:v>КАИГ</c:v>
                </c:pt>
                <c:pt idx="8">
                  <c:v>КУИ</c:v>
                </c:pt>
                <c:pt idx="9">
                  <c:v>Дума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598.35028</c:v>
                </c:pt>
                <c:pt idx="1">
                  <c:v>17997.651670000003</c:v>
                </c:pt>
                <c:pt idx="2">
                  <c:v>590.89616000000001</c:v>
                </c:pt>
                <c:pt idx="3">
                  <c:v>716.87441999999999</c:v>
                </c:pt>
                <c:pt idx="4">
                  <c:v>2407.6862000000001</c:v>
                </c:pt>
                <c:pt idx="5">
                  <c:v>1975.3106200000002</c:v>
                </c:pt>
                <c:pt idx="6">
                  <c:v>2943.6949100000002</c:v>
                </c:pt>
                <c:pt idx="7">
                  <c:v>6918.9036299999998</c:v>
                </c:pt>
                <c:pt idx="8">
                  <c:v>1795.7100399999999</c:v>
                </c:pt>
                <c:pt idx="9">
                  <c:v>368.12234999999998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FE-4588-9C38-37FD90CA51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27"/>
        <c:axId val="156326528"/>
        <c:axId val="156328320"/>
      </c:barChart>
      <c:catAx>
        <c:axId val="156326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6328320"/>
        <c:crosses val="autoZero"/>
        <c:auto val="1"/>
        <c:lblAlgn val="ctr"/>
        <c:lblOffset val="100"/>
        <c:noMultiLvlLbl val="0"/>
      </c:catAx>
      <c:valAx>
        <c:axId val="156328320"/>
        <c:scaling>
          <c:orientation val="minMax"/>
          <c:max val="2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6326528"/>
        <c:crosses val="autoZero"/>
        <c:crossBetween val="between"/>
        <c:majorUnit val="5000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1.316057475095356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05A-4A14-BB47-E53AA8266FBA}"/>
                </c:ext>
              </c:extLst>
            </c:dLbl>
            <c:dLbl>
              <c:idx val="1"/>
              <c:layout>
                <c:manualLayout>
                  <c:x val="1.4697441025071289E-3"/>
                  <c:y val="1.116115303427823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05A-4A14-BB47-E53AA8266FBA}"/>
                </c:ext>
              </c:extLst>
            </c:dLbl>
            <c:dLbl>
              <c:idx val="2"/>
              <c:layout>
                <c:manualLayout>
                  <c:x val="-1.4697441025071289E-3"/>
                  <c:y val="2.048205470047467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05A-4A14-BB47-E53AA8266FBA}"/>
                </c:ext>
              </c:extLst>
            </c:dLbl>
            <c:dLbl>
              <c:idx val="3"/>
              <c:layout>
                <c:manualLayout>
                  <c:x val="0"/>
                  <c:y val="9.389270138075847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05A-4A14-BB47-E53AA8266FBA}"/>
                </c:ext>
              </c:extLst>
            </c:dLbl>
            <c:dLbl>
              <c:idx val="4"/>
              <c:layout>
                <c:manualLayout>
                  <c:x val="2.9394882050142578E-3"/>
                  <c:y val="-4.928227347958509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05A-4A14-BB47-E53AA8266FBA}"/>
                </c:ext>
              </c:extLst>
            </c:dLbl>
            <c:dLbl>
              <c:idx val="5"/>
              <c:layout>
                <c:manualLayout>
                  <c:x val="-1.4697441025071289E-3"/>
                  <c:y val="1.13021630075290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05A-4A14-BB47-E53AA8266FBA}"/>
                </c:ext>
              </c:extLst>
            </c:dLbl>
            <c:dLbl>
              <c:idx val="6"/>
              <c:layout>
                <c:manualLayout>
                  <c:x val="1.0777998910022481E-16"/>
                  <c:y val="1.204388971026012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05A-4A14-BB47-E53AA8266FBA}"/>
                </c:ext>
              </c:extLst>
            </c:dLbl>
            <c:dLbl>
              <c:idx val="7"/>
              <c:layout>
                <c:manualLayout>
                  <c:x val="0"/>
                  <c:y val="2.983286757311886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05A-4A14-BB47-E53AA8266FB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22</c:v>
                </c:pt>
                <c:pt idx="4">
                  <c:v>МДОУ № 23</c:v>
                </c:pt>
                <c:pt idx="5">
                  <c:v>МДОУ № 25</c:v>
                </c:pt>
                <c:pt idx="6">
                  <c:v>МДОУ № 27</c:v>
                </c:pt>
                <c:pt idx="7">
                  <c:v>МДОУ № 36</c:v>
                </c:pt>
              </c:strCache>
            </c:strRef>
          </c:cat>
          <c:val>
            <c:numRef>
              <c:f>Лист1!$B$2:$B$9</c:f>
              <c:numCache>
                <c:formatCode>#,##0</c:formatCode>
                <c:ptCount val="8"/>
                <c:pt idx="0">
                  <c:v>53771.54</c:v>
                </c:pt>
                <c:pt idx="1">
                  <c:v>54283.07</c:v>
                </c:pt>
                <c:pt idx="2">
                  <c:v>51914.32</c:v>
                </c:pt>
                <c:pt idx="3">
                  <c:v>52741.08</c:v>
                </c:pt>
                <c:pt idx="4">
                  <c:v>50584.95</c:v>
                </c:pt>
                <c:pt idx="5">
                  <c:v>49578.27</c:v>
                </c:pt>
                <c:pt idx="6">
                  <c:v>48870.46</c:v>
                </c:pt>
                <c:pt idx="7">
                  <c:v>51791.53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overlap val="-55"/>
        <c:axId val="156415104"/>
        <c:axId val="156416640"/>
      </c:barChart>
      <c:catAx>
        <c:axId val="156415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6416640"/>
        <c:crosses val="autoZero"/>
        <c:auto val="1"/>
        <c:lblAlgn val="ctr"/>
        <c:lblOffset val="100"/>
        <c:noMultiLvlLbl val="0"/>
      </c:catAx>
      <c:valAx>
        <c:axId val="156416640"/>
        <c:scaling>
          <c:orientation val="minMax"/>
          <c:max val="60000"/>
          <c:min val="1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6415104"/>
        <c:crosses val="autoZero"/>
        <c:crossBetween val="between"/>
        <c:majorUnit val="10000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605667845691563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4E3-482C-B209-E2FA1BAD69C4}"/>
                </c:ext>
              </c:extLst>
            </c:dLbl>
            <c:dLbl>
              <c:idx val="1"/>
              <c:layout>
                <c:manualLayout>
                  <c:x val="0"/>
                  <c:y val="-1.11478128446432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4E3-482C-B209-E2FA1BAD69C4}"/>
                </c:ext>
              </c:extLst>
            </c:dLbl>
            <c:dLbl>
              <c:idx val="2"/>
              <c:layout>
                <c:manualLayout>
                  <c:x val="0"/>
                  <c:y val="5.355096046238794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4E3-482C-B209-E2FA1BAD69C4}"/>
                </c:ext>
              </c:extLst>
            </c:dLbl>
            <c:dLbl>
              <c:idx val="3"/>
              <c:layout>
                <c:manualLayout>
                  <c:x val="0"/>
                  <c:y val="-4.371962546797124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4E3-482C-B209-E2FA1BAD69C4}"/>
                </c:ext>
              </c:extLst>
            </c:dLbl>
            <c:dLbl>
              <c:idx val="4"/>
              <c:layout>
                <c:manualLayout>
                  <c:x val="0"/>
                  <c:y val="4.515325170588281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4E3-482C-B209-E2FA1BAD69C4}"/>
                </c:ext>
              </c:extLst>
            </c:dLbl>
            <c:dLbl>
              <c:idx val="5"/>
              <c:layout>
                <c:manualLayout>
                  <c:x val="1.4697441025071289E-3"/>
                  <c:y val="-5.22235255514245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4E3-482C-B209-E2FA1BAD69C4}"/>
                </c:ext>
              </c:extLst>
            </c:dLbl>
            <c:dLbl>
              <c:idx val="6"/>
              <c:layout>
                <c:manualLayout>
                  <c:x val="-1.4697441025071289E-3"/>
                  <c:y val="3.825116992420896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4E3-482C-B209-E2FA1BAD69C4}"/>
                </c:ext>
              </c:extLst>
            </c:dLbl>
            <c:dLbl>
              <c:idx val="7"/>
              <c:layout>
                <c:manualLayout>
                  <c:x val="-4.4092323075213867E-3"/>
                  <c:y val="-3.471667104739038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4E3-482C-B209-E2FA1BAD69C4}"/>
                </c:ext>
              </c:extLst>
            </c:dLbl>
            <c:dLbl>
              <c:idx val="8"/>
              <c:layout>
                <c:manualLayout>
                  <c:x val="-2.9394882050142578E-3"/>
                  <c:y val="-5.434016816559697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4E3-482C-B209-E2FA1BAD69C4}"/>
                </c:ext>
              </c:extLst>
            </c:dLbl>
            <c:dLbl>
              <c:idx val="9"/>
              <c:layout>
                <c:manualLayout>
                  <c:x val="0"/>
                  <c:y val="-7.182467530707970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4E3-482C-B209-E2FA1BAD69C4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МОУ "Гимназия им. В.А. Надькина"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"СОШ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СОШ № 8</c:v>
                </c:pt>
                <c:pt idx="8">
                  <c:v>МОУ ДПО ЦРО</c:v>
                </c:pt>
                <c:pt idx="9">
                  <c:v>МУ ДО ДДТ "Созвездие"</c:v>
                </c:pt>
              </c:strCache>
            </c:strRef>
          </c:cat>
          <c:val>
            <c:numRef>
              <c:f>Лист1!$B$2:$B$11</c:f>
              <c:numCache>
                <c:formatCode>#,##0</c:formatCode>
                <c:ptCount val="10"/>
                <c:pt idx="0">
                  <c:v>80892.7</c:v>
                </c:pt>
                <c:pt idx="1">
                  <c:v>79113.55</c:v>
                </c:pt>
                <c:pt idx="2">
                  <c:v>77462.12</c:v>
                </c:pt>
                <c:pt idx="3">
                  <c:v>75368.02</c:v>
                </c:pt>
                <c:pt idx="4">
                  <c:v>88652.57</c:v>
                </c:pt>
                <c:pt idx="5">
                  <c:v>66226.73</c:v>
                </c:pt>
                <c:pt idx="6">
                  <c:v>91488.56</c:v>
                </c:pt>
                <c:pt idx="7">
                  <c:v>71510.8</c:v>
                </c:pt>
                <c:pt idx="8">
                  <c:v>76729.960000000006</c:v>
                </c:pt>
                <c:pt idx="9">
                  <c:v>53275.03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9"/>
        <c:overlap val="-27"/>
        <c:axId val="156576768"/>
        <c:axId val="156586752"/>
      </c:barChart>
      <c:catAx>
        <c:axId val="156576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6586752"/>
        <c:crosses val="autoZero"/>
        <c:auto val="1"/>
        <c:lblAlgn val="ctr"/>
        <c:lblOffset val="100"/>
        <c:noMultiLvlLbl val="0"/>
      </c:catAx>
      <c:valAx>
        <c:axId val="156586752"/>
        <c:scaling>
          <c:orientation val="minMax"/>
          <c:max val="90000"/>
          <c:min val="1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6576768"/>
        <c:crosses val="autoZero"/>
        <c:crossBetween val="between"/>
        <c:majorUnit val="10000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6210294925988328E-3"/>
                  <c:y val="-2.393821171097090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96-44C4-AA73-A65F2B6820F5}"/>
                </c:ext>
              </c:extLst>
            </c:dLbl>
            <c:dLbl>
              <c:idx val="1"/>
              <c:layout>
                <c:manualLayout>
                  <c:x val="-1.2128686332280402E-7"/>
                  <c:y val="-2.204241503192588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6-44C4-AA73-A65F2B6820F5}"/>
                </c:ext>
              </c:extLst>
            </c:dLbl>
            <c:dLbl>
              <c:idx val="2"/>
              <c:layout>
                <c:manualLayout>
                  <c:x val="-4.6210294925988328E-3"/>
                  <c:y val="-2.413721998043025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696-44C4-AA73-A65F2B6820F5}"/>
                </c:ext>
              </c:extLst>
            </c:dLbl>
            <c:dLbl>
              <c:idx val="3"/>
              <c:layout>
                <c:manualLayout>
                  <c:x val="-1.5403431641996109E-3"/>
                  <c:y val="-2.410015334072986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696-44C4-AA73-A65F2B6820F5}"/>
                </c:ext>
              </c:extLst>
            </c:dLbl>
            <c:dLbl>
              <c:idx val="4"/>
              <c:layout>
                <c:manualLayout>
                  <c:x val="-6.1613726567984438E-3"/>
                  <c:y val="-7.1424175870049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696-44C4-AA73-A65F2B6820F5}"/>
                </c:ext>
              </c:extLst>
            </c:dLbl>
            <c:dLbl>
              <c:idx val="5"/>
              <c:layout>
                <c:manualLayout>
                  <c:x val="-1.5403431641996109E-3"/>
                  <c:y val="-7.666316752789623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696-44C4-AA73-A65F2B6820F5}"/>
                </c:ext>
              </c:extLst>
            </c:dLbl>
            <c:dLbl>
              <c:idx val="6"/>
              <c:layout>
                <c:manualLayout>
                  <c:x val="-6.1613726567984438E-3"/>
                  <c:y val="-3.625369271899636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696-44C4-AA73-A65F2B6820F5}"/>
                </c:ext>
              </c:extLst>
            </c:dLbl>
            <c:dLbl>
              <c:idx val="7"/>
              <c:layout>
                <c:manualLayout>
                  <c:x val="0"/>
                  <c:y val="-1.396579058783258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696-44C4-AA73-A65F2B6820F5}"/>
                </c:ext>
              </c:extLst>
            </c:dLbl>
            <c:dLbl>
              <c:idx val="8"/>
              <c:layout>
                <c:manualLayout>
                  <c:x val="-4.6210294925988328E-3"/>
                  <c:y val="-7.843347736137382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696-44C4-AA73-A65F2B6820F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МБУК ДК "Юность"</c:v>
                </c:pt>
                <c:pt idx="1">
                  <c:v>МБУ ДО "ДШИ г.Саянска"</c:v>
                </c:pt>
                <c:pt idx="2">
                  <c:v>МБУК "МВК города Саянска"</c:v>
                </c:pt>
                <c:pt idx="3">
                  <c:v>МУК "ЦБС г.Саянска"</c:v>
                </c:pt>
                <c:pt idx="4">
                  <c:v>МУ "Спортивная школа"</c:v>
                </c:pt>
                <c:pt idx="5">
                  <c:v>МКУ "Служба закупок"</c:v>
                </c:pt>
                <c:pt idx="6">
                  <c:v>МКУ "ЕДДС города Саянска"</c:v>
                </c:pt>
                <c:pt idx="7">
                  <c:v>МКУ "СДС"</c:v>
                </c:pt>
                <c:pt idx="8">
                  <c:v>МУ "УО СС"</c:v>
                </c:pt>
              </c:strCache>
            </c:strRef>
          </c:cat>
          <c:val>
            <c:numRef>
              <c:f>Лист1!$B$2:$B$10</c:f>
              <c:numCache>
                <c:formatCode>#,##0</c:formatCode>
                <c:ptCount val="9"/>
                <c:pt idx="0">
                  <c:v>60786.15</c:v>
                </c:pt>
                <c:pt idx="1">
                  <c:v>73579.820000000007</c:v>
                </c:pt>
                <c:pt idx="2">
                  <c:v>53157.94</c:v>
                </c:pt>
                <c:pt idx="3">
                  <c:v>59606.31</c:v>
                </c:pt>
                <c:pt idx="4">
                  <c:v>51518.17</c:v>
                </c:pt>
                <c:pt idx="5">
                  <c:v>56912.9</c:v>
                </c:pt>
                <c:pt idx="6">
                  <c:v>64977.02</c:v>
                </c:pt>
                <c:pt idx="7">
                  <c:v>52632.54</c:v>
                </c:pt>
                <c:pt idx="8">
                  <c:v>45213.56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A9-4BD5-8095-2EBE65BE77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157714304"/>
        <c:axId val="157715840"/>
      </c:barChart>
      <c:catAx>
        <c:axId val="15771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7715840"/>
        <c:crosses val="autoZero"/>
        <c:auto val="1"/>
        <c:lblAlgn val="ctr"/>
        <c:lblOffset val="100"/>
        <c:noMultiLvlLbl val="0"/>
      </c:catAx>
      <c:valAx>
        <c:axId val="157715840"/>
        <c:scaling>
          <c:orientation val="minMax"/>
          <c:max val="8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7714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838481714592098E-2"/>
          <c:y val="4.7763426802706677E-2"/>
          <c:w val="0.89769047400530377"/>
          <c:h val="0.830610552315892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600938060022302E-3"/>
                  <c:y val="-3.309948979591836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B24-4396-AD41-3A785E818EB2}"/>
                </c:ext>
              </c:extLst>
            </c:dLbl>
            <c:dLbl>
              <c:idx val="1"/>
              <c:layout>
                <c:manualLayout>
                  <c:x val="3.0672920400148774E-3"/>
                  <c:y val="1.14031257508855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B24-4396-AD41-3A785E818EB2}"/>
                </c:ext>
              </c:extLst>
            </c:dLbl>
            <c:dLbl>
              <c:idx val="2"/>
              <c:layout>
                <c:manualLayout>
                  <c:x val="-1.5336460200074387E-3"/>
                  <c:y val="-4.712868480725623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B24-4396-AD41-3A785E818EB2}"/>
                </c:ext>
              </c:extLst>
            </c:dLbl>
            <c:dLbl>
              <c:idx val="3"/>
              <c:layout>
                <c:manualLayout>
                  <c:x val="1.5336460200074387E-3"/>
                  <c:y val="-8.155101629534703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B24-4396-AD41-3A785E818EB2}"/>
                </c:ext>
              </c:extLst>
            </c:dLbl>
            <c:dLbl>
              <c:idx val="4"/>
              <c:layout>
                <c:manualLayout>
                  <c:x val="-3.0672920400148214E-3"/>
                  <c:y val="-2.592638285668517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B24-4396-AD41-3A785E818EB2}"/>
                </c:ext>
              </c:extLst>
            </c:dLbl>
            <c:dLbl>
              <c:idx val="5"/>
              <c:layout>
                <c:manualLayout>
                  <c:x val="1.5336460200074387E-3"/>
                  <c:y val="-6.877947845804988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B24-4396-AD41-3A785E818EB2}"/>
                </c:ext>
              </c:extLst>
            </c:dLbl>
            <c:dLbl>
              <c:idx val="6"/>
              <c:layout>
                <c:manualLayout>
                  <c:x val="-3.0672920400148774E-3"/>
                  <c:y val="-7.285997732426303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B24-4396-AD41-3A785E818EB2}"/>
                </c:ext>
              </c:extLst>
            </c:dLbl>
            <c:dLbl>
              <c:idx val="7"/>
              <c:layout>
                <c:manualLayout>
                  <c:x val="-7.6682301000371936E-3"/>
                  <c:y val="-8.245464852607709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B24-4396-AD41-3A785E818EB2}"/>
                </c:ext>
              </c:extLst>
            </c:dLbl>
            <c:dLbl>
              <c:idx val="8"/>
              <c:layout>
                <c:manualLayout>
                  <c:x val="-4.6009380600223167E-3"/>
                  <c:y val="-5.191929578884014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B24-4396-AD41-3A785E818EB2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МКУ "Управление образования"</c:v>
                </c:pt>
                <c:pt idx="1">
                  <c:v>МКУ "ЦБ"</c:v>
                </c:pt>
                <c:pt idx="2">
                  <c:v>МКУ "Управление культуры"</c:v>
                </c:pt>
                <c:pt idx="3">
                  <c:v>МКУ "Администрация"</c:v>
                </c:pt>
                <c:pt idx="4">
                  <c:v>МУ "СПиОГД"</c:v>
                </c:pt>
                <c:pt idx="5">
                  <c:v>МАУ "РГ "Саянские зори"</c:v>
                </c:pt>
                <c:pt idx="6">
                  <c:v>КАИГ</c:v>
                </c:pt>
                <c:pt idx="7">
                  <c:v>КУМИ</c:v>
                </c:pt>
                <c:pt idx="8">
                  <c:v>Дума</c:v>
                </c:pt>
              </c:strCache>
            </c:strRef>
          </c:cat>
          <c:val>
            <c:numRef>
              <c:f>Лист1!$B$2:$B$10</c:f>
              <c:numCache>
                <c:formatCode>#,##0</c:formatCode>
                <c:ptCount val="9"/>
                <c:pt idx="0">
                  <c:v>89066.37</c:v>
                </c:pt>
                <c:pt idx="1">
                  <c:v>59055.32</c:v>
                </c:pt>
                <c:pt idx="2">
                  <c:v>163474.5</c:v>
                </c:pt>
                <c:pt idx="3">
                  <c:v>81279.240000000005</c:v>
                </c:pt>
                <c:pt idx="4">
                  <c:v>58540.29</c:v>
                </c:pt>
                <c:pt idx="5">
                  <c:v>74342.960000000006</c:v>
                </c:pt>
                <c:pt idx="6">
                  <c:v>78407.039999999994</c:v>
                </c:pt>
                <c:pt idx="7">
                  <c:v>73075.259999999995</c:v>
                </c:pt>
                <c:pt idx="8">
                  <c:v>131001.49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FE-4588-9C38-37FD90CA51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"/>
        <c:overlap val="-27"/>
        <c:axId val="157785472"/>
        <c:axId val="157787264"/>
      </c:barChart>
      <c:catAx>
        <c:axId val="157785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7787264"/>
        <c:crosses val="autoZero"/>
        <c:auto val="1"/>
        <c:lblAlgn val="ctr"/>
        <c:lblOffset val="200"/>
        <c:noMultiLvlLbl val="0"/>
      </c:catAx>
      <c:valAx>
        <c:axId val="157787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7785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359428530539514"/>
          <c:y val="0.19054364329889273"/>
          <c:w val="0.76038781526024513"/>
          <c:h val="0.747996750361070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Утверждено</c:v>
                </c:pt>
              </c:strCache>
            </c:strRef>
          </c:tx>
          <c:spPr>
            <a:solidFill>
              <a:srgbClr val="00CC99"/>
            </a:solidFill>
          </c:spPr>
          <c:invertIfNegative val="0"/>
          <c:dLbls>
            <c:numFmt formatCode="#,##0" sourceLinked="0"/>
            <c:spPr>
              <a:gradFill>
                <a:gsLst>
                  <a:gs pos="0">
                    <a:srgbClr val="92D050"/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 baseline="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Расходы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1949410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1A8-4343-B1DF-89B7FEE4F1A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Уточнено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numFmt formatCode="#,##0" sourceLinked="0"/>
            <c:spPr>
              <a:gradFill>
                <a:gsLst>
                  <a:gs pos="0">
                    <a:srgbClr val="00B050"/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Расходы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2709356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1A8-4343-B1DF-89B7FEE4F1A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numFmt formatCode="#,##0" sourceLinked="0"/>
            <c:spPr>
              <a:gradFill>
                <a:gsLst>
                  <a:gs pos="0">
                    <a:schemeClr val="bg2">
                      <a:lumMod val="5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Расходы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1330157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1A8-4343-B1DF-89B7FEE4F1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9"/>
        <c:axId val="90207744"/>
        <c:axId val="90209280"/>
      </c:barChart>
      <c:catAx>
        <c:axId val="90207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high"/>
        <c:txPr>
          <a:bodyPr/>
          <a:lstStyle/>
          <a:p>
            <a:pPr>
              <a:defRPr sz="18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0209280"/>
        <c:crosses val="autoZero"/>
        <c:auto val="1"/>
        <c:lblAlgn val="ctr"/>
        <c:lblOffset val="100"/>
        <c:noMultiLvlLbl val="0"/>
      </c:catAx>
      <c:valAx>
        <c:axId val="90209280"/>
        <c:scaling>
          <c:orientation val="minMax"/>
          <c:max val="2710000"/>
          <c:min val="0"/>
        </c:scaling>
        <c:delete val="0"/>
        <c:axPos val="l"/>
        <c:majorGridlines/>
        <c:numFmt formatCode="#,##0" sourceLinked="1"/>
        <c:majorTickMark val="out"/>
        <c:minorTickMark val="out"/>
        <c:tickLblPos val="nextTo"/>
        <c:txPr>
          <a:bodyPr/>
          <a:lstStyle/>
          <a:p>
            <a:pPr>
              <a:defRPr sz="1400" baseline="0"/>
            </a:pPr>
            <a:endParaRPr lang="ru-RU"/>
          </a:p>
        </c:txPr>
        <c:crossAx val="902077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9394882050142578E-3"/>
                  <c:y val="-2.87955523342157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D8D-475C-A7EF-4D804A87223D}"/>
                </c:ext>
              </c:extLst>
            </c:dLbl>
            <c:dLbl>
              <c:idx val="1"/>
              <c:layout>
                <c:manualLayout>
                  <c:x val="2.9394882050142578E-3"/>
                  <c:y val="1.4397776167107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D8D-475C-A7EF-4D804A87223D}"/>
                </c:ext>
              </c:extLst>
            </c:dLbl>
            <c:dLbl>
              <c:idx val="2"/>
              <c:layout>
                <c:manualLayout>
                  <c:x val="2.9394882050142578E-3"/>
                  <c:y val="4.79925872236930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D8D-475C-A7EF-4D804A87223D}"/>
                </c:ext>
              </c:extLst>
            </c:dLbl>
            <c:dLbl>
              <c:idx val="3"/>
              <c:layout>
                <c:manualLayout>
                  <c:x val="-4.4092323075213867E-3"/>
                  <c:y val="1.4397776167107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D8D-475C-A7EF-4D804A87223D}"/>
                </c:ext>
              </c:extLst>
            </c:dLbl>
            <c:dLbl>
              <c:idx val="7"/>
              <c:layout>
                <c:manualLayout>
                  <c:x val="0"/>
                  <c:y val="4.79925872236930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D8D-475C-A7EF-4D804A8722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22</c:v>
                </c:pt>
                <c:pt idx="4">
                  <c:v>МДОУ № 23</c:v>
                </c:pt>
                <c:pt idx="5">
                  <c:v>МДОУ № 25</c:v>
                </c:pt>
                <c:pt idx="6">
                  <c:v>МДОУ № 27</c:v>
                </c:pt>
                <c:pt idx="7">
                  <c:v>МДОУ № 36</c:v>
                </c:pt>
              </c:strCache>
            </c:strRef>
          </c:cat>
          <c:val>
            <c:numRef>
              <c:f>Лист1!$B$2:$B$9</c:f>
              <c:numCache>
                <c:formatCode>#,##0.0</c:formatCode>
                <c:ptCount val="8"/>
                <c:pt idx="0">
                  <c:v>56.43</c:v>
                </c:pt>
                <c:pt idx="1">
                  <c:v>73.239999999999995</c:v>
                </c:pt>
                <c:pt idx="2">
                  <c:v>72.900000000000006</c:v>
                </c:pt>
                <c:pt idx="3">
                  <c:v>75.069999999999993</c:v>
                </c:pt>
                <c:pt idx="4">
                  <c:v>58.52</c:v>
                </c:pt>
                <c:pt idx="5">
                  <c:v>57.11</c:v>
                </c:pt>
                <c:pt idx="6">
                  <c:v>85.12</c:v>
                </c:pt>
                <c:pt idx="7">
                  <c:v>109.39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overlap val="-27"/>
        <c:axId val="157852416"/>
        <c:axId val="157853952"/>
      </c:barChart>
      <c:catAx>
        <c:axId val="157852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7853952"/>
        <c:crosses val="autoZero"/>
        <c:auto val="1"/>
        <c:lblAlgn val="ctr"/>
        <c:lblOffset val="100"/>
        <c:noMultiLvlLbl val="0"/>
      </c:catAx>
      <c:valAx>
        <c:axId val="157853952"/>
        <c:scaling>
          <c:orientation val="minMax"/>
          <c:max val="1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7852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bg2">
                <a:lumMod val="2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469744102507128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3A5-44CD-80E9-4D63AB22B458}"/>
                </c:ext>
              </c:extLst>
            </c:dLbl>
            <c:dLbl>
              <c:idx val="1"/>
              <c:layout>
                <c:manualLayout>
                  <c:x val="-4.4092323075213867E-3"/>
                  <c:y val="1.94078803647753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A5-44CD-80E9-4D63AB22B458}"/>
                </c:ext>
              </c:extLst>
            </c:dLbl>
            <c:dLbl>
              <c:idx val="3"/>
              <c:layout>
                <c:manualLayout>
                  <c:x val="0"/>
                  <c:y val="1.0664390712782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A5-44CD-80E9-4D63AB22B458}"/>
                </c:ext>
              </c:extLst>
            </c:dLbl>
            <c:dLbl>
              <c:idx val="5"/>
              <c:layout>
                <c:manualLayout>
                  <c:x val="-1.4697441025071289E-3"/>
                  <c:y val="-2.3917101443161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A5-44CD-80E9-4D63AB22B458}"/>
                </c:ext>
              </c:extLst>
            </c:dLbl>
            <c:dLbl>
              <c:idx val="7"/>
              <c:layout>
                <c:manualLayout>
                  <c:x val="1.4697441025071289E-3"/>
                  <c:y val="-9.5668405772646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3A5-44CD-80E9-4D63AB22B458}"/>
                </c:ext>
              </c:extLst>
            </c:dLbl>
            <c:dLbl>
              <c:idx val="8"/>
              <c:layout>
                <c:manualLayout>
                  <c:x val="0"/>
                  <c:y val="2.3917101443161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3A5-44CD-80E9-4D63AB22B458}"/>
                </c:ext>
              </c:extLst>
            </c:dLbl>
            <c:dLbl>
              <c:idx val="9"/>
              <c:layout>
                <c:manualLayout>
                  <c:x val="-1.4697441025071289E-3"/>
                  <c:y val="-3.34839420204262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3A5-44CD-80E9-4D63AB22B4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МОУ "Гимназия им. В.А. Надькина"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"СОШ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СОШ № 8</c:v>
                </c:pt>
                <c:pt idx="8">
                  <c:v>МОУ ДПО ЦРО</c:v>
                </c:pt>
                <c:pt idx="9">
                  <c:v>МУ ДО ДДТ "Созвездие"</c:v>
                </c:pt>
              </c:strCache>
            </c:strRef>
          </c:cat>
          <c:val>
            <c:numRef>
              <c:f>Лист1!$B$2:$B$11</c:f>
              <c:numCache>
                <c:formatCode>#,##0.0</c:formatCode>
                <c:ptCount val="10"/>
                <c:pt idx="0">
                  <c:v>78.150000000000006</c:v>
                </c:pt>
                <c:pt idx="1">
                  <c:v>80.37</c:v>
                </c:pt>
                <c:pt idx="2">
                  <c:v>72.63</c:v>
                </c:pt>
                <c:pt idx="3">
                  <c:v>90.63</c:v>
                </c:pt>
                <c:pt idx="4">
                  <c:v>95.66</c:v>
                </c:pt>
                <c:pt idx="5">
                  <c:v>56.69</c:v>
                </c:pt>
                <c:pt idx="6">
                  <c:v>77.66</c:v>
                </c:pt>
                <c:pt idx="7">
                  <c:v>79.849999999999994</c:v>
                </c:pt>
                <c:pt idx="8">
                  <c:v>20.43</c:v>
                </c:pt>
                <c:pt idx="9">
                  <c:v>41.75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57898240"/>
        <c:axId val="157899776"/>
      </c:barChart>
      <c:catAx>
        <c:axId val="15789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7899776"/>
        <c:crosses val="autoZero"/>
        <c:auto val="1"/>
        <c:lblAlgn val="ctr"/>
        <c:lblOffset val="100"/>
        <c:noMultiLvlLbl val="0"/>
      </c:catAx>
      <c:valAx>
        <c:axId val="157899776"/>
        <c:scaling>
          <c:orientation val="minMax"/>
          <c:max val="100"/>
          <c:min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789824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0806863283992219E-3"/>
                  <c:y val="5.92564666535400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365-4888-A2CA-1C66929B95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МБУК "МВК города Саянска"</c:v>
                </c:pt>
                <c:pt idx="1">
                  <c:v>МАУ "РГ "Саянские зори"</c:v>
                </c:pt>
                <c:pt idx="2">
                  <c:v>МКУ "ЕДДС города Саянска"</c:v>
                </c:pt>
                <c:pt idx="3">
                  <c:v>МКУ "Управление культуры"</c:v>
                </c:pt>
                <c:pt idx="4">
                  <c:v>МКУ "Управление образования"</c:v>
                </c:pt>
                <c:pt idx="5">
                  <c:v>Дума </c:v>
                </c:pt>
                <c:pt idx="6">
                  <c:v>КАИГ</c:v>
                </c:pt>
                <c:pt idx="7">
                  <c:v>КУМИ</c:v>
                </c:pt>
                <c:pt idx="8">
                  <c:v>МКУ "Служба закупок"</c:v>
                </c:pt>
              </c:strCache>
            </c:strRef>
          </c:cat>
          <c:val>
            <c:numRef>
              <c:f>Лист1!$B$2:$B$10</c:f>
              <c:numCache>
                <c:formatCode>#,##0.0</c:formatCode>
                <c:ptCount val="9"/>
                <c:pt idx="0">
                  <c:v>7.4</c:v>
                </c:pt>
                <c:pt idx="1">
                  <c:v>8.4700000000000006</c:v>
                </c:pt>
                <c:pt idx="2">
                  <c:v>8.42</c:v>
                </c:pt>
                <c:pt idx="3">
                  <c:v>2</c:v>
                </c:pt>
                <c:pt idx="4">
                  <c:v>5</c:v>
                </c:pt>
                <c:pt idx="5" formatCode="#,##0.00">
                  <c:v>2.75</c:v>
                </c:pt>
                <c:pt idx="6">
                  <c:v>9.1999999999999993</c:v>
                </c:pt>
                <c:pt idx="7">
                  <c:v>12</c:v>
                </c:pt>
                <c:pt idx="8">
                  <c:v>11.78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A9-4BD5-8095-2EBE65BE77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158561792"/>
        <c:axId val="158563328"/>
      </c:barChart>
      <c:catAx>
        <c:axId val="158561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8563328"/>
        <c:crosses val="autoZero"/>
        <c:auto val="1"/>
        <c:lblAlgn val="ctr"/>
        <c:lblOffset val="100"/>
        <c:noMultiLvlLbl val="0"/>
      </c:catAx>
      <c:valAx>
        <c:axId val="158563328"/>
        <c:scaling>
          <c:orientation val="minMax"/>
          <c:max val="1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8561792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1.5336460200074387E-3"/>
                  <c:y val="-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B82-4C9E-A86B-AFEC39AE66CE}"/>
                </c:ext>
              </c:extLst>
            </c:dLbl>
            <c:dLbl>
              <c:idx val="4"/>
              <c:layout>
                <c:manualLayout>
                  <c:x val="-1.5336460200073825E-3"/>
                  <c:y val="-5.5115403844017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82-4C9E-A86B-AFEC39AE66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МКУ "Администрация"</c:v>
                </c:pt>
                <c:pt idx="1">
                  <c:v>МУ "СПиОГД"</c:v>
                </c:pt>
                <c:pt idx="2">
                  <c:v>МКУ "ЦБ"</c:v>
                </c:pt>
                <c:pt idx="3">
                  <c:v>МКУ "СДС"</c:v>
                </c:pt>
                <c:pt idx="4">
                  <c:v>МБУК ДК "Юность"</c:v>
                </c:pt>
                <c:pt idx="5">
                  <c:v>МУ "Спортивная школа"</c:v>
                </c:pt>
                <c:pt idx="6">
                  <c:v>МУ "УО СС"</c:v>
                </c:pt>
                <c:pt idx="7">
                  <c:v>МБУ ДО "ДШИ г.Саянска"</c:v>
                </c:pt>
                <c:pt idx="8">
                  <c:v>МУК "ЦБС г.Саянска"</c:v>
                </c:pt>
              </c:strCache>
            </c:strRef>
          </c:cat>
          <c:val>
            <c:numRef>
              <c:f>Лист1!$B$2:$B$10</c:f>
              <c:numCache>
                <c:formatCode>#,##0.0</c:formatCode>
                <c:ptCount val="9"/>
                <c:pt idx="0">
                  <c:v>64.8</c:v>
                </c:pt>
                <c:pt idx="1">
                  <c:v>25.01</c:v>
                </c:pt>
                <c:pt idx="2">
                  <c:v>43.9</c:v>
                </c:pt>
                <c:pt idx="3" formatCode="General">
                  <c:v>37.39</c:v>
                </c:pt>
                <c:pt idx="4" formatCode="General">
                  <c:v>33.630000000000003</c:v>
                </c:pt>
                <c:pt idx="5">
                  <c:v>160.06</c:v>
                </c:pt>
                <c:pt idx="6">
                  <c:v>68.8</c:v>
                </c:pt>
                <c:pt idx="7">
                  <c:v>65.45</c:v>
                </c:pt>
                <c:pt idx="8">
                  <c:v>24.89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FE-4588-9C38-37FD90CA51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"/>
        <c:overlap val="-27"/>
        <c:axId val="158310784"/>
        <c:axId val="158312320"/>
      </c:barChart>
      <c:catAx>
        <c:axId val="158310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8312320"/>
        <c:crosses val="autoZero"/>
        <c:auto val="1"/>
        <c:lblAlgn val="ctr"/>
        <c:lblOffset val="100"/>
        <c:noMultiLvlLbl val="0"/>
      </c:catAx>
      <c:valAx>
        <c:axId val="158312320"/>
        <c:scaling>
          <c:orientation val="minMax"/>
          <c:max val="16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8310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939488205014257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497-4D5E-8885-A80806F68205}"/>
                </c:ext>
              </c:extLst>
            </c:dLbl>
            <c:dLbl>
              <c:idx val="2"/>
              <c:layout>
                <c:manualLayout>
                  <c:x val="-4.409232307521386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97-4D5E-8885-A80806F68205}"/>
                </c:ext>
              </c:extLst>
            </c:dLbl>
            <c:dLbl>
              <c:idx val="4"/>
              <c:layout>
                <c:manualLayout>
                  <c:x val="-2.9394882050142578E-3"/>
                  <c:y val="-1.39743078132885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97-4D5E-8885-A80806F68205}"/>
                </c:ext>
              </c:extLst>
            </c:dLbl>
            <c:dLbl>
              <c:idx val="5"/>
              <c:layout>
                <c:manualLayout>
                  <c:x val="-4.4092323075213867E-3"/>
                  <c:y val="-1.39743078132885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97-4D5E-8885-A80806F68205}"/>
                </c:ext>
              </c:extLst>
            </c:dLbl>
            <c:dLbl>
              <c:idx val="6"/>
              <c:layout>
                <c:manualLayout>
                  <c:x val="-4.409348035403474E-3"/>
                  <c:y val="1.39743078132885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497-4D5E-8885-A80806F68205}"/>
                </c:ext>
              </c:extLst>
            </c:dLbl>
            <c:dLbl>
              <c:idx val="7"/>
              <c:layout>
                <c:manualLayout>
                  <c:x val="2.9394882050142578E-3"/>
                  <c:y val="-9.31620520885905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497-4D5E-8885-A80806F68205}"/>
                </c:ext>
              </c:extLst>
            </c:dLbl>
            <c:dLbl>
              <c:idx val="8"/>
              <c:layout>
                <c:manualLayout>
                  <c:x val="-1.4697441025071289E-3"/>
                  <c:y val="2.3290513022147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497-4D5E-8885-A80806F68205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22</c:v>
                </c:pt>
                <c:pt idx="4">
                  <c:v>МДОУ № 23</c:v>
                </c:pt>
                <c:pt idx="5">
                  <c:v>МДОУ № 25</c:v>
                </c:pt>
                <c:pt idx="6">
                  <c:v>МДОУ № 27</c:v>
                </c:pt>
                <c:pt idx="7">
                  <c:v>МДОУ № 36</c:v>
                </c:pt>
                <c:pt idx="8">
                  <c:v>Гимназия им. В. А. Надькина</c:v>
                </c:pt>
                <c:pt idx="9">
                  <c:v>МОУ СОШ № 2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25.15</c:v>
                </c:pt>
                <c:pt idx="1">
                  <c:v>36.36</c:v>
                </c:pt>
                <c:pt idx="2">
                  <c:v>36.549999999999997</c:v>
                </c:pt>
                <c:pt idx="3">
                  <c:v>35.700000000000003</c:v>
                </c:pt>
                <c:pt idx="4">
                  <c:v>28.45</c:v>
                </c:pt>
                <c:pt idx="5">
                  <c:v>27.05</c:v>
                </c:pt>
                <c:pt idx="6">
                  <c:v>36.020000000000003</c:v>
                </c:pt>
                <c:pt idx="7">
                  <c:v>52.1</c:v>
                </c:pt>
                <c:pt idx="8">
                  <c:v>47.01</c:v>
                </c:pt>
                <c:pt idx="9">
                  <c:v>48.3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158583040"/>
        <c:axId val="158404608"/>
      </c:barChart>
      <c:catAx>
        <c:axId val="158583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8404608"/>
        <c:crosses val="autoZero"/>
        <c:auto val="1"/>
        <c:lblAlgn val="ctr"/>
        <c:lblOffset val="100"/>
        <c:noMultiLvlLbl val="0"/>
      </c:catAx>
      <c:valAx>
        <c:axId val="15840460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8583040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297647483612936E-2"/>
          <c:y val="5.7670586459054408E-2"/>
          <c:w val="0.91788481835351632"/>
          <c:h val="0.634585117323146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1757952820057031E-2"/>
                </c:manualLayout>
              </c:layout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E52-4E39-BB9C-3751D1099449}"/>
                </c:ext>
              </c:extLst>
            </c:dLbl>
            <c:dLbl>
              <c:idx val="1"/>
              <c:layout>
                <c:manualLayout>
                  <c:x val="-1.157278820871755E-7"/>
                  <c:y val="-4.3112493673542446E-2"/>
                </c:manualLayout>
              </c:layout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E52-4E39-BB9C-3751D1099449}"/>
                </c:ext>
              </c:extLst>
            </c:dLbl>
            <c:dLbl>
              <c:idx val="2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4092323075213867E-3"/>
                  <c:y val="-5.0951128886913874E-2"/>
                </c:manualLayout>
              </c:layout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E52-4E39-BB9C-3751D1099449}"/>
                </c:ext>
              </c:extLst>
            </c:dLbl>
            <c:dLbl>
              <c:idx val="7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МОУ СОШ № 3</c:v>
                </c:pt>
                <c:pt idx="1">
                  <c:v>МОУ "СОШ № 4 им. Д.М. Перова"</c:v>
                </c:pt>
                <c:pt idx="2">
                  <c:v>МОУ СОШ № 5</c:v>
                </c:pt>
                <c:pt idx="3">
                  <c:v>МОУ СОШ № 6</c:v>
                </c:pt>
                <c:pt idx="4">
                  <c:v>МОУ СОШ № 7</c:v>
                </c:pt>
                <c:pt idx="5">
                  <c:v>МОУ СОШ № 8</c:v>
                </c:pt>
                <c:pt idx="6">
                  <c:v>МОУ ДПО ЦРО</c:v>
                </c:pt>
                <c:pt idx="7">
                  <c:v>МУ ДО ДДТ "Созвездие"</c:v>
                </c:pt>
                <c:pt idx="8">
                  <c:v>МБУ ДО "ДШИ г.Саянска"</c:v>
                </c:pt>
                <c:pt idx="9">
                  <c:v>МУ "Спортивная школа"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47.3</c:v>
                </c:pt>
                <c:pt idx="1">
                  <c:v>56.8</c:v>
                </c:pt>
                <c:pt idx="2">
                  <c:v>59.95</c:v>
                </c:pt>
                <c:pt idx="3">
                  <c:v>30.3</c:v>
                </c:pt>
                <c:pt idx="4">
                  <c:v>46.22</c:v>
                </c:pt>
                <c:pt idx="5">
                  <c:v>40.200000000000003</c:v>
                </c:pt>
                <c:pt idx="6">
                  <c:v>10.08</c:v>
                </c:pt>
                <c:pt idx="7">
                  <c:v>19.48</c:v>
                </c:pt>
                <c:pt idx="8">
                  <c:v>45</c:v>
                </c:pt>
                <c:pt idx="9" formatCode="#,##0.0">
                  <c:v>36.659999999999997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overlap val="-27"/>
        <c:axId val="158467584"/>
        <c:axId val="158469120"/>
      </c:barChart>
      <c:catAx>
        <c:axId val="15846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8469120"/>
        <c:crosses val="autoZero"/>
        <c:auto val="1"/>
        <c:lblAlgn val="ctr"/>
        <c:lblOffset val="200"/>
        <c:noMultiLvlLbl val="0"/>
      </c:catAx>
      <c:valAx>
        <c:axId val="158469120"/>
        <c:scaling>
          <c:orientation val="minMax"/>
          <c:max val="6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8467584"/>
        <c:crosses val="autoZero"/>
        <c:crossBetween val="between"/>
        <c:majorUnit val="1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9394882050142578E-3"/>
                  <c:y val="-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DE0-4CCC-BA87-4E9C2C1245B3}"/>
                </c:ext>
              </c:extLst>
            </c:dLbl>
            <c:dLbl>
              <c:idx val="3"/>
              <c:layout>
                <c:manualLayout>
                  <c:x val="1.4697441025071289E-3"/>
                  <c:y val="-3.16560268232304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DE0-4CCC-BA87-4E9C2C1245B3}"/>
                </c:ext>
              </c:extLst>
            </c:dLbl>
            <c:dLbl>
              <c:idx val="4"/>
              <c:layout>
                <c:manualLayout>
                  <c:x val="1.4697441025071289E-3"/>
                  <c:y val="-1.8089158184703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DE0-4CCC-BA87-4E9C2C1245B3}"/>
                </c:ext>
              </c:extLst>
            </c:dLbl>
            <c:dLbl>
              <c:idx val="5"/>
              <c:layout>
                <c:manualLayout>
                  <c:x val="0"/>
                  <c:y val="-4.9745185007933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DE0-4CCC-BA87-4E9C2C1245B3}"/>
                </c:ext>
              </c:extLst>
            </c:dLbl>
            <c:dLbl>
              <c:idx val="6"/>
              <c:layout>
                <c:manualLayout>
                  <c:x val="0"/>
                  <c:y val="-4.07006059155820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DE0-4CCC-BA87-4E9C2C1245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22</c:v>
                </c:pt>
                <c:pt idx="4">
                  <c:v>МДОУ № 21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 № 36</c:v>
                </c:pt>
              </c:strCache>
            </c:strRef>
          </c:cat>
          <c:val>
            <c:numRef>
              <c:f>Лист1!$B$2:$B$10</c:f>
              <c:numCache>
                <c:formatCode>#,##0</c:formatCode>
                <c:ptCount val="9"/>
                <c:pt idx="0">
                  <c:v>6552</c:v>
                </c:pt>
                <c:pt idx="1">
                  <c:v>9200</c:v>
                </c:pt>
                <c:pt idx="2">
                  <c:v>8496</c:v>
                </c:pt>
                <c:pt idx="3">
                  <c:v>9337</c:v>
                </c:pt>
                <c:pt idx="4">
                  <c:v>6377</c:v>
                </c:pt>
                <c:pt idx="5">
                  <c:v>7118</c:v>
                </c:pt>
                <c:pt idx="6">
                  <c:v>8</c:v>
                </c:pt>
                <c:pt idx="7">
                  <c:v>9315</c:v>
                </c:pt>
                <c:pt idx="8">
                  <c:v>12322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160215040"/>
        <c:axId val="160216576"/>
      </c:barChart>
      <c:catAx>
        <c:axId val="160215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0216576"/>
        <c:crosses val="autoZero"/>
        <c:auto val="1"/>
        <c:lblAlgn val="ctr"/>
        <c:lblOffset val="100"/>
        <c:noMultiLvlLbl val="0"/>
      </c:catAx>
      <c:valAx>
        <c:axId val="160216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0215040"/>
        <c:crosses val="autoZero"/>
        <c:crossBetween val="between"/>
        <c:majorUnit val="2000"/>
        <c:minorUnit val="400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697441025071289E-3"/>
                  <c:y val="-1.3566868638527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089-415A-A263-C14D90819C5C}"/>
                </c:ext>
              </c:extLst>
            </c:dLbl>
            <c:dLbl>
              <c:idx val="2"/>
              <c:layout>
                <c:manualLayout>
                  <c:x val="0"/>
                  <c:y val="-2.2611447730878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089-415A-A263-C14D90819C5C}"/>
                </c:ext>
              </c:extLst>
            </c:dLbl>
            <c:dLbl>
              <c:idx val="4"/>
              <c:layout>
                <c:manualLayout>
                  <c:x val="-2.9394882050142578E-3"/>
                  <c:y val="9.04457909235156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089-415A-A263-C14D90819C5C}"/>
                </c:ext>
              </c:extLst>
            </c:dLbl>
            <c:dLbl>
              <c:idx val="6"/>
              <c:layout>
                <c:manualLayout>
                  <c:x val="-4.4092323075213867E-3"/>
                  <c:y val="-4.9745185007933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089-415A-A263-C14D90819C5C}"/>
                </c:ext>
              </c:extLst>
            </c:dLbl>
            <c:dLbl>
              <c:idx val="7"/>
              <c:layout>
                <c:manualLayout>
                  <c:x val="-5.8789764100285156E-3"/>
                  <c:y val="-4.9745185007933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089-415A-A263-C14D90819C5C}"/>
                </c:ext>
              </c:extLst>
            </c:dLbl>
            <c:dLbl>
              <c:idx val="8"/>
              <c:layout>
                <c:manualLayout>
                  <c:x val="0"/>
                  <c:y val="-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089-415A-A263-C14D90819C5C}"/>
                </c:ext>
              </c:extLst>
            </c:dLbl>
            <c:dLbl>
              <c:idx val="9"/>
              <c:layout>
                <c:manualLayout>
                  <c:x val="0"/>
                  <c:y val="-5.4267474554109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089-415A-A263-C14D90819C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МОУ "Гимназия им. В.А. Надькина"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"СОШ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СОШ № 8</c:v>
                </c:pt>
                <c:pt idx="8">
                  <c:v>МУ ДО ДДТ "Созвездие"</c:v>
                </c:pt>
                <c:pt idx="9">
                  <c:v>МОУ ДПО ЦРО</c:v>
                </c:pt>
              </c:strCache>
            </c:strRef>
          </c:cat>
          <c:val>
            <c:numRef>
              <c:f>Лист1!$B$2:$B$11</c:f>
              <c:numCache>
                <c:formatCode>#,##0</c:formatCode>
                <c:ptCount val="10"/>
                <c:pt idx="0">
                  <c:v>13969</c:v>
                </c:pt>
                <c:pt idx="1">
                  <c:v>14151</c:v>
                </c:pt>
                <c:pt idx="2">
                  <c:v>14160</c:v>
                </c:pt>
                <c:pt idx="3">
                  <c:v>15294</c:v>
                </c:pt>
                <c:pt idx="4">
                  <c:v>18742</c:v>
                </c:pt>
                <c:pt idx="5">
                  <c:v>8739</c:v>
                </c:pt>
                <c:pt idx="6">
                  <c:v>16402</c:v>
                </c:pt>
                <c:pt idx="7">
                  <c:v>12868</c:v>
                </c:pt>
                <c:pt idx="8">
                  <c:v>6052</c:v>
                </c:pt>
                <c:pt idx="9">
                  <c:v>3652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overlap val="-27"/>
        <c:axId val="158757632"/>
        <c:axId val="158759168"/>
      </c:barChart>
      <c:catAx>
        <c:axId val="158757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8759168"/>
        <c:crosses val="autoZero"/>
        <c:auto val="1"/>
        <c:lblAlgn val="ctr"/>
        <c:lblOffset val="100"/>
        <c:noMultiLvlLbl val="0"/>
      </c:catAx>
      <c:valAx>
        <c:axId val="158759168"/>
        <c:scaling>
          <c:orientation val="minMax"/>
          <c:max val="20000"/>
          <c:min val="3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8757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5403431641996109E-3"/>
                  <c:y val="-4.5222895461757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EB7-4F05-8B3F-DEC5B40C47D7}"/>
                </c:ext>
              </c:extLst>
            </c:dLbl>
            <c:dLbl>
              <c:idx val="2"/>
              <c:layout>
                <c:manualLayout>
                  <c:x val="0"/>
                  <c:y val="-1.8089158184703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EB7-4F05-8B3F-DEC5B40C47D7}"/>
                </c:ext>
              </c:extLst>
            </c:dLbl>
            <c:dLbl>
              <c:idx val="6"/>
              <c:layout>
                <c:manualLayout>
                  <c:x val="-4.6210294925988328E-3"/>
                  <c:y val="-1.8089158184703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EB7-4F05-8B3F-DEC5B40C47D7}"/>
                </c:ext>
              </c:extLst>
            </c:dLbl>
            <c:dLbl>
              <c:idx val="8"/>
              <c:layout>
                <c:manualLayout>
                  <c:x val="-1.5403431641996109E-3"/>
                  <c:y val="-1.3566868638527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EB7-4F05-8B3F-DEC5B40C47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МБУК ДК "Юность"</c:v>
                </c:pt>
                <c:pt idx="1">
                  <c:v>МБУ ДО "ДШИ г.Саянска"</c:v>
                </c:pt>
                <c:pt idx="2">
                  <c:v>МУК "ЦБС г.Саянска"</c:v>
                </c:pt>
                <c:pt idx="3">
                  <c:v>МБУК МВК г.Саянска</c:v>
                </c:pt>
                <c:pt idx="4">
                  <c:v>МУ "Спортивная школа"</c:v>
                </c:pt>
                <c:pt idx="5">
                  <c:v>МКУ "СДС"</c:v>
                </c:pt>
                <c:pt idx="6">
                  <c:v>МУ "УО СС"</c:v>
                </c:pt>
                <c:pt idx="7">
                  <c:v>МКУ "Администрация"</c:v>
                </c:pt>
                <c:pt idx="8">
                  <c:v>МКУ "ЦБ"</c:v>
                </c:pt>
                <c:pt idx="9">
                  <c:v>МУ "СПиОГД"</c:v>
                </c:pt>
              </c:strCache>
            </c:strRef>
          </c:cat>
          <c:val>
            <c:numRef>
              <c:f>Лист1!$B$2:$B$11</c:f>
              <c:numCache>
                <c:formatCode>#,##0</c:formatCode>
                <c:ptCount val="10"/>
                <c:pt idx="0">
                  <c:v>5414</c:v>
                </c:pt>
                <c:pt idx="1">
                  <c:v>9881</c:v>
                </c:pt>
                <c:pt idx="2">
                  <c:v>3465</c:v>
                </c:pt>
                <c:pt idx="3">
                  <c:v>987</c:v>
                </c:pt>
                <c:pt idx="4">
                  <c:v>18057</c:v>
                </c:pt>
                <c:pt idx="5">
                  <c:v>5060</c:v>
                </c:pt>
                <c:pt idx="6">
                  <c:v>7182</c:v>
                </c:pt>
                <c:pt idx="7">
                  <c:v>11698</c:v>
                </c:pt>
                <c:pt idx="8">
                  <c:v>5675</c:v>
                </c:pt>
                <c:pt idx="9">
                  <c:v>3322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A9-4BD5-8095-2EBE65BE77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9"/>
        <c:overlap val="-27"/>
        <c:axId val="141986432"/>
        <c:axId val="142000512"/>
      </c:barChart>
      <c:catAx>
        <c:axId val="141986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2000512"/>
        <c:crosses val="autoZero"/>
        <c:auto val="1"/>
        <c:lblAlgn val="ctr"/>
        <c:lblOffset val="100"/>
        <c:noMultiLvlLbl val="0"/>
      </c:catAx>
      <c:valAx>
        <c:axId val="142000512"/>
        <c:scaling>
          <c:orientation val="minMax"/>
          <c:max val="2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1986432"/>
        <c:crosses val="autoZero"/>
        <c:crossBetween val="between"/>
        <c:majorUnit val="2500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2.05080572442855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84D-4885-BBB1-03E62D61DE40}"/>
                </c:ext>
              </c:extLst>
            </c:dLbl>
            <c:dLbl>
              <c:idx val="1"/>
              <c:layout>
                <c:manualLayout>
                  <c:x val="-6.1345840800297547E-3"/>
                  <c:y val="-1.2304834346571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4D-4885-BBB1-03E62D61DE40}"/>
                </c:ext>
              </c:extLst>
            </c:dLbl>
            <c:dLbl>
              <c:idx val="2"/>
              <c:layout>
                <c:manualLayout>
                  <c:x val="-3.0672920400148774E-3"/>
                  <c:y val="-3.28128915908568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84D-4885-BBB1-03E62D61DE40}"/>
                </c:ext>
              </c:extLst>
            </c:dLbl>
            <c:dLbl>
              <c:idx val="3"/>
              <c:layout>
                <c:manualLayout>
                  <c:x val="-1.5336460200074387E-3"/>
                  <c:y val="-4.1016114488571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84D-4885-BBB1-03E62D61DE40}"/>
                </c:ext>
              </c:extLst>
            </c:dLbl>
            <c:dLbl>
              <c:idx val="5"/>
              <c:layout>
                <c:manualLayout>
                  <c:x val="-4.6009380600223167E-3"/>
                  <c:y val="-1.2304834346571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84D-4885-BBB1-03E62D61DE40}"/>
                </c:ext>
              </c:extLst>
            </c:dLbl>
            <c:dLbl>
              <c:idx val="8"/>
              <c:layout>
                <c:manualLayout>
                  <c:x val="0"/>
                  <c:y val="-4.1016114488570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84D-4885-BBB1-03E62D61DE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МКУ "Управление образования</c:v>
                </c:pt>
                <c:pt idx="1">
                  <c:v>МКУ "Управление культуры"</c:v>
                </c:pt>
                <c:pt idx="2">
                  <c:v>КАИГ</c:v>
                </c:pt>
                <c:pt idx="3">
                  <c:v>КУМИ</c:v>
                </c:pt>
                <c:pt idx="4">
                  <c:v>Дума</c:v>
                </c:pt>
                <c:pt idx="5">
                  <c:v>МКУ "Служба закупок"</c:v>
                </c:pt>
                <c:pt idx="6">
                  <c:v>МКУ "ЕДДС города Саянска"</c:v>
                </c:pt>
                <c:pt idx="7">
                  <c:v>МАУ "РГ "Саянские зори"</c:v>
                </c:pt>
              </c:strCache>
            </c:strRef>
          </c:cat>
          <c:val>
            <c:numRef>
              <c:f>Лист1!$B$2:$B$9</c:f>
              <c:numCache>
                <c:formatCode>#,##0</c:formatCode>
                <c:ptCount val="8"/>
                <c:pt idx="0">
                  <c:v>978</c:v>
                </c:pt>
                <c:pt idx="1">
                  <c:v>724</c:v>
                </c:pt>
                <c:pt idx="2">
                  <c:v>1569</c:v>
                </c:pt>
                <c:pt idx="3">
                  <c:v>1955</c:v>
                </c:pt>
                <c:pt idx="4">
                  <c:v>795</c:v>
                </c:pt>
                <c:pt idx="5">
                  <c:v>1437</c:v>
                </c:pt>
                <c:pt idx="6">
                  <c:v>1123</c:v>
                </c:pt>
                <c:pt idx="7">
                  <c:v>1416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FE-4588-9C38-37FD90CA51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"/>
        <c:overlap val="-27"/>
        <c:axId val="160246784"/>
        <c:axId val="160256768"/>
      </c:barChart>
      <c:catAx>
        <c:axId val="160246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0256768"/>
        <c:crosses val="autoZero"/>
        <c:auto val="1"/>
        <c:lblAlgn val="ctr"/>
        <c:lblOffset val="100"/>
        <c:noMultiLvlLbl val="0"/>
      </c:catAx>
      <c:valAx>
        <c:axId val="160256768"/>
        <c:scaling>
          <c:orientation val="minMax"/>
          <c:max val="2000"/>
          <c:min val="7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0246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47826345934789"/>
          <c:y val="4.5521878040487081E-2"/>
          <c:w val="0.53607524711188193"/>
          <c:h val="0.56576542000383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numFmt formatCode="#,##0" sourceLinked="0"/>
            <c:spPr>
              <a:gradFill>
                <a:gsLst>
                  <a:gs pos="0">
                    <a:schemeClr val="bg2">
                      <a:lumMod val="75000"/>
                    </a:schemeClr>
                  </a:gs>
                  <a:gs pos="100000">
                    <a:schemeClr val="accent1">
                      <a:tint val="44500"/>
                      <a:satMod val="160000"/>
                      <a:lumMod val="13000"/>
                      <a:lumOff val="87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 на 2025 год</c:v>
                </c:pt>
                <c:pt idx="1">
                  <c:v>Исполнено на 01.07.2025 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597057</c:v>
                </c:pt>
                <c:pt idx="1">
                  <c:v>307868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056-4CA1-BF5A-1EAD83B1867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rgbClr val="00CC99"/>
            </a:solidFill>
          </c:spPr>
          <c:invertIfNegative val="0"/>
          <c:dLbls>
            <c:numFmt formatCode="#,##0" sourceLinked="0"/>
            <c:spPr>
              <a:gradFill>
                <a:gsLst>
                  <a:gs pos="0">
                    <a:srgbClr val="00B050"/>
                  </a:gs>
                  <a:gs pos="27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 на 2025 год</c:v>
                </c:pt>
                <c:pt idx="1">
                  <c:v>Исполнено на 01.07.2025 </c:v>
                </c:pt>
              </c:strCache>
            </c:strRef>
          </c:cat>
          <c:val>
            <c:numRef>
              <c:f>Лист1!$C$2:$C$3</c:f>
              <c:numCache>
                <c:formatCode>#,##0</c:formatCode>
                <c:ptCount val="2"/>
                <c:pt idx="0">
                  <c:v>2008702</c:v>
                </c:pt>
                <c:pt idx="1">
                  <c:v>977640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056-4CA1-BF5A-1EAD83B186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overlap val="100"/>
        <c:axId val="46170880"/>
        <c:axId val="46172416"/>
      </c:barChart>
      <c:catAx>
        <c:axId val="46170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6172416"/>
        <c:crosses val="autoZero"/>
        <c:auto val="1"/>
        <c:lblAlgn val="ctr"/>
        <c:lblOffset val="100"/>
        <c:noMultiLvlLbl val="0"/>
      </c:catAx>
      <c:valAx>
        <c:axId val="46172416"/>
        <c:scaling>
          <c:orientation val="minMax"/>
          <c:max val="2606000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out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6170880"/>
        <c:crosses val="autoZero"/>
        <c:crossBetween val="between"/>
        <c:majorUnit val="500000"/>
        <c:minorUnit val="100000"/>
      </c:valAx>
    </c:plotArea>
    <c:legend>
      <c:legendPos val="b"/>
      <c:layout>
        <c:manualLayout>
          <c:xMode val="edge"/>
          <c:yMode val="edge"/>
          <c:x val="4.9999966536516026E-2"/>
          <c:y val="0.77192264832527013"/>
          <c:w val="0.64713308293723715"/>
          <c:h val="0.21204377964737925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3.16560268232304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350-4CBC-A232-AC1219CD24EA}"/>
                </c:ext>
              </c:extLst>
            </c:dLbl>
            <c:dLbl>
              <c:idx val="4"/>
              <c:layout>
                <c:manualLayout>
                  <c:x val="0"/>
                  <c:y val="-4.07006059155820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350-4CBC-A232-AC1219CD24EA}"/>
                </c:ext>
              </c:extLst>
            </c:dLbl>
            <c:dLbl>
              <c:idx val="5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350-4CBC-A232-AC1219CD24EA}"/>
                </c:ext>
              </c:extLst>
            </c:dLbl>
            <c:dLbl>
              <c:idx val="7"/>
              <c:layout>
                <c:manualLayout>
                  <c:x val="-1.1572788197939551E-7"/>
                  <c:y val="4.52228954617580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350-4CBC-A232-AC1219CD24E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22</c:v>
                </c:pt>
                <c:pt idx="4">
                  <c:v>МДОУ № 23</c:v>
                </c:pt>
                <c:pt idx="5">
                  <c:v>МДОУ № 25</c:v>
                </c:pt>
                <c:pt idx="6">
                  <c:v>МДОУ № 27</c:v>
                </c:pt>
                <c:pt idx="7">
                  <c:v>МДОУ № 36</c:v>
                </c:pt>
              </c:strCache>
            </c:strRef>
          </c:cat>
          <c:val>
            <c:numRef>
              <c:f>Лист1!$B$2:$B$9</c:f>
              <c:numCache>
                <c:formatCode>#,##0</c:formatCode>
                <c:ptCount val="8"/>
                <c:pt idx="0">
                  <c:v>148</c:v>
                </c:pt>
                <c:pt idx="1">
                  <c:v>187</c:v>
                </c:pt>
                <c:pt idx="2">
                  <c:v>228</c:v>
                </c:pt>
                <c:pt idx="3">
                  <c:v>190</c:v>
                </c:pt>
                <c:pt idx="4">
                  <c:v>145</c:v>
                </c:pt>
                <c:pt idx="5">
                  <c:v>135</c:v>
                </c:pt>
                <c:pt idx="6">
                  <c:v>279</c:v>
                </c:pt>
                <c:pt idx="7">
                  <c:v>225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9"/>
        <c:overlap val="-27"/>
        <c:axId val="141733888"/>
        <c:axId val="141735424"/>
      </c:barChart>
      <c:catAx>
        <c:axId val="141733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1735424"/>
        <c:crosses val="autoZero"/>
        <c:auto val="1"/>
        <c:lblAlgn val="ctr"/>
        <c:lblOffset val="100"/>
        <c:noMultiLvlLbl val="0"/>
      </c:catAx>
      <c:valAx>
        <c:axId val="141735424"/>
        <c:scaling>
          <c:orientation val="minMax"/>
          <c:max val="3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1733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2.9394882050142578E-3"/>
                  <c:y val="-1.8089158184703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5D7-4133-9EC1-07FFBF400F99}"/>
                </c:ext>
              </c:extLst>
            </c:dLbl>
            <c:dLbl>
              <c:idx val="5"/>
              <c:layout>
                <c:manualLayout>
                  <c:x val="1.4696283746250417E-3"/>
                  <c:y val="-4.9745185007933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5D7-4133-9EC1-07FFBF400F99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МОУ "Гимназия им. В.А. Надькина"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"СОШ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СОШ № 8</c:v>
                </c:pt>
                <c:pt idx="8">
                  <c:v>МУ ДО ДДТ "Созвездие"</c:v>
                </c:pt>
                <c:pt idx="9">
                  <c:v>МБУК ДК "Юность"</c:v>
                </c:pt>
                <c:pt idx="10">
                  <c:v>МБУ ДО "ДШИ г.Саянска"</c:v>
                </c:pt>
                <c:pt idx="11">
                  <c:v>МУ "Спортивная школа" </c:v>
                </c:pt>
              </c:strCache>
            </c:strRef>
          </c:cat>
          <c:val>
            <c:numRef>
              <c:f>Лист1!$B$2:$B$13</c:f>
              <c:numCache>
                <c:formatCode>#,##0</c:formatCode>
                <c:ptCount val="12"/>
                <c:pt idx="0">
                  <c:v>676</c:v>
                </c:pt>
                <c:pt idx="1">
                  <c:v>544</c:v>
                </c:pt>
                <c:pt idx="2">
                  <c:v>585</c:v>
                </c:pt>
                <c:pt idx="3">
                  <c:v>707</c:v>
                </c:pt>
                <c:pt idx="4">
                  <c:v>1031</c:v>
                </c:pt>
                <c:pt idx="5">
                  <c:v>310</c:v>
                </c:pt>
                <c:pt idx="6">
                  <c:v>530</c:v>
                </c:pt>
                <c:pt idx="7">
                  <c:v>765</c:v>
                </c:pt>
                <c:pt idx="8">
                  <c:v>994</c:v>
                </c:pt>
                <c:pt idx="9">
                  <c:v>177</c:v>
                </c:pt>
                <c:pt idx="10">
                  <c:v>1106</c:v>
                </c:pt>
                <c:pt idx="11">
                  <c:v>1584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9"/>
        <c:overlap val="-27"/>
        <c:axId val="142031488"/>
        <c:axId val="142033280"/>
      </c:barChart>
      <c:catAx>
        <c:axId val="142031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2033280"/>
        <c:crosses val="autoZero"/>
        <c:auto val="1"/>
        <c:lblAlgn val="ctr"/>
        <c:lblOffset val="100"/>
        <c:noMultiLvlLbl val="0"/>
      </c:catAx>
      <c:valAx>
        <c:axId val="142033280"/>
        <c:scaling>
          <c:orientation val="minMax"/>
          <c:max val="2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2031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Родительская плата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5A8-4D0F-B090-5B476D142C04}"/>
                </c:ext>
              </c:extLst>
            </c:dLbl>
            <c:dLbl>
              <c:idx val="3"/>
              <c:layout>
                <c:manualLayout>
                  <c:x val="-5.4342851647172167E-17"/>
                  <c:y val="-3.33562649838199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A8-4D0F-B090-5B476D142C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22</c:v>
                </c:pt>
                <c:pt idx="4">
                  <c:v>МДОУ № 23</c:v>
                </c:pt>
                <c:pt idx="5">
                  <c:v>МДОУ № 25</c:v>
                </c:pt>
                <c:pt idx="6">
                  <c:v>МДОУ № 27</c:v>
                </c:pt>
                <c:pt idx="7">
                  <c:v>МДОУ № 36</c:v>
                </c:pt>
              </c:strCache>
            </c:strRef>
          </c:cat>
          <c:val>
            <c:numRef>
              <c:f>Лист1!$B$2:$B$9</c:f>
              <c:numCache>
                <c:formatCode>#,##0</c:formatCode>
                <c:ptCount val="8"/>
                <c:pt idx="0">
                  <c:v>1989</c:v>
                </c:pt>
                <c:pt idx="1">
                  <c:v>2504</c:v>
                </c:pt>
                <c:pt idx="2">
                  <c:v>3169</c:v>
                </c:pt>
                <c:pt idx="3">
                  <c:v>2689</c:v>
                </c:pt>
                <c:pt idx="4">
                  <c:v>2570</c:v>
                </c:pt>
                <c:pt idx="5">
                  <c:v>2009</c:v>
                </c:pt>
                <c:pt idx="6">
                  <c:v>3486</c:v>
                </c:pt>
                <c:pt idx="7">
                  <c:v>3263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FBB-453B-9A02-E73B9FA665A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Платные услуги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2.9641897865689995E-3"/>
                  <c:y val="-1.90607228478971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A8-4D0F-B090-5B476D142C04}"/>
                </c:ext>
              </c:extLst>
            </c:dLbl>
            <c:dLbl>
              <c:idx val="1"/>
              <c:layout>
                <c:manualLayout>
                  <c:x val="-1.4820948932844997E-3"/>
                  <c:y val="-3.097367462783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5A8-4D0F-B090-5B476D142C04}"/>
                </c:ext>
              </c:extLst>
            </c:dLbl>
            <c:dLbl>
              <c:idx val="2"/>
              <c:layout>
                <c:manualLayout>
                  <c:x val="0"/>
                  <c:y val="-9.53036142394855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5A8-4D0F-B090-5B476D142C04}"/>
                </c:ext>
              </c:extLst>
            </c:dLbl>
            <c:dLbl>
              <c:idx val="3"/>
              <c:layout>
                <c:manualLayout>
                  <c:x val="5.4342851647172167E-17"/>
                  <c:y val="-2.8591084271845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5A8-4D0F-B090-5B476D142C04}"/>
                </c:ext>
              </c:extLst>
            </c:dLbl>
            <c:dLbl>
              <c:idx val="4"/>
              <c:layout>
                <c:manualLayout>
                  <c:x val="-5.4342851647172167E-17"/>
                  <c:y val="-2.14433132038842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5A8-4D0F-B090-5B476D142C04}"/>
                </c:ext>
              </c:extLst>
            </c:dLbl>
            <c:dLbl>
              <c:idx val="5"/>
              <c:layout>
                <c:manualLayout>
                  <c:x val="0"/>
                  <c:y val="-4.0504036051781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5A8-4D0F-B090-5B476D142C04}"/>
                </c:ext>
              </c:extLst>
            </c:dLbl>
            <c:dLbl>
              <c:idx val="6"/>
              <c:layout>
                <c:manualLayout>
                  <c:x val="-2.9641897865689995E-3"/>
                  <c:y val="-2.14433132038842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5A8-4D0F-B090-5B476D142C04}"/>
                </c:ext>
              </c:extLst>
            </c:dLbl>
            <c:dLbl>
              <c:idx val="7"/>
              <c:layout>
                <c:manualLayout>
                  <c:x val="4.446284679853499E-3"/>
                  <c:y val="-2.2521857452433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5A8-4D0F-B090-5B476D142C04}"/>
                </c:ext>
              </c:extLst>
            </c:dLbl>
            <c:dLbl>
              <c:idx val="8"/>
              <c:layout>
                <c:manualLayout>
                  <c:x val="-1.0868570329434433E-16"/>
                  <c:y val="-2.38259035598714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5A8-4D0F-B090-5B476D142C04}"/>
                </c:ext>
              </c:extLst>
            </c:dLbl>
            <c:dLbl>
              <c:idx val="9"/>
              <c:layout>
                <c:manualLayout>
                  <c:x val="2.9641897865689995E-3"/>
                  <c:y val="-2.38259035598714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5A8-4D0F-B090-5B476D142C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22</c:v>
                </c:pt>
                <c:pt idx="4">
                  <c:v>МДОУ № 23</c:v>
                </c:pt>
                <c:pt idx="5">
                  <c:v>МДОУ № 25</c:v>
                </c:pt>
                <c:pt idx="6">
                  <c:v>МДОУ № 27</c:v>
                </c:pt>
                <c:pt idx="7">
                  <c:v>МДОУ № 36</c:v>
                </c:pt>
              </c:strCache>
            </c:strRef>
          </c:cat>
          <c:val>
            <c:numRef>
              <c:f>Лист1!$C$2:$C$9</c:f>
              <c:numCache>
                <c:formatCode>#,##0</c:formatCode>
                <c:ptCount val="8"/>
                <c:pt idx="1">
                  <c:v>19</c:v>
                </c:pt>
                <c:pt idx="3">
                  <c:v>5</c:v>
                </c:pt>
                <c:pt idx="4">
                  <c:v>34</c:v>
                </c:pt>
                <c:pt idx="5">
                  <c:v>36</c:v>
                </c:pt>
                <c:pt idx="7">
                  <c:v>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FBB-453B-9A02-E73B9FA665A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invertIfNegative val="0"/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5A8-4D0F-B090-5B476D142C04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5A8-4D0F-B090-5B476D142C04}"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5A8-4D0F-B090-5B476D142C04}"/>
                </c:ext>
              </c:extLst>
            </c:dLbl>
            <c:dLbl>
              <c:idx val="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5A8-4D0F-B090-5B476D142C04}"/>
                </c:ext>
              </c:extLst>
            </c:dLbl>
            <c:dLbl>
              <c:idx val="4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5A8-4D0F-B090-5B476D142C04}"/>
                </c:ext>
              </c:extLst>
            </c:dLbl>
            <c:dLbl>
              <c:idx val="5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5A8-4D0F-B090-5B476D142C04}"/>
                </c:ext>
              </c:extLst>
            </c:dLbl>
            <c:dLbl>
              <c:idx val="6"/>
              <c:layout>
                <c:manualLayout>
                  <c:x val="0"/>
                  <c:y val="-8.001582640334102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35A8-4D0F-B090-5B476D142C04}"/>
                </c:ext>
              </c:extLst>
            </c:dLbl>
            <c:dLbl>
              <c:idx val="7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5A8-4D0F-B090-5B476D142C04}"/>
                </c:ext>
              </c:extLst>
            </c:dLbl>
            <c:dLbl>
              <c:idx val="8"/>
              <c:layout>
                <c:manualLayout>
                  <c:x val="-2.9641897865688906E-3"/>
                  <c:y val="-0.1013235008019198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35A8-4D0F-B090-5B476D142C04}"/>
                </c:ext>
              </c:extLst>
            </c:dLbl>
            <c:dLbl>
              <c:idx val="9"/>
              <c:layout>
                <c:manualLayout>
                  <c:x val="1.4819781928993104E-3"/>
                  <c:y val="-8.238528437153926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35A8-4D0F-B090-5B476D142C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22</c:v>
                </c:pt>
                <c:pt idx="4">
                  <c:v>МДОУ № 23</c:v>
                </c:pt>
                <c:pt idx="5">
                  <c:v>МДОУ № 25</c:v>
                </c:pt>
                <c:pt idx="6">
                  <c:v>МДОУ № 27</c:v>
                </c:pt>
                <c:pt idx="7">
                  <c:v>МДОУ № 36</c:v>
                </c:pt>
              </c:strCache>
            </c:strRef>
          </c:cat>
          <c:val>
            <c:numRef>
              <c:f>Лист1!$D$2:$D$9</c:f>
              <c:numCache>
                <c:formatCode>General</c:formatCode>
                <c:ptCount val="8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6-35A8-4D0F-B090-5B476D142C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141817728"/>
        <c:axId val="141819264"/>
      </c:barChart>
      <c:catAx>
        <c:axId val="141817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1819264"/>
        <c:crosses val="autoZero"/>
        <c:auto val="1"/>
        <c:lblAlgn val="ctr"/>
        <c:lblOffset val="100"/>
        <c:noMultiLvlLbl val="0"/>
      </c:catAx>
      <c:valAx>
        <c:axId val="141819264"/>
        <c:scaling>
          <c:orientation val="minMax"/>
          <c:max val="35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1817728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/>
      <c:overlay val="0"/>
      <c:spPr>
        <a:noFill/>
        <a:ln>
          <a:noFill/>
        </a:ln>
        <a:effectLst>
          <a:glow rad="127000">
            <a:srgbClr val="FF0000"/>
          </a:glow>
          <a:softEdge rad="12700"/>
        </a:effectLst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317344049894839E-2"/>
          <c:y val="2.9296149634167632E-2"/>
          <c:w val="0.91695798168019649"/>
          <c:h val="0.7843176155030393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Родительская плата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 algn="ctr">
                    <a:defRPr lang="ru-RU" sz="1200" b="0" i="0" u="none" strike="noStrike" kern="1200" baseline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1 </a:t>
                    </a:r>
                    <a:r>
                      <a:rPr lang="en-US" smtClean="0"/>
                      <a:t>252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2 </a:t>
                    </a:r>
                    <a:r>
                      <a:rPr lang="en-US" smtClean="0"/>
                      <a:t>068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/>
                      <a:t>1 </a:t>
                    </a:r>
                    <a:r>
                      <a:rPr lang="en-US" smtClean="0"/>
                      <a:t>903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472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933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/>
                      <a:t>1 </a:t>
                    </a:r>
                    <a:r>
                      <a:rPr lang="en-US" smtClean="0"/>
                      <a:t>111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МОУ "Гимназия им. В.А. Надькина"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"СОШ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СОШ № 8</c:v>
                </c:pt>
                <c:pt idx="8">
                  <c:v>МУ ДО ДДТ "Созвездие"</c:v>
                </c:pt>
                <c:pt idx="9">
                  <c:v>МОУ ДПО ЦРО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2108</c:v>
                </c:pt>
                <c:pt idx="1">
                  <c:v>1818</c:v>
                </c:pt>
                <c:pt idx="2">
                  <c:v>1252</c:v>
                </c:pt>
                <c:pt idx="3">
                  <c:v>2068</c:v>
                </c:pt>
                <c:pt idx="4">
                  <c:v>1903</c:v>
                </c:pt>
                <c:pt idx="5">
                  <c:v>472</c:v>
                </c:pt>
                <c:pt idx="6">
                  <c:v>933</c:v>
                </c:pt>
                <c:pt idx="7">
                  <c:v>1111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22D-44E2-9D3F-4A813812841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Платные услуги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317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98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369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589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513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212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mtClean="0"/>
                      <a:t>892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МОУ "Гимназия им. В.А. Надькина"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"СОШ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СОШ № 8</c:v>
                </c:pt>
                <c:pt idx="8">
                  <c:v>МУ ДО ДДТ "Созвездие"</c:v>
                </c:pt>
                <c:pt idx="9">
                  <c:v>МОУ ДПО ЦРО</c:v>
                </c:pt>
              </c:strCache>
            </c:strRef>
          </c:cat>
          <c:val>
            <c:numRef>
              <c:f>Лист1!$C$2:$C$11</c:f>
              <c:numCache>
                <c:formatCode>#,##0.00</c:formatCode>
                <c:ptCount val="10"/>
                <c:pt idx="0">
                  <c:v>330</c:v>
                </c:pt>
                <c:pt idx="1">
                  <c:v>317</c:v>
                </c:pt>
                <c:pt idx="2">
                  <c:v>98</c:v>
                </c:pt>
                <c:pt idx="3">
                  <c:v>369</c:v>
                </c:pt>
                <c:pt idx="4">
                  <c:v>589</c:v>
                </c:pt>
                <c:pt idx="5">
                  <c:v>513</c:v>
                </c:pt>
                <c:pt idx="6">
                  <c:v>212</c:v>
                </c:pt>
                <c:pt idx="7">
                  <c:v>892</c:v>
                </c:pt>
                <c:pt idx="8" formatCode="#,##0">
                  <c:v>2278</c:v>
                </c:pt>
                <c:pt idx="9" formatCode="#,##0">
                  <c:v>1430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22D-44E2-9D3F-4A813812841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rgbClr val="00CC99"/>
            </a:solidFill>
            <a:ln>
              <a:noFill/>
            </a:ln>
          </c:spPr>
          <c:invertIfNegative val="0"/>
          <c:dLbls>
            <c:dLbl>
              <c:idx val="9"/>
              <c:layout>
                <c:manualLayout>
                  <c:x val="-1.5205446521267751E-3"/>
                  <c:y val="-1.4109543384068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1AE-4E6D-92B4-A7F24C78F95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МОУ "Гимназия им. В.А. Надькина"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"СОШ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СОШ № 8</c:v>
                </c:pt>
                <c:pt idx="8">
                  <c:v>МУ ДО ДДТ "Созвездие"</c:v>
                </c:pt>
                <c:pt idx="9">
                  <c:v>МОУ ДПО ЦРО</c:v>
                </c:pt>
              </c:strCache>
            </c:strRef>
          </c:cat>
          <c:val>
            <c:numRef>
              <c:f>Лист1!$D$2:$D$11</c:f>
              <c:numCache>
                <c:formatCode>#,##0</c:formatCode>
                <c:ptCount val="10"/>
                <c:pt idx="9">
                  <c:v>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1AE-4E6D-92B4-A7F24C78F9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141878784"/>
        <c:axId val="141880320"/>
      </c:barChart>
      <c:catAx>
        <c:axId val="141878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1880320"/>
        <c:crosses val="autoZero"/>
        <c:auto val="1"/>
        <c:lblAlgn val="ctr"/>
        <c:lblOffset val="100"/>
        <c:noMultiLvlLbl val="0"/>
      </c:catAx>
      <c:valAx>
        <c:axId val="141880320"/>
        <c:scaling>
          <c:orientation val="minMax"/>
          <c:max val="25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1878784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legend>
      <c:legendPos val="b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0480330717711"/>
          <c:y val="4.8826916056946057E-2"/>
          <c:w val="0.84903465601524553"/>
          <c:h val="0.7791671651867740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Платные услуги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4.4907395293280923E-3"/>
                  <c:y val="-1.98415453838462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FD3-4127-B02F-7939EBA8547C}"/>
                </c:ext>
              </c:extLst>
            </c:dLbl>
            <c:dLbl>
              <c:idx val="3"/>
              <c:layout>
                <c:manualLayout>
                  <c:x val="1.4969131764426885E-3"/>
                  <c:y val="-1.7636929230085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FD3-4127-B02F-7939EBA8547C}"/>
                </c:ext>
              </c:extLst>
            </c:dLbl>
            <c:dLbl>
              <c:idx val="7"/>
              <c:layout>
                <c:manualLayout>
                  <c:x val="1.4969131764426885E-3"/>
                  <c:y val="-1.7636929230085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FD3-4127-B02F-7939EBA8547C}"/>
                </c:ext>
              </c:extLst>
            </c:dLbl>
            <c:dLbl>
              <c:idx val="9"/>
              <c:layout>
                <c:manualLayout>
                  <c:x val="0"/>
                  <c:y val="-3.74784746139317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FD3-4127-B02F-7939EBA854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МБУК ДК "Юность"</c:v>
                </c:pt>
                <c:pt idx="1">
                  <c:v>МБУК МВК</c:v>
                </c:pt>
                <c:pt idx="2">
                  <c:v>МБУ ДО "ДШИ г.Саянска"</c:v>
                </c:pt>
                <c:pt idx="3">
                  <c:v>ЦБС</c:v>
                </c:pt>
                <c:pt idx="4">
                  <c:v>МУ "Спортивная школа"</c:v>
                </c:pt>
                <c:pt idx="5">
                  <c:v>МАУ РГ "Саянские зори"</c:v>
                </c:pt>
                <c:pt idx="6">
                  <c:v>СДС</c:v>
                </c:pt>
                <c:pt idx="7">
                  <c:v>МУ "УО СС"</c:v>
                </c:pt>
              </c:strCache>
            </c:strRef>
          </c:cat>
          <c:val>
            <c:numRef>
              <c:f>Лист1!$B$2:$B$9</c:f>
              <c:numCache>
                <c:formatCode>#,##0</c:formatCode>
                <c:ptCount val="8"/>
                <c:pt idx="0">
                  <c:v>6037</c:v>
                </c:pt>
                <c:pt idx="1">
                  <c:v>133</c:v>
                </c:pt>
                <c:pt idx="2">
                  <c:v>4246</c:v>
                </c:pt>
                <c:pt idx="3">
                  <c:v>271</c:v>
                </c:pt>
                <c:pt idx="4">
                  <c:v>9472</c:v>
                </c:pt>
                <c:pt idx="5">
                  <c:v>1213</c:v>
                </c:pt>
                <c:pt idx="6">
                  <c:v>65</c:v>
                </c:pt>
                <c:pt idx="7">
                  <c:v>225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1A0-4D59-91B5-8C9675FF029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rgbClr val="00CC99"/>
            </a:solidFill>
          </c:spPr>
          <c:invertIfNegative val="0"/>
          <c:dLbls>
            <c:dLbl>
              <c:idx val="0"/>
              <c:layout>
                <c:manualLayout>
                  <c:x val="1.4969131764426885E-3"/>
                  <c:y val="-2.4250777691367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FD3-4127-B02F-7939EBA8547C}"/>
                </c:ext>
              </c:extLst>
            </c:dLbl>
            <c:dLbl>
              <c:idx val="2"/>
              <c:layout>
                <c:manualLayout>
                  <c:x val="1.4969131764426885E-3"/>
                  <c:y val="-2.2046161537606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FD3-4127-B02F-7939EBA8547C}"/>
                </c:ext>
              </c:extLst>
            </c:dLbl>
            <c:dLbl>
              <c:idx val="4"/>
              <c:layout>
                <c:manualLayout>
                  <c:x val="1.4969131764427433E-3"/>
                  <c:y val="-1.7636929230085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FD3-4127-B02F-7939EBA854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МБУК ДК "Юность"</c:v>
                </c:pt>
                <c:pt idx="1">
                  <c:v>МБУК МВК</c:v>
                </c:pt>
                <c:pt idx="2">
                  <c:v>МБУ ДО "ДШИ г.Саянска"</c:v>
                </c:pt>
                <c:pt idx="3">
                  <c:v>ЦБС</c:v>
                </c:pt>
                <c:pt idx="4">
                  <c:v>МУ "Спортивная школа"</c:v>
                </c:pt>
                <c:pt idx="5">
                  <c:v>МАУ РГ "Саянские зори"</c:v>
                </c:pt>
                <c:pt idx="6">
                  <c:v>СДС</c:v>
                </c:pt>
                <c:pt idx="7">
                  <c:v>МУ "УО СС"</c:v>
                </c:pt>
              </c:strCache>
            </c:strRef>
          </c:cat>
          <c:val>
            <c:numRef>
              <c:f>Лист1!$C$2:$C$9</c:f>
              <c:numCache>
                <c:formatCode>#,##0</c:formatCode>
                <c:ptCount val="8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0FD3-4127-B02F-7939EBA854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100"/>
        <c:axId val="134511232"/>
        <c:axId val="134521216"/>
      </c:barChart>
      <c:catAx>
        <c:axId val="134511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4521216"/>
        <c:crosses val="autoZero"/>
        <c:auto val="1"/>
        <c:lblAlgn val="ctr"/>
        <c:lblOffset val="100"/>
        <c:noMultiLvlLbl val="0"/>
      </c:catAx>
      <c:valAx>
        <c:axId val="134521216"/>
        <c:scaling>
          <c:orientation val="minMax"/>
          <c:max val="95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4511232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legend>
      <c:legendPos val="b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прямых контрактов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МДОУ №1</c:v>
                </c:pt>
                <c:pt idx="1">
                  <c:v>МДОУ №10</c:v>
                </c:pt>
                <c:pt idx="2">
                  <c:v>МДОУ №19</c:v>
                </c:pt>
                <c:pt idx="3">
                  <c:v>МДОУ №22</c:v>
                </c:pt>
                <c:pt idx="4">
                  <c:v>МДОУ №23</c:v>
                </c:pt>
                <c:pt idx="5">
                  <c:v>МДОУ №25</c:v>
                </c:pt>
                <c:pt idx="6">
                  <c:v>МДОУ №27</c:v>
                </c:pt>
                <c:pt idx="7">
                  <c:v>МДОУ №36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52</c:v>
                </c:pt>
                <c:pt idx="1">
                  <c:v>46</c:v>
                </c:pt>
                <c:pt idx="2">
                  <c:v>54</c:v>
                </c:pt>
                <c:pt idx="3">
                  <c:v>54</c:v>
                </c:pt>
                <c:pt idx="4">
                  <c:v>74</c:v>
                </c:pt>
                <c:pt idx="5">
                  <c:v>62</c:v>
                </c:pt>
                <c:pt idx="6">
                  <c:v>60</c:v>
                </c:pt>
                <c:pt idx="7">
                  <c:v>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627-45F1-A599-55290FE0B1A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контрактов, заключенных конкурентным способом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МДОУ №1</c:v>
                </c:pt>
                <c:pt idx="1">
                  <c:v>МДОУ №10</c:v>
                </c:pt>
                <c:pt idx="2">
                  <c:v>МДОУ №19</c:v>
                </c:pt>
                <c:pt idx="3">
                  <c:v>МДОУ №22</c:v>
                </c:pt>
                <c:pt idx="4">
                  <c:v>МДОУ №23</c:v>
                </c:pt>
                <c:pt idx="5">
                  <c:v>МДОУ №25</c:v>
                </c:pt>
                <c:pt idx="6">
                  <c:v>МДОУ №27</c:v>
                </c:pt>
                <c:pt idx="7">
                  <c:v>МДОУ №36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12</c:v>
                </c:pt>
                <c:pt idx="1">
                  <c:v>11</c:v>
                </c:pt>
                <c:pt idx="2">
                  <c:v>12</c:v>
                </c:pt>
                <c:pt idx="3">
                  <c:v>14</c:v>
                </c:pt>
                <c:pt idx="4">
                  <c:v>13</c:v>
                </c:pt>
                <c:pt idx="5">
                  <c:v>11</c:v>
                </c:pt>
                <c:pt idx="6">
                  <c:v>12</c:v>
                </c:pt>
                <c:pt idx="7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627-45F1-A599-55290FE0B1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overlap val="100"/>
        <c:axId val="134460160"/>
        <c:axId val="134461696"/>
      </c:barChart>
      <c:catAx>
        <c:axId val="1344601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134461696"/>
        <c:crosses val="autoZero"/>
        <c:auto val="1"/>
        <c:lblAlgn val="ctr"/>
        <c:lblOffset val="100"/>
        <c:noMultiLvlLbl val="0"/>
      </c:catAx>
      <c:valAx>
        <c:axId val="134461696"/>
        <c:scaling>
          <c:orientation val="minMax"/>
          <c:max val="1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446016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Экономия в результате торгов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dLbls>
            <c:dLbl>
              <c:idx val="7"/>
              <c:layout>
                <c:manualLayout>
                  <c:x val="1.5607901973527032E-3"/>
                  <c:y val="-6.511842599499526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CE4-4D06-916A-49BDB09E1A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МДОУ №1</c:v>
                </c:pt>
                <c:pt idx="1">
                  <c:v>МДОУ №10</c:v>
                </c:pt>
                <c:pt idx="2">
                  <c:v>МДОУ №19</c:v>
                </c:pt>
                <c:pt idx="3">
                  <c:v>МДОУ №22</c:v>
                </c:pt>
                <c:pt idx="4">
                  <c:v>МДОУ №23</c:v>
                </c:pt>
                <c:pt idx="5">
                  <c:v>МДОУ №25</c:v>
                </c:pt>
                <c:pt idx="6">
                  <c:v>МДОУ №27</c:v>
                </c:pt>
                <c:pt idx="7">
                  <c:v>МДОУ №36</c:v>
                </c:pt>
              </c:strCache>
            </c:strRef>
          </c:cat>
          <c:val>
            <c:numRef>
              <c:f>Лист1!$B$2:$B$9</c:f>
              <c:numCache>
                <c:formatCode>#,##0</c:formatCode>
                <c:ptCount val="8"/>
                <c:pt idx="0">
                  <c:v>246</c:v>
                </c:pt>
                <c:pt idx="1">
                  <c:v>329</c:v>
                </c:pt>
                <c:pt idx="2">
                  <c:v>471</c:v>
                </c:pt>
                <c:pt idx="3">
                  <c:v>468</c:v>
                </c:pt>
                <c:pt idx="4">
                  <c:v>480</c:v>
                </c:pt>
                <c:pt idx="5">
                  <c:v>357</c:v>
                </c:pt>
                <c:pt idx="6">
                  <c:v>833</c:v>
                </c:pt>
                <c:pt idx="7">
                  <c:v>472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CE4-4D06-916A-49BDB09E1A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134589824"/>
        <c:axId val="134591616"/>
      </c:barChart>
      <c:catAx>
        <c:axId val="1345898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34591616"/>
        <c:crosses val="autoZero"/>
        <c:auto val="1"/>
        <c:lblAlgn val="ctr"/>
        <c:lblOffset val="100"/>
        <c:noMultiLvlLbl val="0"/>
      </c:catAx>
      <c:valAx>
        <c:axId val="13459161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3458982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0609959273636447E-2"/>
          <c:y val="4.8368512371696606E-2"/>
          <c:w val="0.92615920296504417"/>
          <c:h val="0.6667357690542923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прямых контрактов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МОУ "Гимназия им. В.А. Надькина"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"СОШ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СОШ № 8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54</c:v>
                </c:pt>
                <c:pt idx="1">
                  <c:v>51</c:v>
                </c:pt>
                <c:pt idx="2">
                  <c:v>31</c:v>
                </c:pt>
                <c:pt idx="3">
                  <c:v>63</c:v>
                </c:pt>
                <c:pt idx="4">
                  <c:v>63</c:v>
                </c:pt>
                <c:pt idx="5">
                  <c:v>48</c:v>
                </c:pt>
                <c:pt idx="6">
                  <c:v>56</c:v>
                </c:pt>
                <c:pt idx="7">
                  <c:v>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48A-46C2-9375-53604610672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контрактов, заключенных конкурентным способом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6154188806597218E-3"/>
                  <c:y val="-9.235988207578833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48A-46C2-9375-536046106729}"/>
                </c:ext>
              </c:extLst>
            </c:dLbl>
            <c:dLbl>
              <c:idx val="1"/>
              <c:layout>
                <c:manualLayout>
                  <c:x val="-3.2308377613194435E-3"/>
                  <c:y val="-5.890761366158154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48A-46C2-9375-536046106729}"/>
                </c:ext>
              </c:extLst>
            </c:dLbl>
            <c:dLbl>
              <c:idx val="2"/>
              <c:layout>
                <c:manualLayout>
                  <c:x val="0"/>
                  <c:y val="-6.395129821668454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48A-46C2-9375-536046106729}"/>
                </c:ext>
              </c:extLst>
            </c:dLbl>
            <c:dLbl>
              <c:idx val="3"/>
              <c:layout>
                <c:manualLayout>
                  <c:x val="4.8462566419791653E-3"/>
                  <c:y val="-9.569298638406555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48A-46C2-9375-536046106729}"/>
                </c:ext>
              </c:extLst>
            </c:dLbl>
            <c:dLbl>
              <c:idx val="4"/>
              <c:layout>
                <c:manualLayout>
                  <c:x val="-3.2308377613194435E-3"/>
                  <c:y val="-6.731362296315776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48A-46C2-9375-536046106729}"/>
                </c:ext>
              </c:extLst>
            </c:dLbl>
            <c:dLbl>
              <c:idx val="5"/>
              <c:layout>
                <c:manualLayout>
                  <c:x val="0"/>
                  <c:y val="-7.899587517976493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48A-46C2-9375-536046106729}"/>
                </c:ext>
              </c:extLst>
            </c:dLbl>
            <c:dLbl>
              <c:idx val="6"/>
              <c:layout>
                <c:manualLayout>
                  <c:x val="1.6154188806597218E-3"/>
                  <c:y val="-8.905441872256142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48A-46C2-9375-536046106729}"/>
                </c:ext>
              </c:extLst>
            </c:dLbl>
            <c:dLbl>
              <c:idx val="7"/>
              <c:layout>
                <c:manualLayout>
                  <c:x val="0"/>
                  <c:y val="-8.230094366220541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48A-46C2-9375-53604610672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МОУ "Гимназия им. В.А. Надькина"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"СОШ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СОШ № 8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5</c:v>
                </c:pt>
                <c:pt idx="5">
                  <c:v>2</c:v>
                </c:pt>
                <c:pt idx="6">
                  <c:v>4</c:v>
                </c:pt>
                <c:pt idx="7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C48A-46C2-9375-5360461067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overlap val="100"/>
        <c:axId val="141906304"/>
        <c:axId val="141907840"/>
      </c:barChart>
      <c:catAx>
        <c:axId val="1419063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41907840"/>
        <c:crosses val="autoZero"/>
        <c:auto val="1"/>
        <c:lblAlgn val="ctr"/>
        <c:lblOffset val="100"/>
        <c:noMultiLvlLbl val="0"/>
      </c:catAx>
      <c:valAx>
        <c:axId val="141907840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1906304"/>
        <c:crosses val="autoZero"/>
        <c:crossBetween val="between"/>
        <c:majorUnit val="10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Экономия в результате торгов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МОУ "Гимназия им. В.А. Надькина"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"СОШ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СОШ № 8</c:v>
                </c:pt>
              </c:strCache>
            </c:strRef>
          </c:cat>
          <c:val>
            <c:numRef>
              <c:f>Лист1!$B$2:$B$9</c:f>
              <c:numCache>
                <c:formatCode>0</c:formatCode>
                <c:ptCount val="8"/>
                <c:pt idx="0">
                  <c:v>1.25</c:v>
                </c:pt>
                <c:pt idx="1">
                  <c:v>2.5</c:v>
                </c:pt>
                <c:pt idx="2">
                  <c:v>3.58</c:v>
                </c:pt>
                <c:pt idx="3">
                  <c:v>100</c:v>
                </c:pt>
                <c:pt idx="4">
                  <c:v>23</c:v>
                </c:pt>
                <c:pt idx="5">
                  <c:v>3</c:v>
                </c:pt>
                <c:pt idx="6">
                  <c:v>7.14351</c:v>
                </c:pt>
                <c:pt idx="7">
                  <c:v>3.3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05A-46C3-ABCA-4CE4C5F496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8"/>
        <c:overlap val="100"/>
        <c:axId val="141945472"/>
        <c:axId val="142426496"/>
      </c:barChart>
      <c:catAx>
        <c:axId val="14194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750" baseline="0"/>
            </a:pPr>
            <a:endParaRPr lang="ru-RU"/>
          </a:p>
        </c:txPr>
        <c:crossAx val="142426496"/>
        <c:crosses val="autoZero"/>
        <c:auto val="1"/>
        <c:lblAlgn val="ctr"/>
        <c:lblOffset val="100"/>
        <c:noMultiLvlLbl val="0"/>
      </c:catAx>
      <c:valAx>
        <c:axId val="142426496"/>
        <c:scaling>
          <c:orientation val="minMax"/>
          <c:max val="100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1419454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4006583809528412"/>
          <c:y val="0.94636949510019164"/>
          <c:w val="0.28611413220797299"/>
          <c:h val="5.363046081299608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896416370051554E-2"/>
          <c:y val="5.4168826150417279E-2"/>
          <c:w val="0.93229080951344001"/>
          <c:h val="0.6908719308623345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прямых контрактов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МУ ДО ДДТ "Созвездие"</c:v>
                </c:pt>
                <c:pt idx="1">
                  <c:v>МБУК ДК "Юность"</c:v>
                </c:pt>
                <c:pt idx="2">
                  <c:v>МБУ ДО "ДШИ г.Саянска"</c:v>
                </c:pt>
                <c:pt idx="3">
                  <c:v>МУ "УО СС"</c:v>
                </c:pt>
                <c:pt idx="4">
                  <c:v>МКУ "Управление образования"</c:v>
                </c:pt>
                <c:pt idx="5">
                  <c:v>МКУ "Управление культуры"</c:v>
                </c:pt>
                <c:pt idx="6">
                  <c:v>МБУК "МВК города Саянска"</c:v>
                </c:pt>
                <c:pt idx="7">
                  <c:v>МАУ "РГ "Саянские Зори"</c:v>
                </c:pt>
                <c:pt idx="8">
                  <c:v>МОУ "Спортивная школа"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56</c:v>
                </c:pt>
                <c:pt idx="1">
                  <c:v>116</c:v>
                </c:pt>
                <c:pt idx="2">
                  <c:v>30</c:v>
                </c:pt>
                <c:pt idx="3">
                  <c:v>36</c:v>
                </c:pt>
                <c:pt idx="4">
                  <c:v>17</c:v>
                </c:pt>
                <c:pt idx="5">
                  <c:v>6</c:v>
                </c:pt>
                <c:pt idx="6">
                  <c:v>32</c:v>
                </c:pt>
                <c:pt idx="7">
                  <c:v>18</c:v>
                </c:pt>
                <c:pt idx="8">
                  <c:v>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BA7-4C50-9CDA-18F06F1B7E4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контрактов, заключенных конкурентным способом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2.9625548233016834E-3"/>
                  <c:y val="-6.3061931246921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BA7-4C50-9CDA-18F06F1B7E4E}"/>
                </c:ext>
              </c:extLst>
            </c:dLbl>
            <c:dLbl>
              <c:idx val="1"/>
              <c:layout>
                <c:manualLayout>
                  <c:x val="2.9625548233016834E-3"/>
                  <c:y val="-5.201477544726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BA7-4C50-9CDA-18F06F1B7E4E}"/>
                </c:ext>
              </c:extLst>
            </c:dLbl>
            <c:dLbl>
              <c:idx val="2"/>
              <c:layout>
                <c:manualLayout>
                  <c:x val="0"/>
                  <c:y val="-4.18649881602297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BA7-4C50-9CDA-18F06F1B7E4E}"/>
                </c:ext>
              </c:extLst>
            </c:dLbl>
            <c:dLbl>
              <c:idx val="3"/>
              <c:layout>
                <c:manualLayout>
                  <c:x val="-1.4812774116508417E-3"/>
                  <c:y val="-4.65166535113663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BA7-4C50-9CDA-18F06F1B7E4E}"/>
                </c:ext>
              </c:extLst>
            </c:dLbl>
            <c:dLbl>
              <c:idx val="4"/>
              <c:layout>
                <c:manualLayout>
                  <c:x val="1.4812774116508417E-3"/>
                  <c:y val="-5.5819984213639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BA7-4C50-9CDA-18F06F1B7E4E}"/>
                </c:ext>
              </c:extLst>
            </c:dLbl>
            <c:dLbl>
              <c:idx val="5"/>
              <c:layout>
                <c:manualLayout>
                  <c:x val="0"/>
                  <c:y val="-3.7213322809093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BA7-4C50-9CDA-18F06F1B7E4E}"/>
                </c:ext>
              </c:extLst>
            </c:dLbl>
            <c:dLbl>
              <c:idx val="6"/>
              <c:layout>
                <c:manualLayout>
                  <c:x val="-2.9625548233016834E-3"/>
                  <c:y val="-5.5819984213639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BA7-4C50-9CDA-18F06F1B7E4E}"/>
                </c:ext>
              </c:extLst>
            </c:dLbl>
            <c:dLbl>
              <c:idx val="8"/>
              <c:layout>
                <c:manualLayout>
                  <c:x val="0"/>
                  <c:y val="-5.40177071358667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BA7-4C50-9CDA-18F06F1B7E4E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МУ ДО ДДТ "Созвездие"</c:v>
                </c:pt>
                <c:pt idx="1">
                  <c:v>МБУК ДК "Юность"</c:v>
                </c:pt>
                <c:pt idx="2">
                  <c:v>МБУ ДО "ДШИ г.Саянска"</c:v>
                </c:pt>
                <c:pt idx="3">
                  <c:v>МУ "УО СС"</c:v>
                </c:pt>
                <c:pt idx="4">
                  <c:v>МКУ "Управление образования"</c:v>
                </c:pt>
                <c:pt idx="5">
                  <c:v>МКУ "Управление культуры"</c:v>
                </c:pt>
                <c:pt idx="6">
                  <c:v>МБУК "МВК города Саянска"</c:v>
                </c:pt>
                <c:pt idx="7">
                  <c:v>МАУ "РГ "Саянские Зори"</c:v>
                </c:pt>
                <c:pt idx="8">
                  <c:v>МОУ "Спортивная школа"</c:v>
                </c:pt>
              </c:strCache>
            </c:strRef>
          </c:cat>
          <c:val>
            <c:numRef>
              <c:f>Лист1!$C$2:$C$10</c:f>
              <c:numCache>
                <c:formatCode>#,##0</c:formatCode>
                <c:ptCount val="9"/>
                <c:pt idx="1">
                  <c:v>2</c:v>
                </c:pt>
                <c:pt idx="2">
                  <c:v>1</c:v>
                </c:pt>
                <c:pt idx="3">
                  <c:v>3</c:v>
                </c:pt>
                <c:pt idx="4">
                  <c:v>3</c:v>
                </c:pt>
                <c:pt idx="6">
                  <c:v>1</c:v>
                </c:pt>
                <c:pt idx="8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6BA7-4C50-9CDA-18F06F1B7E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8"/>
        <c:overlap val="100"/>
        <c:axId val="142462336"/>
        <c:axId val="142087296"/>
      </c:barChart>
      <c:catAx>
        <c:axId val="142462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 baseline="0"/>
            </a:pPr>
            <a:endParaRPr lang="ru-RU"/>
          </a:p>
        </c:txPr>
        <c:crossAx val="142087296"/>
        <c:crosses val="autoZero"/>
        <c:auto val="1"/>
        <c:lblAlgn val="ctr"/>
        <c:lblOffset val="100"/>
        <c:noMultiLvlLbl val="0"/>
      </c:catAx>
      <c:valAx>
        <c:axId val="142087296"/>
        <c:scaling>
          <c:orientation val="minMax"/>
          <c:max val="120"/>
          <c:min val="-5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24623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86288743784773658"/>
          <c:w val="1"/>
          <c:h val="8.309485501639671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9758742084212863"/>
          <c:y val="0"/>
        </c:manualLayout>
      </c:layout>
      <c:overlay val="0"/>
      <c:txPr>
        <a:bodyPr/>
        <a:lstStyle/>
        <a:p>
          <a:pPr>
            <a:defRPr sz="18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5817224595499188"/>
          <c:y val="0.1714835738971946"/>
          <c:w val="0.75118315226879551"/>
          <c:h val="0.670225367116072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Дефицит/профицит</c:v>
                </c:pt>
              </c:strCache>
            </c:strRef>
          </c:tx>
          <c:spPr>
            <a:solidFill>
              <a:srgbClr val="FFCCF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CC99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F91-4C17-8D33-AD5E4A00B6B5}"/>
              </c:ext>
            </c:extLst>
          </c:dPt>
          <c:dPt>
            <c:idx val="1"/>
            <c:invertIfNegative val="0"/>
            <c:bubble3D val="0"/>
            <c:spPr>
              <a:solidFill>
                <a:srgbClr val="99CC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F91-4C17-8D33-AD5E4A00B6B5}"/>
              </c:ext>
            </c:extLst>
          </c:dPt>
          <c:dLbls>
            <c:spPr>
              <a:gradFill>
                <a:gsLst>
                  <a:gs pos="0">
                    <a:srgbClr val="00B050">
                      <a:lumMod val="87000"/>
                      <a:lumOff val="13000"/>
                      <a:alpha val="0"/>
                    </a:srgbClr>
                  </a:gs>
                  <a:gs pos="10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 на 2025 год</c:v>
                </c:pt>
                <c:pt idx="1">
                  <c:v>Исполнено на 01.07.2025 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-103597</c:v>
                </c:pt>
                <c:pt idx="1">
                  <c:v>-44649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F91-4C17-8D33-AD5E4A00B6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axId val="40699776"/>
        <c:axId val="40701312"/>
      </c:barChart>
      <c:catAx>
        <c:axId val="4069977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40701312"/>
        <c:crosses val="autoZero"/>
        <c:auto val="1"/>
        <c:lblAlgn val="ctr"/>
        <c:lblOffset val="100"/>
        <c:noMultiLvlLbl val="0"/>
      </c:catAx>
      <c:valAx>
        <c:axId val="40701312"/>
        <c:scaling>
          <c:orientation val="minMax"/>
          <c:max val="50000"/>
          <c:min val="-1500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0699776"/>
        <c:crosses val="autoZero"/>
        <c:crossBetween val="between"/>
        <c:majorUnit val="50000"/>
      </c:valAx>
    </c:plotArea>
    <c:legend>
      <c:legendPos val="b"/>
      <c:layout/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9031719608568076E-2"/>
          <c:y val="0.12303266258384368"/>
          <c:w val="0.91452703466093221"/>
          <c:h val="0.6681066444813625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прямых контрактов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1.4946550194988846E-3"/>
                  <c:y val="-2.3516214247799629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607-499B-9565-4ED625B6B2AC}"/>
                </c:ext>
              </c:extLst>
            </c:dLbl>
            <c:dLbl>
              <c:idx val="9"/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МКУ "Администрация"</c:v>
                </c:pt>
                <c:pt idx="1">
                  <c:v>МКУ "СДС"</c:v>
                </c:pt>
                <c:pt idx="2">
                  <c:v>МУ "СПиОГД"</c:v>
                </c:pt>
                <c:pt idx="3">
                  <c:v>МОУ ДПО ЦРО</c:v>
                </c:pt>
                <c:pt idx="4">
                  <c:v>МУК "ЦБС г.Саянска"</c:v>
                </c:pt>
                <c:pt idx="5">
                  <c:v>КАиГ</c:v>
                </c:pt>
                <c:pt idx="6">
                  <c:v>КУМИ</c:v>
                </c:pt>
                <c:pt idx="7">
                  <c:v>МКУ "Служба закупок"</c:v>
                </c:pt>
                <c:pt idx="8">
                  <c:v>МКУ "ЕДДС города Саянска"</c:v>
                </c:pt>
                <c:pt idx="9">
                  <c:v>ЦБ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63</c:v>
                </c:pt>
                <c:pt idx="1">
                  <c:v>22</c:v>
                </c:pt>
                <c:pt idx="2">
                  <c:v>35</c:v>
                </c:pt>
                <c:pt idx="3">
                  <c:v>16</c:v>
                </c:pt>
                <c:pt idx="4">
                  <c:v>50</c:v>
                </c:pt>
                <c:pt idx="5">
                  <c:v>15</c:v>
                </c:pt>
                <c:pt idx="6">
                  <c:v>34</c:v>
                </c:pt>
                <c:pt idx="7">
                  <c:v>5</c:v>
                </c:pt>
                <c:pt idx="8">
                  <c:v>8</c:v>
                </c:pt>
                <c:pt idx="9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8607-499B-9565-4ED625B6B2A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контрактов, заключенных конкурентным способом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7.8386352133713533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607-499B-9565-4ED625B6B2AC}"/>
                </c:ext>
              </c:extLst>
            </c:dLbl>
            <c:dLbl>
              <c:idx val="1"/>
              <c:layout>
                <c:manualLayout>
                  <c:x val="1.4946550194987751E-3"/>
                  <c:y val="-6.2709081706970829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607-499B-9565-4ED625B6B2AC}"/>
                </c:ext>
              </c:extLst>
            </c:dLbl>
            <c:dLbl>
              <c:idx val="2"/>
              <c:layout>
                <c:manualLayout>
                  <c:x val="2.9893100389975502E-3"/>
                  <c:y val="-8.2305669740399212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607-499B-9565-4ED625B6B2AC}"/>
                </c:ext>
              </c:extLst>
            </c:dLbl>
            <c:dLbl>
              <c:idx val="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607-499B-9565-4ED625B6B2AC}"/>
                </c:ext>
              </c:extLst>
            </c:dLbl>
            <c:dLbl>
              <c:idx val="4"/>
              <c:layout>
                <c:manualLayout>
                  <c:x val="2.9893100389976049E-3"/>
                  <c:y val="-7.4467034527027867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607-499B-9565-4ED625B6B2AC}"/>
                </c:ext>
              </c:extLst>
            </c:dLbl>
            <c:dLbl>
              <c:idx val="5"/>
              <c:layout>
                <c:manualLayout>
                  <c:x val="-2.9893100389975502E-3"/>
                  <c:y val="-4.7031811280228125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607-499B-9565-4ED625B6B2AC}"/>
                </c:ext>
              </c:extLst>
            </c:dLbl>
            <c:dLbl>
              <c:idx val="6"/>
              <c:layout>
                <c:manualLayout>
                  <c:x val="-1.4946550194987751E-3"/>
                  <c:y val="-9.0144304953770571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607-499B-9565-4ED625B6B2AC}"/>
                </c:ext>
              </c:extLst>
            </c:dLbl>
            <c:dLbl>
              <c:idx val="7"/>
              <c:layout>
                <c:manualLayout>
                  <c:x val="0"/>
                  <c:y val="-7.4467034527027867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607-499B-9565-4ED625B6B2AC}"/>
                </c:ext>
              </c:extLst>
            </c:dLbl>
            <c:dLbl>
              <c:idx val="8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607-499B-9565-4ED625B6B2AC}"/>
                </c:ext>
              </c:extLst>
            </c:dLbl>
            <c:dLbl>
              <c:idx val="9"/>
              <c:layout>
                <c:manualLayout>
                  <c:x val="-4.4839650584963253E-3"/>
                  <c:y val="-7.4467034527027867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607-499B-9565-4ED625B6B2A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МКУ "Администрация"</c:v>
                </c:pt>
                <c:pt idx="1">
                  <c:v>МКУ "СДС"</c:v>
                </c:pt>
                <c:pt idx="2">
                  <c:v>МУ "СПиОГД"</c:v>
                </c:pt>
                <c:pt idx="3">
                  <c:v>МОУ ДПО ЦРО</c:v>
                </c:pt>
                <c:pt idx="4">
                  <c:v>МУК "ЦБС г.Саянска"</c:v>
                </c:pt>
                <c:pt idx="5">
                  <c:v>КАиГ</c:v>
                </c:pt>
                <c:pt idx="6">
                  <c:v>КУМИ</c:v>
                </c:pt>
                <c:pt idx="7">
                  <c:v>МКУ "Служба закупок"</c:v>
                </c:pt>
                <c:pt idx="8">
                  <c:v>МКУ "ЕДДС города Саянска"</c:v>
                </c:pt>
                <c:pt idx="9">
                  <c:v>ЦБ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15</c:v>
                </c:pt>
                <c:pt idx="1">
                  <c:v>5</c:v>
                </c:pt>
                <c:pt idx="2">
                  <c:v>7</c:v>
                </c:pt>
                <c:pt idx="4">
                  <c:v>2</c:v>
                </c:pt>
                <c:pt idx="5">
                  <c:v>7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5-8607-499B-9565-4ED625B6B2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42212096"/>
        <c:axId val="142230272"/>
      </c:barChart>
      <c:catAx>
        <c:axId val="1422120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42230272"/>
        <c:crosses val="autoZero"/>
        <c:auto val="1"/>
        <c:lblAlgn val="ctr"/>
        <c:lblOffset val="100"/>
        <c:noMultiLvlLbl val="0"/>
      </c:catAx>
      <c:valAx>
        <c:axId val="142230272"/>
        <c:scaling>
          <c:orientation val="minMax"/>
          <c:max val="75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22120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5828978929481419E-2"/>
          <c:y val="0.8837419072615923"/>
          <c:w val="0.88279842767925609"/>
          <c:h val="7.135315699483536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Экономия в результате торгов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МКУ "Администрация"</c:v>
                </c:pt>
                <c:pt idx="1">
                  <c:v>КАиГ</c:v>
                </c:pt>
                <c:pt idx="2">
                  <c:v>МУ "СПиОГД"</c:v>
                </c:pt>
                <c:pt idx="3">
                  <c:v>МКУ "Служба закупок"</c:v>
                </c:pt>
                <c:pt idx="4">
                  <c:v>МКУ "СДС"</c:v>
                </c:pt>
                <c:pt idx="5">
                  <c:v>МУ "УОСС"</c:v>
                </c:pt>
                <c:pt idx="6">
                  <c:v>Спортивная школа</c:v>
                </c:pt>
                <c:pt idx="7">
                  <c:v>Управление образования</c:v>
                </c:pt>
                <c:pt idx="8">
                  <c:v>МБУК ДК "Юность"</c:v>
                </c:pt>
                <c:pt idx="9">
                  <c:v>МБУ ДО ДШИ</c:v>
                </c:pt>
              </c:strCache>
            </c:strRef>
          </c:cat>
          <c:val>
            <c:numRef>
              <c:f>Лист1!$B$2:$B$11</c:f>
              <c:numCache>
                <c:formatCode>#,##0</c:formatCode>
                <c:ptCount val="10"/>
                <c:pt idx="0">
                  <c:v>3612</c:v>
                </c:pt>
                <c:pt idx="1">
                  <c:v>33264</c:v>
                </c:pt>
                <c:pt idx="2">
                  <c:v>901</c:v>
                </c:pt>
                <c:pt idx="3">
                  <c:v>3</c:v>
                </c:pt>
                <c:pt idx="4">
                  <c:v>424</c:v>
                </c:pt>
                <c:pt idx="5">
                  <c:v>28</c:v>
                </c:pt>
                <c:pt idx="6">
                  <c:v>18</c:v>
                </c:pt>
                <c:pt idx="7">
                  <c:v>389</c:v>
                </c:pt>
                <c:pt idx="8">
                  <c:v>388</c:v>
                </c:pt>
                <c:pt idx="9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1BEA-4110-BEFB-F8FF064AE9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42244480"/>
        <c:axId val="142250368"/>
      </c:barChart>
      <c:catAx>
        <c:axId val="1422444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142250368"/>
        <c:crosses val="autoZero"/>
        <c:auto val="1"/>
        <c:lblAlgn val="ctr"/>
        <c:lblOffset val="100"/>
        <c:noMultiLvlLbl val="0"/>
      </c:catAx>
      <c:valAx>
        <c:axId val="142250368"/>
        <c:scaling>
          <c:orientation val="minMax"/>
          <c:max val="30000"/>
          <c:min val="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42244480"/>
        <c:crosses val="autoZero"/>
        <c:crossBetween val="between"/>
        <c:majorUnit val="2000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144662137107427E-2"/>
          <c:y val="0.17302466392623042"/>
          <c:w val="0.7618488518110782"/>
          <c:h val="0.7480142947079954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3"/>
            <c:bubble3D val="0"/>
            <c:spPr>
              <a:solidFill>
                <a:srgbClr val="FFCC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C50-4295-B01E-7F3FB5E965F7}"/>
              </c:ext>
            </c:extLst>
          </c:dPt>
          <c:dLbls>
            <c:dLbl>
              <c:idx val="0"/>
              <c:layout>
                <c:manualLayout>
                  <c:x val="1.7433016701847943E-2"/>
                  <c:y val="-7.462337518053549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C50-4295-B01E-7F3FB5E965F7}"/>
                </c:ext>
              </c:extLst>
            </c:dLbl>
            <c:dLbl>
              <c:idx val="1"/>
              <c:layout>
                <c:manualLayout>
                  <c:x val="7.027159019368219E-2"/>
                  <c:y val="-0.1787338443876606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C50-4295-B01E-7F3FB5E965F7}"/>
                </c:ext>
              </c:extLst>
            </c:dLbl>
            <c:dLbl>
              <c:idx val="2"/>
              <c:layout>
                <c:manualLayout>
                  <c:x val="3.3262855053142137E-2"/>
                  <c:y val="-7.63015220531052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C50-4295-B01E-7F3FB5E965F7}"/>
                </c:ext>
              </c:extLst>
            </c:dLbl>
            <c:dLbl>
              <c:idx val="3"/>
              <c:layout>
                <c:manualLayout>
                  <c:x val="1.1757952820057031E-2"/>
                  <c:y val="8.057752842276784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50-4295-B01E-7F3FB5E965F7}"/>
                </c:ext>
              </c:extLst>
            </c:dLbl>
            <c:dLbl>
              <c:idx val="4"/>
              <c:layout>
                <c:manualLayout>
                  <c:x val="-0.22525876754434687"/>
                  <c:y val="9.553012628226493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C50-4295-B01E-7F3FB5E965F7}"/>
                </c:ext>
              </c:extLst>
            </c:dLbl>
            <c:dLbl>
              <c:idx val="5"/>
              <c:layout>
                <c:manualLayout>
                  <c:x val="-3.1448285447841055E-2"/>
                  <c:y val="1.122449357478798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C50-4295-B01E-7F3FB5E965F7}"/>
                </c:ext>
              </c:extLst>
            </c:dLbl>
            <c:dLbl>
              <c:idx val="6"/>
              <c:layout>
                <c:manualLayout>
                  <c:x val="-0.13830963226308188"/>
                  <c:y val="-8.060567344369144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C50-4295-B01E-7F3FB5E965F7}"/>
                </c:ext>
              </c:extLst>
            </c:dLbl>
            <c:dLbl>
              <c:idx val="7"/>
              <c:layout>
                <c:manualLayout>
                  <c:x val="-3.7821029144909824E-3"/>
                  <c:y val="-8.096526311891270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C50-4295-B01E-7F3FB5E965F7}"/>
                </c:ext>
              </c:extLst>
            </c:dLbl>
            <c:dLbl>
              <c:idx val="8"/>
              <c:layout>
                <c:manualLayout>
                  <c:x val="3.226828963448506E-2"/>
                  <c:y val="-0.1025871199496352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C50-4295-B01E-7F3FB5E965F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вопросы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охрана окружающей среды</c:v>
                </c:pt>
                <c:pt idx="4">
                  <c:v>образование</c:v>
                </c:pt>
                <c:pt idx="5">
                  <c:v>культура, кинематография</c:v>
                </c:pt>
                <c:pt idx="6">
                  <c:v>социальная политика</c:v>
                </c:pt>
                <c:pt idx="7">
                  <c:v>физическая культура и спорт</c:v>
                </c:pt>
                <c:pt idx="8">
                  <c:v>прочие</c:v>
                </c:pt>
              </c:strCache>
            </c:strRef>
          </c:cat>
          <c:val>
            <c:numRef>
              <c:f>Лист1!$B$2:$B$10</c:f>
              <c:numCache>
                <c:formatCode>0.00%</c:formatCode>
                <c:ptCount val="9"/>
                <c:pt idx="0">
                  <c:v>8.2107600832082225E-2</c:v>
                </c:pt>
                <c:pt idx="1">
                  <c:v>9.9980678972482195E-2</c:v>
                </c:pt>
                <c:pt idx="2">
                  <c:v>7.4783653358212604E-2</c:v>
                </c:pt>
                <c:pt idx="3">
                  <c:v>8.1494139413618096E-4</c:v>
                </c:pt>
                <c:pt idx="4">
                  <c:v>0.63199306548024026</c:v>
                </c:pt>
                <c:pt idx="5">
                  <c:v>2.761328174042613E-2</c:v>
                </c:pt>
                <c:pt idx="6">
                  <c:v>2.6858483622609963E-2</c:v>
                </c:pt>
                <c:pt idx="7">
                  <c:v>4.8812283061322834E-2</c:v>
                </c:pt>
                <c:pt idx="8">
                  <c:v>7.0360115384875618E-3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1699-4919-A2FD-A3F9EF02605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исполнение на 01.04.2025</c:v>
                </c:pt>
              </c:strCache>
            </c:strRef>
          </c:tx>
          <c:cat>
            <c:strRef>
              <c:f>Лист1!$A$2:$A$10</c:f>
              <c:strCache>
                <c:ptCount val="9"/>
                <c:pt idx="0">
                  <c:v>общегосударственные вопросы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охрана окружающей среды</c:v>
                </c:pt>
                <c:pt idx="4">
                  <c:v>образование</c:v>
                </c:pt>
                <c:pt idx="5">
                  <c:v>культура, кинематография</c:v>
                </c:pt>
                <c:pt idx="6">
                  <c:v>социальная политика</c:v>
                </c:pt>
                <c:pt idx="7">
                  <c:v>физическая культура и спорт</c:v>
                </c:pt>
                <c:pt idx="8">
                  <c:v>прочие</c:v>
                </c:pt>
              </c:strCache>
            </c:strRef>
          </c:cat>
          <c:val>
            <c:numRef>
              <c:f>Лист1!$C$2:$C$10</c:f>
              <c:numCache>
                <c:formatCode>#,##0</c:formatCode>
                <c:ptCount val="9"/>
                <c:pt idx="0">
                  <c:v>109216</c:v>
                </c:pt>
                <c:pt idx="1">
                  <c:v>132990</c:v>
                </c:pt>
                <c:pt idx="2">
                  <c:v>99474</c:v>
                </c:pt>
                <c:pt idx="3">
                  <c:v>1084</c:v>
                </c:pt>
                <c:pt idx="4">
                  <c:v>840650</c:v>
                </c:pt>
                <c:pt idx="5">
                  <c:v>36730</c:v>
                </c:pt>
                <c:pt idx="6">
                  <c:v>35726</c:v>
                </c:pt>
                <c:pt idx="7">
                  <c:v>64928</c:v>
                </c:pt>
                <c:pt idx="8" formatCode="General">
                  <c:v>9359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9C50-4295-B01E-7F3FB5E965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00CC99"/>
            </a:solidFill>
          </c:spPr>
          <c:invertIfNegative val="0"/>
          <c:dLbls>
            <c:numFmt formatCode="#,##0" sourceLinked="0"/>
            <c:spPr>
              <a:gradFill>
                <a:gsLst>
                  <a:gs pos="0">
                    <a:srgbClr val="00B050"/>
                  </a:gs>
                  <a:gs pos="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№ 36</c:v>
                </c:pt>
              </c:strCache>
            </c:strRef>
          </c:cat>
          <c:val>
            <c:numRef>
              <c:f>Лист1!$B$2:$B$10</c:f>
              <c:numCache>
                <c:formatCode>#,##0</c:formatCode>
                <c:ptCount val="9"/>
                <c:pt idx="0">
                  <c:v>24784</c:v>
                </c:pt>
                <c:pt idx="1">
                  <c:v>33355</c:v>
                </c:pt>
                <c:pt idx="2">
                  <c:v>31852</c:v>
                </c:pt>
                <c:pt idx="3">
                  <c:v>27</c:v>
                </c:pt>
                <c:pt idx="4">
                  <c:v>34561</c:v>
                </c:pt>
                <c:pt idx="5">
                  <c:v>27382</c:v>
                </c:pt>
                <c:pt idx="6">
                  <c:v>24542</c:v>
                </c:pt>
                <c:pt idx="7">
                  <c:v>37529</c:v>
                </c:pt>
                <c:pt idx="8">
                  <c:v>47553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AAE-499A-8619-B0F3993FEF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2"/>
        <c:axId val="42523648"/>
        <c:axId val="42529536"/>
      </c:barChart>
      <c:catAx>
        <c:axId val="425236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900" baseline="0">
                <a:latin typeface="Times New Roman" pitchFamily="18" charset="0"/>
              </a:defRPr>
            </a:pPr>
            <a:endParaRPr lang="ru-RU"/>
          </a:p>
        </c:txPr>
        <c:crossAx val="42529536"/>
        <c:crosses val="autoZero"/>
        <c:auto val="1"/>
        <c:lblAlgn val="ctr"/>
        <c:lblOffset val="100"/>
        <c:noMultiLvlLbl val="0"/>
      </c:catAx>
      <c:valAx>
        <c:axId val="42529536"/>
        <c:scaling>
          <c:orientation val="minMax"/>
          <c:max val="50000"/>
          <c:min val="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25236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99CCFF"/>
            </a:solidFill>
          </c:spPr>
          <c:invertIfNegative val="0"/>
          <c:dLbls>
            <c:dLbl>
              <c:idx val="10"/>
              <c:layout>
                <c:manualLayout>
                  <c:x val="-2.9314601533776885E-3"/>
                  <c:y val="6.691363725209695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758-486A-A3A3-339EB4E6865A}"/>
                </c:ext>
              </c:extLst>
            </c:dLbl>
            <c:numFmt formatCode="#,##0" sourceLinked="0"/>
            <c:spPr>
              <a:gradFill>
                <a:gsLst>
                  <a:gs pos="55415">
                    <a:schemeClr val="bg2"/>
                  </a:gs>
                  <a:gs pos="38333">
                    <a:srgbClr val="B6E2E6"/>
                  </a:gs>
                  <a:gs pos="65000">
                    <a:srgbClr val="AFDCF2">
                      <a:lumMod val="78000"/>
                      <a:lumOff val="22000"/>
                    </a:srgbClr>
                  </a:gs>
                  <a:gs pos="92000">
                    <a:schemeClr val="bg2">
                      <a:lumMod val="90000"/>
                    </a:schemeClr>
                  </a:gs>
                  <a:gs pos="10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Лист1!$A$2:$A$12</c:f>
              <c:strCache>
                <c:ptCount val="11"/>
                <c:pt idx="0">
                  <c:v>Гимназия им. В.А.Надькина</c:v>
                </c:pt>
                <c:pt idx="1">
                  <c:v>МОУ СОШ №2</c:v>
                </c:pt>
                <c:pt idx="2">
                  <c:v>МОУ СОШ №3</c:v>
                </c:pt>
                <c:pt idx="3">
                  <c:v>МОУ СОШ № 4 им. Д.М. Перова"</c:v>
                </c:pt>
                <c:pt idx="4">
                  <c:v>МОУ СОШ №5</c:v>
                </c:pt>
                <c:pt idx="5">
                  <c:v>МОУ СОШ №6</c:v>
                </c:pt>
                <c:pt idx="6">
                  <c:v>МОУ СОШ №7</c:v>
                </c:pt>
                <c:pt idx="7">
                  <c:v>МОУ СОШ №8</c:v>
                </c:pt>
                <c:pt idx="8">
                  <c:v>МУ ДПО ЦРО</c:v>
                </c:pt>
                <c:pt idx="9">
                  <c:v>МУ ДО ДДТ "Созвездие"</c:v>
                </c:pt>
                <c:pt idx="10">
                  <c:v>Управление образования</c:v>
                </c:pt>
              </c:strCache>
            </c:strRef>
          </c:cat>
          <c:val>
            <c:numRef>
              <c:f>Лист1!$B$2:$B$12</c:f>
              <c:numCache>
                <c:formatCode>#,##0</c:formatCode>
                <c:ptCount val="11"/>
                <c:pt idx="0">
                  <c:v>56622</c:v>
                </c:pt>
                <c:pt idx="1">
                  <c:v>63622</c:v>
                </c:pt>
                <c:pt idx="2">
                  <c:v>52068</c:v>
                </c:pt>
                <c:pt idx="3">
                  <c:v>59686</c:v>
                </c:pt>
                <c:pt idx="4">
                  <c:v>74572</c:v>
                </c:pt>
                <c:pt idx="5">
                  <c:v>34079</c:v>
                </c:pt>
                <c:pt idx="6">
                  <c:v>62822</c:v>
                </c:pt>
                <c:pt idx="7">
                  <c:v>53038</c:v>
                </c:pt>
                <c:pt idx="8">
                  <c:v>12799</c:v>
                </c:pt>
                <c:pt idx="9">
                  <c:v>19505</c:v>
                </c:pt>
                <c:pt idx="10">
                  <c:v>3455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E66-4DEC-AB90-31C6A2B1BA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"/>
        <c:axId val="44717184"/>
        <c:axId val="44718720"/>
      </c:barChart>
      <c:catAx>
        <c:axId val="447171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4718720"/>
        <c:crosses val="autoZero"/>
        <c:auto val="1"/>
        <c:lblAlgn val="ctr"/>
        <c:lblOffset val="100"/>
        <c:noMultiLvlLbl val="0"/>
      </c:catAx>
      <c:valAx>
        <c:axId val="44718720"/>
        <c:scaling>
          <c:orientation val="minMax"/>
          <c:min val="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4717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algn="ctr" defTabSz="914400" rtl="0" eaLnBrk="1" latinLnBrk="0" hangingPunct="1">
              <a:defRPr lang="ru-RU" sz="28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dirty="0">
                <a:solidFill>
                  <a:schemeClr val="tx1"/>
                </a:solidFill>
              </a:rPr>
              <a:t>Культура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4339041693780055"/>
          <c:y val="0.23212045066887993"/>
          <c:w val="0.82889440855777929"/>
          <c:h val="0.569084235738512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Культура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-3.8341150500185968E-3"/>
                  <c:y val="4.619448867013910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43E-4B08-B62B-61D0732491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МБУК ДК "Юность"</c:v>
                </c:pt>
                <c:pt idx="1">
                  <c:v>МБУ ДО ДШИ</c:v>
                </c:pt>
                <c:pt idx="2">
                  <c:v>МБУК "МВК города Саянска"</c:v>
                </c:pt>
                <c:pt idx="3">
                  <c:v>ЦБС</c:v>
                </c:pt>
                <c:pt idx="4">
                  <c:v>Управление культуры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17411</c:v>
                </c:pt>
                <c:pt idx="1">
                  <c:v>33353.040000000001</c:v>
                </c:pt>
                <c:pt idx="2">
                  <c:v>5450</c:v>
                </c:pt>
                <c:pt idx="3">
                  <c:v>12484</c:v>
                </c:pt>
                <c:pt idx="4">
                  <c:v>2326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D53-4814-B443-26F74A95B8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axId val="44540672"/>
        <c:axId val="44542208"/>
      </c:barChart>
      <c:catAx>
        <c:axId val="44540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44542208"/>
        <c:crosses val="autoZero"/>
        <c:auto val="1"/>
        <c:lblAlgn val="ctr"/>
        <c:lblOffset val="100"/>
        <c:noMultiLvlLbl val="0"/>
      </c:catAx>
      <c:valAx>
        <c:axId val="44542208"/>
        <c:scaling>
          <c:orientation val="minMax"/>
          <c:max val="34000"/>
          <c:min val="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44540672"/>
        <c:crosses val="autoZero"/>
        <c:crossBetween val="between"/>
        <c:majorUnit val="10000"/>
      </c:valAx>
    </c:plotArea>
    <c:plotVisOnly val="1"/>
    <c:dispBlanksAs val="gap"/>
    <c:showDLblsOverMax val="0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</cdr:x>
      <cdr:y>0.16667</cdr:y>
    </cdr:from>
    <cdr:to>
      <cdr:x>1</cdr:x>
      <cdr:y>0.27778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72408" y="432047"/>
          <a:ext cx="648072" cy="2880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 smtClean="0"/>
            <a:t>49,3</a:t>
          </a:r>
          <a:r>
            <a:rPr lang="ru-RU" dirty="0"/>
            <a:t>%</a:t>
          </a:r>
          <a:endParaRPr lang="ru-RU" sz="1100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0.66265</cdr:x>
      <cdr:y>0.54461</cdr:y>
    </cdr:from>
    <cdr:to>
      <cdr:x>0.77109</cdr:x>
      <cdr:y>0.60462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960440" y="2588298"/>
          <a:ext cx="648110" cy="2851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51,6%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0.65495</cdr:x>
      <cdr:y>0.47877</cdr:y>
    </cdr:from>
    <cdr:to>
      <cdr:x>0.7726</cdr:x>
      <cdr:y>0.53877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914410" y="2275374"/>
          <a:ext cx="703155" cy="2851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48,7%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0.27711</cdr:x>
      <cdr:y>0.03177</cdr:y>
    </cdr:from>
    <cdr:to>
      <cdr:x>0.40653</cdr:x>
      <cdr:y>0.10753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656184" y="153889"/>
          <a:ext cx="773500" cy="3669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 dirty="0">
              <a:latin typeface="Times New Roman" pitchFamily="18" charset="0"/>
              <a:cs typeface="Times New Roman" pitchFamily="18" charset="0"/>
            </a:rPr>
            <a:t>2 </a:t>
          </a:r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605 759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0.54402</cdr:x>
      <cdr:y>0.3161</cdr:y>
    </cdr:from>
    <cdr:to>
      <cdr:x>0.6849</cdr:x>
      <cdr:y>0.37671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3251411" y="1531016"/>
          <a:ext cx="841993" cy="2935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>
              <a:latin typeface="Times New Roman" pitchFamily="18" charset="0"/>
              <a:cs typeface="Times New Roman" pitchFamily="18" charset="0"/>
            </a:rPr>
            <a:t>491 596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0.08824</cdr:y>
    </cdr:from>
    <cdr:to>
      <cdr:x>0.2</cdr:x>
      <cdr:y>0.21395</cdr:y>
    </cdr:to>
    <cdr:sp macro="" textlink="">
      <cdr:nvSpPr>
        <cdr:cNvPr id="2" name="TextBox 5"/>
        <cdr:cNvSpPr txBox="1"/>
      </cdr:nvSpPr>
      <cdr:spPr>
        <a:xfrm xmlns:a="http://schemas.openxmlformats.org/drawingml/2006/main">
          <a:off x="0" y="216024"/>
          <a:ext cx="1008112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sz="14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0.01786</cdr:y>
    </cdr:from>
    <cdr:to>
      <cdr:x>0.11765</cdr:x>
      <cdr:y>0.09418</cdr:y>
    </cdr:to>
    <cdr:sp macro="" textlink="">
      <cdr:nvSpPr>
        <cdr:cNvPr id="2" name="TextBox 5"/>
        <cdr:cNvSpPr txBox="1"/>
      </cdr:nvSpPr>
      <cdr:spPr>
        <a:xfrm xmlns:a="http://schemas.openxmlformats.org/drawingml/2006/main">
          <a:off x="0" y="72008"/>
          <a:ext cx="1008112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sz="14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B76208-B92F-499C-830D-1F8F6DE0AB2B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4FC67A-35F2-420E-93F9-37D9DEABCD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861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FC67A-35F2-420E-93F9-37D9DEABCD0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22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FC67A-35F2-420E-93F9-37D9DEABCD0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416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FC67A-35F2-420E-93F9-37D9DEABCD0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9117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FC67A-35F2-420E-93F9-37D9DEABCD02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2797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FC67A-35F2-420E-93F9-37D9DEABCD02}" type="slidenum">
              <a:rPr lang="ru-RU" smtClean="0">
                <a:solidFill>
                  <a:prstClr val="black"/>
                </a:solidFill>
              </a:rPr>
              <a:pPr/>
              <a:t>25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232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FC67A-35F2-420E-93F9-37D9DEABCD02}" type="slidenum">
              <a:rPr lang="ru-RU" smtClean="0">
                <a:solidFill>
                  <a:prstClr val="black"/>
                </a:solidFill>
              </a:rPr>
              <a:pPr/>
              <a:t>29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814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FC67A-35F2-420E-93F9-37D9DEABCD02}" type="slidenum">
              <a:rPr lang="ru-RU" smtClean="0">
                <a:solidFill>
                  <a:prstClr val="black"/>
                </a:solidFill>
              </a:rPr>
              <a:pPr/>
              <a:t>30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81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022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7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107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65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80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87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66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246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745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017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560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E2CCC-0CA7-4D13-AC6C-7A96A02DA28B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60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9.xml"/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1.xml"/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6.xml"/><Relationship Id="rId2" Type="http://schemas.openxmlformats.org/officeDocument/2006/relationships/chart" Target="../charts/chart45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8.xml"/><Relationship Id="rId2" Type="http://schemas.openxmlformats.org/officeDocument/2006/relationships/chart" Target="../charts/chart47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0.xml"/><Relationship Id="rId2" Type="http://schemas.openxmlformats.org/officeDocument/2006/relationships/chart" Target="../charts/chart49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7.xml"/><Relationship Id="rId4" Type="http://schemas.openxmlformats.org/officeDocument/2006/relationships/chart" Target="../charts/char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:\Кате\герб саянска v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4158"/>
            <a:ext cx="2286193" cy="2868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508229"/>
              </p:ext>
            </p:extLst>
          </p:nvPr>
        </p:nvGraphicFramePr>
        <p:xfrm>
          <a:off x="899592" y="3212976"/>
          <a:ext cx="7824192" cy="2736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70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7717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73630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 pitchFamily="18" charset="0"/>
                          <a:cs typeface="Times New Roman" pitchFamily="18" charset="0"/>
                        </a:rPr>
                        <a:t>Бюджетная статистика</a:t>
                      </a:r>
                      <a:br>
                        <a:rPr lang="ru-RU" sz="360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3600" dirty="0">
                          <a:latin typeface="Times New Roman" pitchFamily="18" charset="0"/>
                          <a:cs typeface="Times New Roman" pitchFamily="18" charset="0"/>
                        </a:rPr>
                        <a:t>муниципального образования «город Саянск» </a:t>
                      </a:r>
                    </a:p>
                    <a:p>
                      <a:pPr algn="ctr"/>
                      <a:r>
                        <a:rPr lang="ru-RU" sz="3600" dirty="0"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полугодие </a:t>
                      </a:r>
                      <a:r>
                        <a:rPr lang="ru-RU" sz="3600" dirty="0">
                          <a:latin typeface="Times New Roman" pitchFamily="18" charset="0"/>
                          <a:cs typeface="Times New Roman" pitchFamily="18" charset="0"/>
                        </a:rPr>
                        <a:t>2025 года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166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1624" y="347464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Реализация национальных проектов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100392" y="501352"/>
            <a:ext cx="8663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565383"/>
              </p:ext>
            </p:extLst>
          </p:nvPr>
        </p:nvGraphicFramePr>
        <p:xfrm>
          <a:off x="323529" y="809129"/>
          <a:ext cx="8643242" cy="5862617"/>
        </p:xfrm>
        <a:graphic>
          <a:graphicData uri="http://schemas.openxmlformats.org/drawingml/2006/table">
            <a:tbl>
              <a:tblPr/>
              <a:tblGrid>
                <a:gridCol w="300635"/>
                <a:gridCol w="901904"/>
                <a:gridCol w="1317740"/>
                <a:gridCol w="3191779"/>
                <a:gridCol w="434940"/>
                <a:gridCol w="624061"/>
                <a:gridCol w="624061"/>
                <a:gridCol w="624061"/>
                <a:gridCol w="624061"/>
              </a:tblGrid>
              <a:tr h="14582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Национальный проект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Региональный проект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Мероприятие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Финансирование по состоянию на 01.07.2025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13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Федеральный бюджет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Областной бюджет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Местный бюджет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572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НП</a:t>
                      </a:r>
                    </a:p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«Образование»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«Педагоги и наставники (Иркутская область)»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выплат ежемесячного денежного вознаграждения советникам директоров по воспитанию и взаимодействию с детскими общественными объединениями муниципальных общеобразовательных организаций в Иркутской области 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703,10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703,10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3401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375,50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375,50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3055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«Педагоги и наставники (Иркутская область)»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деятельности советников директора по воспитанию и взаимодействию с детскими</a:t>
                      </a:r>
                      <a:b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общественными объединениями в муниципальных общеобразовательных организациях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2 138,40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2 031,48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106,92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2144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1 288,90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1 224,45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64,45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2482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«Педагоги и наставники (Иркутская область)»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выплат ежемесячного денежного вознаграждения за классное руководство педагогическим работникам муниципальных образовательных организаций в Иркутской области, реализующих образовательные программы начального общего образования, образовательные программы основного общего образования, образовательные программы среднего общего образования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57 328,60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57 328,60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6597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28 990,65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28 990,65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86161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НП «Жилье и городская среда»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«Формирование комфортной городской среды в Иркутской области»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комфортной городской среды в муниципальных образованиях Иркутской области – победителях Всероссийского конкурса лучших проектов создания комфортной городской среды ("Забава-парк"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145 700,00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90 235,30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37 264,70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18 200,00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3338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43 710,00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29 440,92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12 158,29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2 110,79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861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Благоустройство дворовых территорий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3 371,29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3 178,96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167,31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25,02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861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3 371,29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3 178,96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167,31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25,02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861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Благоустройство общественных территорий ("Сквер Учителя")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6 818,02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6 429,05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338,37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50,60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861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2 045,40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1 928,71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101,51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15,18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2233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НП «Молодежь и дети»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«Все лучшее детям (Иркутская область)»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Оснащение предметных кабинетов общеобразовательных организаций оборудованием, средствами обучения и воспитания 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1 324,50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1 258,00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66,50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2047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29475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НП "Инфраструктура для жизни"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"Модернизация коммунальной инфраструктуры"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Реализация мероприятий по модернизации коммунальной инфраструктуры (Строительство и капитальный ремонт объектов водоснабжения и водоотведения) - Выполнение работ по капитальному ремонту магистрального водовода 2х500мм от насосной станции узла III подъема до ВК-90 и ВК-93 на территории насосной станции узла IV подъема  (1,2 участок)</a:t>
                      </a:r>
                    </a:p>
                  </a:txBody>
                  <a:tcPr marL="2528" marR="2528" marT="2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139 563,05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86 607,70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46 071,00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6 884,35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4940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32267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НП "Безопасные качественные дороги"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"Безопасность дорожного движения"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Реализация мероприятий по модернизации коммунальной инфраструктуры (Строительство и капитальный ремонт объектов водоснабжения и водоотведения) - Выполнение работ по капитальному ремонту магистрального водовода 2х500мм от насосной станции узла III подъема до ВК-90 и ВК-93 на территории насосной станции узла IV подъема  (1,2 участок)</a:t>
                      </a:r>
                    </a:p>
                  </a:txBody>
                  <a:tcPr marL="2528" marR="2528" marT="2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187,00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187,00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46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2528" marR="2528" marT="2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0718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3557" y="0"/>
            <a:ext cx="88177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Инвестиции в объекты муниципальной собственности </a:t>
            </a:r>
          </a:p>
          <a:p>
            <a:pPr algn="ctr"/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(строительство и капитальные ремонты)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161502" y="230922"/>
            <a:ext cx="8663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DF9DB258-417D-140F-1B34-8A058129A4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191564"/>
              </p:ext>
            </p:extLst>
          </p:nvPr>
        </p:nvGraphicFramePr>
        <p:xfrm>
          <a:off x="303558" y="877254"/>
          <a:ext cx="8516914" cy="5738212"/>
        </p:xfrm>
        <a:graphic>
          <a:graphicData uri="http://schemas.openxmlformats.org/drawingml/2006/table">
            <a:tbl>
              <a:tblPr/>
              <a:tblGrid>
                <a:gridCol w="380010">
                  <a:extLst>
                    <a:ext uri="{9D8B030D-6E8A-4147-A177-3AD203B41FA5}">
                      <a16:colId xmlns:a16="http://schemas.microsoft.com/office/drawing/2014/main" xmlns="" val="2403579904"/>
                    </a:ext>
                  </a:extLst>
                </a:gridCol>
                <a:gridCol w="4820647">
                  <a:extLst>
                    <a:ext uri="{9D8B030D-6E8A-4147-A177-3AD203B41FA5}">
                      <a16:colId xmlns:a16="http://schemas.microsoft.com/office/drawing/2014/main" xmlns="" val="2496869675"/>
                    </a:ext>
                  </a:extLst>
                </a:gridCol>
                <a:gridCol w="1082273">
                  <a:extLst>
                    <a:ext uri="{9D8B030D-6E8A-4147-A177-3AD203B41FA5}">
                      <a16:colId xmlns:a16="http://schemas.microsoft.com/office/drawing/2014/main" xmlns="" val="222202446"/>
                    </a:ext>
                  </a:extLst>
                </a:gridCol>
                <a:gridCol w="1113400">
                  <a:extLst>
                    <a:ext uri="{9D8B030D-6E8A-4147-A177-3AD203B41FA5}">
                      <a16:colId xmlns:a16="http://schemas.microsoft.com/office/drawing/2014/main" xmlns="" val="1369413892"/>
                    </a:ext>
                  </a:extLst>
                </a:gridCol>
                <a:gridCol w="1120584">
                  <a:extLst>
                    <a:ext uri="{9D8B030D-6E8A-4147-A177-3AD203B41FA5}">
                      <a16:colId xmlns:a16="http://schemas.microsoft.com/office/drawing/2014/main" xmlns="" val="3836726726"/>
                    </a:ext>
                  </a:extLst>
                </a:gridCol>
              </a:tblGrid>
              <a:tr h="4250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проекта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 на 2025 год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Исполнено на </a:t>
                      </a:r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01.07.2025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Исполнение, %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83820457"/>
                  </a:ext>
                </a:extLst>
              </a:tr>
              <a:tr h="2125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97 133  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66 387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68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50963"/>
                  </a:ext>
                </a:extLst>
              </a:tr>
              <a:tr h="4165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Капитальный  ремонт МДОУ "Центр Развития Ребёнка-Детский Сад № 21 "Брусничка" 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89 168  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59 131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94094786"/>
                  </a:ext>
                </a:extLst>
              </a:tr>
              <a:tr h="2734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Капитальный ремонт школьного стадиона МОУ "СОШ № 2"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7 965  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7 256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91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23763719"/>
                  </a:ext>
                </a:extLst>
              </a:tr>
              <a:tr h="2125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КУЛЬТУРА 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8 046  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  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  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44409724"/>
                  </a:ext>
                </a:extLst>
              </a:tr>
              <a:tr h="2125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Ремонт ЦНТ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8 046  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  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  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13908868"/>
                  </a:ext>
                </a:extLst>
              </a:tr>
              <a:tr h="2125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III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КАИГ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571 132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182 256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14058269"/>
                  </a:ext>
                </a:extLst>
              </a:tr>
              <a:tr h="4250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Капитальный ремонт автомобильной дороги общего пользования местного значения по улице Бабаева 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56 762  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7 383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74153820"/>
                  </a:ext>
                </a:extLst>
              </a:tr>
              <a:tr h="4250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Ремонт автомобильной дороги общего пользования местного значения ул. Молодежная 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20 953  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18 953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30666859"/>
                  </a:ext>
                </a:extLst>
              </a:tr>
              <a:tr h="2125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Капитальный ремонт автодороги "Фасадная"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61 949  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61 949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17067621"/>
                  </a:ext>
                </a:extLst>
              </a:tr>
              <a:tr h="4250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Капитальный ремонт автомобильной дороги общего пользования местного значения по улице Рагозина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3 704  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3 704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60195468"/>
                  </a:ext>
                </a:extLst>
              </a:tr>
              <a:tr h="1684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"Забава-парк"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145 700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43 710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50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Строительство участка напорного канализационного коллектора от главной канализационной насосной станции до реки Ока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99 808  </a:t>
                      </a:r>
                    </a:p>
                  </a:txBody>
                  <a:tcPr marL="6943" marR="6943" marT="69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35 900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90769952"/>
                  </a:ext>
                </a:extLst>
              </a:tr>
              <a:tr h="2040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Капитальный ремонт напорного канализационного коллектора в городе Саянске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13 613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4 791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13028642"/>
                  </a:ext>
                </a:extLst>
              </a:tr>
              <a:tr h="2125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Капитальный ремонт водовода по ул. Таежной в г. Саянске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19 746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3 173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62809828"/>
                  </a:ext>
                </a:extLst>
              </a:tr>
              <a:tr h="2125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Капитальный ремонт насосного оборудования ТНС-6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8 977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2 693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32066244"/>
                  </a:ext>
                </a:extLst>
              </a:tr>
              <a:tr h="4250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Капитальный ремонт магистрального водовода Ду 2х500мм от насосной станции узла III подъема до насосной станции узла IV подъема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139 563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17928754"/>
                  </a:ext>
                </a:extLst>
              </a:tr>
              <a:tr h="2125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ПСД на строительство полигона ТКО</a:t>
                      </a:r>
                    </a:p>
                  </a:txBody>
                  <a:tcPr marL="6943" marR="6943" marT="69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357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76750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4038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3690" y="-63406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Реализация мероприятий перечня проектов народных инициатив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00392" y="15634"/>
            <a:ext cx="6102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руб.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E20A049C-A111-19F1-48C8-8F31C4BCEF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334282"/>
              </p:ext>
            </p:extLst>
          </p:nvPr>
        </p:nvGraphicFramePr>
        <p:xfrm>
          <a:off x="107504" y="384966"/>
          <a:ext cx="9001001" cy="6203643"/>
        </p:xfrm>
        <a:graphic>
          <a:graphicData uri="http://schemas.openxmlformats.org/drawingml/2006/table">
            <a:tbl>
              <a:tblPr/>
              <a:tblGrid>
                <a:gridCol w="295115">
                  <a:extLst>
                    <a:ext uri="{9D8B030D-6E8A-4147-A177-3AD203B41FA5}">
                      <a16:colId xmlns:a16="http://schemas.microsoft.com/office/drawing/2014/main" xmlns="" val="2295153694"/>
                    </a:ext>
                  </a:extLst>
                </a:gridCol>
                <a:gridCol w="6640081">
                  <a:extLst>
                    <a:ext uri="{9D8B030D-6E8A-4147-A177-3AD203B41FA5}">
                      <a16:colId xmlns:a16="http://schemas.microsoft.com/office/drawing/2014/main" xmlns="" val="2755551474"/>
                    </a:ext>
                  </a:extLst>
                </a:gridCol>
                <a:gridCol w="811567">
                  <a:extLst>
                    <a:ext uri="{9D8B030D-6E8A-4147-A177-3AD203B41FA5}">
                      <a16:colId xmlns:a16="http://schemas.microsoft.com/office/drawing/2014/main" xmlns="" val="56569290"/>
                    </a:ext>
                  </a:extLst>
                </a:gridCol>
                <a:gridCol w="885345">
                  <a:extLst>
                    <a:ext uri="{9D8B030D-6E8A-4147-A177-3AD203B41FA5}">
                      <a16:colId xmlns:a16="http://schemas.microsoft.com/office/drawing/2014/main" xmlns="" val="956520093"/>
                    </a:ext>
                  </a:extLst>
                </a:gridCol>
                <a:gridCol w="368893">
                  <a:extLst>
                    <a:ext uri="{9D8B030D-6E8A-4147-A177-3AD203B41FA5}">
                      <a16:colId xmlns:a16="http://schemas.microsoft.com/office/drawing/2014/main" xmlns="" val="2715084193"/>
                    </a:ext>
                  </a:extLst>
                </a:gridCol>
              </a:tblGrid>
              <a:tr h="32647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№ п/п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Наименование мероприятия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План на 2025 год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Исполнено на </a:t>
                      </a:r>
                      <a:r>
                        <a:rPr lang="ru-RU" sz="115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01.07.2025</a:t>
                      </a:r>
                      <a:endParaRPr lang="ru-RU" sz="115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Исп., %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21007441"/>
                  </a:ext>
                </a:extLst>
              </a:tr>
              <a:tr h="19727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Выполнение работ по текущему ремонту автомобильных дорог общего пользования местного значения 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1 000 000,00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48420333"/>
                  </a:ext>
                </a:extLst>
              </a:tr>
              <a:tr h="16833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Выполнение работ по обустройству автомобильной парковки по ул. Советская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1 000 000,00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3798966"/>
                  </a:ext>
                </a:extLst>
              </a:tr>
              <a:tr h="32647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Выполнение работ по отсыпке дорожек городского кладбища, расположенного по адресу: Зиминский район, 11-й км Черемшанского тракта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1 487 844,65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24249702"/>
                  </a:ext>
                </a:extLst>
              </a:tr>
              <a:tr h="32647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Выполнение работ по устройству пешеходной дорожки от остановки общественного транспорта «Госпиталь» до ОГБУСО «СЦСР Забота»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2 211 348,32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19729230"/>
                  </a:ext>
                </a:extLst>
              </a:tr>
              <a:tr h="32647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Выполнение работ по текущему ремонту лестницы, ведущей к Центральной детской библиотеке по адресу: </a:t>
                      </a:r>
                      <a:r>
                        <a:rPr lang="ru-RU" sz="11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мкр</a:t>
                      </a: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. Юбилейный, д. 55 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90 415,38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07578167"/>
                  </a:ext>
                </a:extLst>
              </a:tr>
              <a:tr h="32647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Выполнение работ по восстановлению пешеходной дорожки в районе Центральной детской библиотеке по адресу: </a:t>
                      </a:r>
                      <a:r>
                        <a:rPr lang="ru-RU" sz="11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мкр</a:t>
                      </a: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. Юбилейный, д. 55 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408 985,08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35211910"/>
                  </a:ext>
                </a:extLst>
              </a:tr>
              <a:tr h="32647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Выполнение  работ по обустройству пешеходного перехода в районе д.2 </a:t>
                      </a:r>
                      <a:r>
                        <a:rPr lang="ru-RU" sz="11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мкр</a:t>
                      </a: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. Мирный по ул. Советская (искусственная неровность)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181 139,27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21145159"/>
                  </a:ext>
                </a:extLst>
              </a:tr>
              <a:tr h="16833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Выполнение работ по устройству пешеходной дорожки вдоль д.12 </a:t>
                      </a:r>
                      <a:r>
                        <a:rPr lang="ru-RU" sz="11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мкр</a:t>
                      </a: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. Ленинградский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247 202,44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14609290"/>
                  </a:ext>
                </a:extLst>
              </a:tr>
              <a:tr h="19118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Выполнение работ по устройству пешеходной дорожки от д. 2 до д. 12 </a:t>
                      </a:r>
                      <a:r>
                        <a:rPr lang="ru-RU" sz="11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мкр</a:t>
                      </a: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. Ленинградский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423 467,10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84342544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Выполнение работ по устройству пешеходной дорожки от д. 12 до МОУ СОШ № 8 мкр. Ленинградский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302 280,31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04068244"/>
                  </a:ext>
                </a:extLst>
              </a:tr>
              <a:tr h="33616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Выполнение  работ по обустройству пешеходной дорожки от торгового комплекса «Саянский» до д. 34А </a:t>
                      </a:r>
                      <a:r>
                        <a:rPr lang="ru-RU" sz="11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мкр</a:t>
                      </a: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. Строителей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173 171,86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00903732"/>
                  </a:ext>
                </a:extLst>
              </a:tr>
              <a:tr h="32647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Поставка скамеек и урн МУ «Управление обслуживания социальной сферы» для установки в парке «Таежные бульвары» (установка собственными силами)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229 500,00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34091982"/>
                  </a:ext>
                </a:extLst>
              </a:tr>
              <a:tr h="48462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Поставка строительных и лакокрасочных материалов для текущего ремонта деревянных и металлических конструкций скверов и парков города МУ «Управление обслуживания социальной сферы» (проведение текущего ремонта собственными силами)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110 825,50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01145862"/>
                  </a:ext>
                </a:extLst>
              </a:tr>
              <a:tr h="48462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Поставка лакокрасочных материалов для текущего ремонта ограждения лицевой стороны стадиона МБУ ДО «Спортивная школа Саянска», </a:t>
                      </a:r>
                      <a:r>
                        <a:rPr lang="ru-RU" sz="11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мкр</a:t>
                      </a: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. Олимпийский (проведение текущего ремонта собственными силами)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120 000,00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87803160"/>
                  </a:ext>
                </a:extLst>
              </a:tr>
              <a:tr h="36046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Поставка лакокрасочных материалов для текущего ремонта ограждений дорог МКУ «Саянская дорожная служба»  (проведение текущего ремонта собственными силами)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492 634,20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8973366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Поставка и установка информационных световых пилонов для общественных мест 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550 000,00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17001989"/>
                  </a:ext>
                </a:extLst>
              </a:tr>
              <a:tr h="16833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Поставка светодиодных шаров МБУК ДК «Юность»  (установка собственными силами)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1 600 000,00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25254565"/>
                  </a:ext>
                </a:extLst>
              </a:tr>
              <a:tr h="32647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Выполнение работ по ремонту вентиляционной системы бассейна МДОУ «Детский сад комбинированного вида № 22 «Солнышко»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200 000,00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200 000,00</a:t>
                      </a:r>
                      <a:endParaRPr lang="ru-RU" sz="115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100,0</a:t>
                      </a:r>
                      <a:endParaRPr lang="ru-RU" sz="115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72127527"/>
                  </a:ext>
                </a:extLst>
              </a:tr>
              <a:tr h="32647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Выполнение работ по монтажу системы контроля управления доступом (центральная калитка) МДОУ «Детский сад комбинированного вида №23 «Лучик»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180 470,00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36159229"/>
                  </a:ext>
                </a:extLst>
              </a:tr>
              <a:tr h="32647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Выполнение работ по текущему ремонту мягкой кровли над тамбуром пищеблока МДОУ «Детский сад комбинированного вида №27 «Петушок»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26 466,26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90000"/>
                        </a:lnSpc>
                      </a:pPr>
                      <a:r>
                        <a:rPr lang="ru-RU" sz="11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85554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6781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3690" y="-63406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Реализация мероприятий перечня проектов народных инициатив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00392" y="15634"/>
            <a:ext cx="6102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руб.</a:t>
            </a: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xmlns="" id="{5D3AAB21-92C8-1272-DC4D-FFC2AC037B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926071"/>
              </p:ext>
            </p:extLst>
          </p:nvPr>
        </p:nvGraphicFramePr>
        <p:xfrm>
          <a:off x="107504" y="548680"/>
          <a:ext cx="9001000" cy="5110899"/>
        </p:xfrm>
        <a:graphic>
          <a:graphicData uri="http://schemas.openxmlformats.org/drawingml/2006/table">
            <a:tbl>
              <a:tblPr/>
              <a:tblGrid>
                <a:gridCol w="288032">
                  <a:extLst>
                    <a:ext uri="{9D8B030D-6E8A-4147-A177-3AD203B41FA5}">
                      <a16:colId xmlns:a16="http://schemas.microsoft.com/office/drawing/2014/main" xmlns="" val="595764166"/>
                    </a:ext>
                  </a:extLst>
                </a:gridCol>
                <a:gridCol w="6552728">
                  <a:extLst>
                    <a:ext uri="{9D8B030D-6E8A-4147-A177-3AD203B41FA5}">
                      <a16:colId xmlns:a16="http://schemas.microsoft.com/office/drawing/2014/main" xmlns="" val="2986047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1509147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1635867801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xmlns="" val="38589880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мероприятия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 на 2025 год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Исполнено на </a:t>
                      </a:r>
                      <a:r>
                        <a:rPr lang="ru-RU" sz="11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01.07.2025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Исп.,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57474965"/>
                  </a:ext>
                </a:extLst>
              </a:tr>
              <a:tr h="3996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ремонту системы водоснабжения и канализации туалетных помещений МОУ «Средняя общеобразовательная школа № 4 им. Д.М. Перова»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958 358,59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44459096"/>
                  </a:ext>
                </a:extLst>
              </a:tr>
              <a:tr h="3996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текущему ремонту кровли и ливневой канализации над спортивным залом МОУ «Средняя общеобразовательная школа №5»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225 041,05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16736469"/>
                  </a:ext>
                </a:extLst>
              </a:tr>
              <a:tr h="3996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ремонту отмостки и подвального помещения МДОУ «Детский сад комбинированного вида №23 «Лучик»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485 765,59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18119025"/>
                  </a:ext>
                </a:extLst>
              </a:tr>
              <a:tr h="3996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устройству отмостки по периметру здания МДОУ «Детский сад комбинированного вида №27 «Петушок»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800 911,32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72641580"/>
                  </a:ext>
                </a:extLst>
              </a:tr>
              <a:tr h="3996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текущему ремонту отмостки по периметру здания  МОУ «Средняя общеобразовательная школа № 6»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94 391,89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33353890"/>
                  </a:ext>
                </a:extLst>
              </a:tr>
              <a:tr h="3996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Поставка и монтаж сантехнических перегородок в туалетах МОУ «Средняя общеобразовательная школа №7»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323 300,00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53183982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Поставка и установка воркаута мкр. Ленинградский, д.8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51403373"/>
                  </a:ext>
                </a:extLst>
              </a:tr>
              <a:tr h="282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Поставка и установка качелей мкр. Центральный, д.14, мкр. Октябрьский, д.1, мкр. Солнечный, д.4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47994332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Поставка и установка спортивных тренажёров в парк Таежные бульвары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465 174,50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60792584"/>
                  </a:ext>
                </a:extLst>
              </a:tr>
              <a:tr h="3996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Поставка и установка каруселей, детских качалок для территории городского фонтана, мкр. Олимпийский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5134030"/>
                  </a:ext>
                </a:extLst>
              </a:tr>
              <a:tr h="3996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Поставка стоек для парковки велосипедов для МБУ ДО «Спортивная школа Саянска»  (установка собственными силами)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2043450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Поставка и установка теннисного стола, мкр. Олимпийский, д.10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118 057,50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83012336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Поставка вазонов (установка собственными силами)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1 284 629,19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6309214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Поставка лавочек для уличной дорожной сети (установка собственными силами)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95 000,00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23329858"/>
                  </a:ext>
                </a:extLst>
              </a:tr>
              <a:tr h="19983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5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17 241 380,00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200 000,00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1,2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26631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522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CB56599-B5F0-33BE-094A-4171ED4C7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1A45285-9976-A124-CE95-42ADEFEC5144}"/>
              </a:ext>
            </a:extLst>
          </p:cNvPr>
          <p:cNvSpPr txBox="1"/>
          <p:nvPr/>
        </p:nvSpPr>
        <p:spPr>
          <a:xfrm>
            <a:off x="783690" y="480525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Реализация инициативных проектов в 2025 году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E217CCE-A545-ABCE-9326-35BE81823F78}"/>
              </a:ext>
            </a:extLst>
          </p:cNvPr>
          <p:cNvSpPr txBox="1"/>
          <p:nvPr/>
        </p:nvSpPr>
        <p:spPr>
          <a:xfrm>
            <a:off x="8434111" y="850988"/>
            <a:ext cx="6102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руб.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AEA30BB5-3084-9BBD-A985-12CBE4A40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684367"/>
              </p:ext>
            </p:extLst>
          </p:nvPr>
        </p:nvGraphicFramePr>
        <p:xfrm>
          <a:off x="107504" y="1158765"/>
          <a:ext cx="8936810" cy="4940024"/>
        </p:xfrm>
        <a:graphic>
          <a:graphicData uri="http://schemas.openxmlformats.org/drawingml/2006/table">
            <a:tbl>
              <a:tblPr/>
              <a:tblGrid>
                <a:gridCol w="391292">
                  <a:extLst>
                    <a:ext uri="{9D8B030D-6E8A-4147-A177-3AD203B41FA5}">
                      <a16:colId xmlns:a16="http://schemas.microsoft.com/office/drawing/2014/main" xmlns="" val="203668680"/>
                    </a:ext>
                  </a:extLst>
                </a:gridCol>
                <a:gridCol w="5801396">
                  <a:extLst>
                    <a:ext uri="{9D8B030D-6E8A-4147-A177-3AD203B41FA5}">
                      <a16:colId xmlns:a16="http://schemas.microsoft.com/office/drawing/2014/main" xmlns="" val="506595507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182265559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3048088250"/>
                    </a:ext>
                  </a:extLst>
                </a:gridCol>
                <a:gridCol w="583882">
                  <a:extLst>
                    <a:ext uri="{9D8B030D-6E8A-4147-A177-3AD203B41FA5}">
                      <a16:colId xmlns:a16="http://schemas.microsoft.com/office/drawing/2014/main" xmlns="" val="1373300223"/>
                    </a:ext>
                  </a:extLst>
                </a:gridCol>
              </a:tblGrid>
              <a:tr h="8124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мероприятия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 на 2025 год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Исполнено на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01.07.2025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Исп.,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08366859"/>
                  </a:ext>
                </a:extLst>
              </a:tr>
              <a:tr h="2269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Мобильная детская площадка «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БиблиоПАРКовка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»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84 500,00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56,3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23021716"/>
                  </a:ext>
                </a:extLst>
              </a:tr>
              <a:tr h="2227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Благоустройство Парка Патриот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1 156 540,00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927 046,00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80,2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43972289"/>
                  </a:ext>
                </a:extLst>
              </a:tr>
              <a:tr h="2158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 семьей – ВМЕСТЕ!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1 980 000,00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752 280,00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45757729"/>
                  </a:ext>
                </a:extLst>
              </a:tr>
              <a:tr h="4441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Экотропа здоровья «Удивительное рядом: к здоровью через познание и экологическую культуру»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0,0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2950952"/>
                  </a:ext>
                </a:extLst>
              </a:tr>
              <a:tr h="2688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Благоустройство придомовой территории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мкр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Юбилейный д.73, г. Саянска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1 900 000,00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0,0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0138315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Благоустройство придомовой территории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мкр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Юбилейный д.74, г. Саянска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1 000 000,00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0,0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1128880"/>
                  </a:ext>
                </a:extLst>
              </a:tr>
              <a:tr h="2269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Пространство равных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346 000,00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346 000,00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89648851"/>
                  </a:ext>
                </a:extLst>
              </a:tr>
              <a:tr h="1982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Благоустройство городской торговой площади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1 512 000,00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0,0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29311713"/>
                  </a:ext>
                </a:extLst>
              </a:tr>
              <a:tr h="2634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Проведение ремонта дороги малоэтажной жилой застройки мкр. 6А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2 000 000,00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0,0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18636532"/>
                  </a:ext>
                </a:extLst>
              </a:tr>
              <a:tr h="2269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Пространство доступного спорта – Золотая рыбка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586 560,00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586 560,00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00848592"/>
                  </a:ext>
                </a:extLst>
              </a:tr>
              <a:tr h="2269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Создание солевой комнаты/галокамеры: «Галотека»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0,0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73634611"/>
                  </a:ext>
                </a:extLst>
              </a:tr>
              <a:tr h="2269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 рюкзаками за плечами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0,0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75155852"/>
                  </a:ext>
                </a:extLst>
              </a:tr>
              <a:tr h="2269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Жалюзи – эстетическая среда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399 000,00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399 000,00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82760706"/>
                  </a:ext>
                </a:extLst>
              </a:tr>
              <a:tr h="2269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Большой МУЛЬТ праздник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15 600,00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80864243"/>
                  </a:ext>
                </a:extLst>
              </a:tr>
              <a:tr h="2269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Музей школы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0,0</a:t>
                      </a: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12096194"/>
                  </a:ext>
                </a:extLst>
              </a:tr>
              <a:tr h="444149"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13 340 100,00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3 026 486,00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22,7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73974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1086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1094350" y="116631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Дебиторская задолженность учреждений на </a:t>
            </a:r>
            <a:r>
              <a:rPr lang="ru-RU" sz="20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01.07.2025</a:t>
            </a:r>
            <a:endParaRPr lang="ru-RU" sz="2000" dirty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7719007"/>
              </p:ext>
            </p:extLst>
          </p:nvPr>
        </p:nvGraphicFramePr>
        <p:xfrm>
          <a:off x="247662" y="603330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9306077"/>
              </p:ext>
            </p:extLst>
          </p:nvPr>
        </p:nvGraphicFramePr>
        <p:xfrm>
          <a:off x="107504" y="3429000"/>
          <a:ext cx="876830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12360" y="449442"/>
            <a:ext cx="10496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2182211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xmlns="" id="{4A3BD0E2-41C3-49DA-A812-D6FD8764FF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0649964"/>
              </p:ext>
            </p:extLst>
          </p:nvPr>
        </p:nvGraphicFramePr>
        <p:xfrm>
          <a:off x="179512" y="3501008"/>
          <a:ext cx="8784976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899592" y="116630"/>
            <a:ext cx="6768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Дебиторская задолженность учреждений на </a:t>
            </a:r>
            <a:r>
              <a:rPr lang="ru-RU" sz="20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01.07.2025</a:t>
            </a:r>
            <a:endParaRPr lang="ru-RU" sz="2000" dirty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588240114"/>
              </p:ext>
            </p:extLst>
          </p:nvPr>
        </p:nvGraphicFramePr>
        <p:xfrm>
          <a:off x="251520" y="568797"/>
          <a:ext cx="8640960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713859" y="516740"/>
            <a:ext cx="9940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18349465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827584" y="169298"/>
            <a:ext cx="6840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Кредиторская задолженность учреждений на </a:t>
            </a:r>
            <a:r>
              <a:rPr lang="ru-RU" sz="20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01.07.2025</a:t>
            </a:r>
            <a:endParaRPr lang="ru-RU" sz="2000" dirty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2865658"/>
              </p:ext>
            </p:extLst>
          </p:nvPr>
        </p:nvGraphicFramePr>
        <p:xfrm>
          <a:off x="251520" y="692696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1950577"/>
              </p:ext>
            </p:extLst>
          </p:nvPr>
        </p:nvGraphicFramePr>
        <p:xfrm>
          <a:off x="251520" y="3635732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956377" y="415519"/>
            <a:ext cx="9940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10279524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79027CC5-8ACA-4873-8493-10CA04E304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4386712"/>
              </p:ext>
            </p:extLst>
          </p:nvPr>
        </p:nvGraphicFramePr>
        <p:xfrm>
          <a:off x="467544" y="419539"/>
          <a:ext cx="8244916" cy="2937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xmlns="" id="{4A3BD0E2-41C3-49DA-A812-D6FD8764FF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7156228"/>
              </p:ext>
            </p:extLst>
          </p:nvPr>
        </p:nvGraphicFramePr>
        <p:xfrm>
          <a:off x="467544" y="3429000"/>
          <a:ext cx="828092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1043608" y="50207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Кредиторская задолженность учреждений на </a:t>
            </a:r>
            <a:r>
              <a:rPr lang="ru-RU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01.07.2025 </a:t>
            </a:r>
            <a:endParaRPr lang="ru-RU" dirty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25197" y="230728"/>
            <a:ext cx="11380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руб.</a:t>
            </a:r>
          </a:p>
        </p:txBody>
      </p:sp>
    </p:spTree>
    <p:extLst>
      <p:ext uri="{BB962C8B-B14F-4D97-AF65-F5344CB8AC3E}">
        <p14:creationId xmlns:p14="http://schemas.microsoft.com/office/powerpoint/2010/main" val="26141173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292075" y="56325"/>
            <a:ext cx="87139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средней заработной платы по учреждениям за 1 </a:t>
            </a:r>
            <a:r>
              <a:rPr lang="ru-RU" sz="20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полугодие </a:t>
            </a:r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года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6298484"/>
              </p:ext>
            </p:extLst>
          </p:nvPr>
        </p:nvGraphicFramePr>
        <p:xfrm>
          <a:off x="204822" y="480890"/>
          <a:ext cx="8640960" cy="3080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9989286"/>
              </p:ext>
            </p:extLst>
          </p:nvPr>
        </p:nvGraphicFramePr>
        <p:xfrm>
          <a:off x="204822" y="3645024"/>
          <a:ext cx="864096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60432" y="267094"/>
            <a:ext cx="545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руб.</a:t>
            </a:r>
          </a:p>
        </p:txBody>
      </p:sp>
    </p:spTree>
    <p:extLst>
      <p:ext uri="{BB962C8B-B14F-4D97-AF65-F5344CB8AC3E}">
        <p14:creationId xmlns:p14="http://schemas.microsoft.com/office/powerpoint/2010/main" val="2078795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0"/>
            <a:ext cx="6624736" cy="648072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Изменение параметров бюджета за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 полугодие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2025 года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244492887"/>
              </p:ext>
            </p:extLst>
          </p:nvPr>
        </p:nvGraphicFramePr>
        <p:xfrm>
          <a:off x="107504" y="692696"/>
          <a:ext cx="4320480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197072" y="1196752"/>
            <a:ext cx="648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/>
              <a:t>49,1%</a:t>
            </a:r>
            <a:endParaRPr lang="ru-RU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7559824" y="156603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805875036"/>
              </p:ext>
            </p:extLst>
          </p:nvPr>
        </p:nvGraphicFramePr>
        <p:xfrm>
          <a:off x="1757188" y="3654316"/>
          <a:ext cx="6439884" cy="3015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469194" y="346965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Дефицит/профицит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42038984"/>
              </p:ext>
            </p:extLst>
          </p:nvPr>
        </p:nvGraphicFramePr>
        <p:xfrm>
          <a:off x="4427984" y="764704"/>
          <a:ext cx="4583832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624531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79027CC5-8ACA-4873-8493-10CA04E304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3381075"/>
              </p:ext>
            </p:extLst>
          </p:nvPr>
        </p:nvGraphicFramePr>
        <p:xfrm>
          <a:off x="431540" y="813980"/>
          <a:ext cx="8244916" cy="2471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xmlns="" id="{4A3BD0E2-41C3-49DA-A812-D6FD8764FF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8282891"/>
              </p:ext>
            </p:extLst>
          </p:nvPr>
        </p:nvGraphicFramePr>
        <p:xfrm>
          <a:off x="467544" y="3212976"/>
          <a:ext cx="8280920" cy="352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251520" y="106094"/>
            <a:ext cx="8697722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средней заработной платы по учреждениям за 1 </a:t>
            </a:r>
            <a:r>
              <a:rPr lang="ru-RU" sz="20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полугодие </a:t>
            </a:r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03669" y="315582"/>
            <a:ext cx="545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руб.</a:t>
            </a:r>
          </a:p>
        </p:txBody>
      </p:sp>
    </p:spTree>
    <p:extLst>
      <p:ext uri="{BB962C8B-B14F-4D97-AF65-F5344CB8AC3E}">
        <p14:creationId xmlns:p14="http://schemas.microsoft.com/office/powerpoint/2010/main" val="2558182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791580" y="105444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средней численности работающих по учреждениям </a:t>
            </a:r>
          </a:p>
          <a:p>
            <a:pPr algn="ctr"/>
            <a:r>
              <a:rPr lang="ru-RU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1 </a:t>
            </a:r>
            <a:r>
              <a:rPr lang="ru-RU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полугодие </a:t>
            </a:r>
            <a:r>
              <a:rPr lang="ru-RU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года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8626857"/>
              </p:ext>
            </p:extLst>
          </p:nvPr>
        </p:nvGraphicFramePr>
        <p:xfrm>
          <a:off x="239260" y="872059"/>
          <a:ext cx="8640960" cy="27549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5818914"/>
              </p:ext>
            </p:extLst>
          </p:nvPr>
        </p:nvGraphicFramePr>
        <p:xfrm>
          <a:off x="251520" y="3789040"/>
          <a:ext cx="8640960" cy="2655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244408" y="564282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чел.</a:t>
            </a:r>
          </a:p>
        </p:txBody>
      </p:sp>
    </p:spTree>
    <p:extLst>
      <p:ext uri="{BB962C8B-B14F-4D97-AF65-F5344CB8AC3E}">
        <p14:creationId xmlns:p14="http://schemas.microsoft.com/office/powerpoint/2010/main" val="2873029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79027CC5-8ACA-4873-8493-10CA04E304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6339772"/>
              </p:ext>
            </p:extLst>
          </p:nvPr>
        </p:nvGraphicFramePr>
        <p:xfrm>
          <a:off x="431540" y="709710"/>
          <a:ext cx="8244916" cy="2143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xmlns="" id="{4A3BD0E2-41C3-49DA-A812-D6FD8764FF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3133902"/>
              </p:ext>
            </p:extLst>
          </p:nvPr>
        </p:nvGraphicFramePr>
        <p:xfrm>
          <a:off x="467544" y="3212976"/>
          <a:ext cx="8280920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323528" y="87985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средней численности работающих по учреждениям </a:t>
            </a:r>
          </a:p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1 </a:t>
            </a:r>
            <a:r>
              <a:rPr lang="ru-RU" sz="20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полугодие </a:t>
            </a:r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99132" y="401933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чел.</a:t>
            </a:r>
          </a:p>
        </p:txBody>
      </p:sp>
    </p:spTree>
    <p:extLst>
      <p:ext uri="{BB962C8B-B14F-4D97-AF65-F5344CB8AC3E}">
        <p14:creationId xmlns:p14="http://schemas.microsoft.com/office/powerpoint/2010/main" val="42591876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467544" y="116632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Среднесписочная численность педагогов на </a:t>
            </a:r>
            <a:r>
              <a:rPr lang="ru-RU" sz="20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01.07.2025 </a:t>
            </a:r>
            <a:endParaRPr lang="ru-RU" sz="2000" dirty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0112433"/>
              </p:ext>
            </p:extLst>
          </p:nvPr>
        </p:nvGraphicFramePr>
        <p:xfrm>
          <a:off x="251520" y="702568"/>
          <a:ext cx="8640960" cy="2726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9233489"/>
              </p:ext>
            </p:extLst>
          </p:nvPr>
        </p:nvGraphicFramePr>
        <p:xfrm>
          <a:off x="179512" y="3429000"/>
          <a:ext cx="8640960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116875" y="548680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чел.</a:t>
            </a:r>
          </a:p>
        </p:txBody>
      </p:sp>
    </p:spTree>
    <p:extLst>
      <p:ext uri="{BB962C8B-B14F-4D97-AF65-F5344CB8AC3E}">
        <p14:creationId xmlns:p14="http://schemas.microsoft.com/office/powerpoint/2010/main" val="12915163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2238589-F79C-489F-9591-6A249C10E5FE}"/>
              </a:ext>
            </a:extLst>
          </p:cNvPr>
          <p:cNvSpPr txBox="1"/>
          <p:nvPr/>
        </p:nvSpPr>
        <p:spPr>
          <a:xfrm>
            <a:off x="395536" y="41991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по реализации Указов Президента Российской Федерации </a:t>
            </a:r>
          </a:p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01.07.2025 </a:t>
            </a:r>
            <a:endParaRPr lang="ru-RU" sz="2000" dirty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56081" y="388694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руб.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9806430"/>
              </p:ext>
            </p:extLst>
          </p:nvPr>
        </p:nvGraphicFramePr>
        <p:xfrm>
          <a:off x="251521" y="742048"/>
          <a:ext cx="8568952" cy="574239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595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учреждений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solidFill>
                      <a:schemeClr val="accent6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Целевой показатель средней заработной платы  по Указам Президента РФ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solidFill>
                      <a:schemeClr val="accent6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Фактическая средняя заработная плата по Указам Президента РФ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solidFill>
                      <a:schemeClr val="accent6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Процент исполнения "ЛИНЕЙКИ" по Указам Президента РФ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solidFill>
                      <a:schemeClr val="accent6">
                        <a:lumMod val="75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812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accent6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accent6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accent6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accent6">
                        <a:lumMod val="75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989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МДОУ № 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55 165,20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67 709,33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122,7%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3989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МДОУ № 10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55 165,20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65 174,31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118,1%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3989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МДОУ № 19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55 165,20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62 743,84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113,7%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989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МДОУ № 22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55 165,20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61 374,64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111,3%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3989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МДОУ № 23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55 165,20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58 648,87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106,3%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3989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МДОУ № 25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55 165,20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55 112,18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99,9%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3989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МДОУ № 27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55 165,20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55 459,77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100,5%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4812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МДОУ № 36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55 165,20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60 816,75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110,2%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4812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МДОУ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55 165,20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60 844,60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110,3%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3989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Гимназия им. В. А. Надькина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62 598,70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95 601,91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152,7%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3989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МОУ СОШ № 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62 598,70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94 341,88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150,7%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3989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МОУ СОШ № 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62 598,70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90 354,46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144,3%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7978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МОУ СОШ № 4 им. Д.М. Перова"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62 598,70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87 879,73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140,4%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3989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МОУ СОШ № 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62 598,70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107 082,14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171,1%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3989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МОУ СОШ № 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62 598,70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83 623,19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133,6%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3989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МОУ СОШ № 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62 598,70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110 672,39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176,8%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3989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МОУ СОШ № 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62 598,70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93 810,57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149,9%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4812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СОШ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62 598,70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96 139,42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153,6%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4812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 ДО ДДТ "Созвездие"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62 783,00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67 100,92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106,9%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3989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accent6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3989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МБУК ДК "Юность"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59 600,00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60 786,15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102,0%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3989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МБУК МВК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59 600,00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60 413,28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101,4%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13989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МБУ ДО ДШИ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62 783,00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79 366,38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126,4%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14812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МКУ ЦБС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59 600,00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59 606,31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  <a:tr h="18328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Спортивная школа</a:t>
                      </a:r>
                    </a:p>
                  </a:txBody>
                  <a:tcPr marL="8229" marR="8229" marT="8229" marB="0" anchor="b">
                    <a:solidFill>
                      <a:schemeClr val="accent6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62 783,00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71 061,63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113,2%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47329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1115616" y="188640"/>
            <a:ext cx="640871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уплаченных налогов за 1 </a:t>
            </a:r>
            <a:r>
              <a:rPr lang="ru-RU" sz="20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полугодие 2025 </a:t>
            </a:r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6509497"/>
              </p:ext>
            </p:extLst>
          </p:nvPr>
        </p:nvGraphicFramePr>
        <p:xfrm>
          <a:off x="239260" y="818658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9932170"/>
              </p:ext>
            </p:extLst>
          </p:nvPr>
        </p:nvGraphicFramePr>
        <p:xfrm>
          <a:off x="281113" y="3645024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96218" y="434861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4812536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79027CC5-8ACA-4873-8493-10CA04E304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6863905"/>
              </p:ext>
            </p:extLst>
          </p:nvPr>
        </p:nvGraphicFramePr>
        <p:xfrm>
          <a:off x="413915" y="557972"/>
          <a:ext cx="8244916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xmlns="" id="{4A3BD0E2-41C3-49DA-A812-D6FD8764FF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7828097"/>
              </p:ext>
            </p:extLst>
          </p:nvPr>
        </p:nvGraphicFramePr>
        <p:xfrm>
          <a:off x="425253" y="3573016"/>
          <a:ext cx="828092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1259632" y="116632"/>
            <a:ext cx="640871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уплаченных налогов за 1 </a:t>
            </a:r>
            <a:r>
              <a:rPr lang="ru-RU" sz="20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полугодие 2025 </a:t>
            </a:r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49986" y="162798"/>
            <a:ext cx="8865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12025678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01BBEEC-558B-4A4A-BC58-5FC80120D596}"/>
              </a:ext>
            </a:extLst>
          </p:cNvPr>
          <p:cNvSpPr txBox="1"/>
          <p:nvPr/>
        </p:nvSpPr>
        <p:spPr>
          <a:xfrm>
            <a:off x="1547664" y="131662"/>
            <a:ext cx="5832648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детей на </a:t>
            </a:r>
            <a:r>
              <a:rPr lang="ru-RU" sz="20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01.07.2025 </a:t>
            </a:r>
            <a:endParaRPr lang="ru-RU" sz="2000" dirty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4683567"/>
              </p:ext>
            </p:extLst>
          </p:nvPr>
        </p:nvGraphicFramePr>
        <p:xfrm>
          <a:off x="251520" y="692696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1988666"/>
              </p:ext>
            </p:extLst>
          </p:nvPr>
        </p:nvGraphicFramePr>
        <p:xfrm>
          <a:off x="251520" y="3717032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149987" y="377883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чел.</a:t>
            </a:r>
          </a:p>
        </p:txBody>
      </p:sp>
    </p:spTree>
    <p:extLst>
      <p:ext uri="{BB962C8B-B14F-4D97-AF65-F5344CB8AC3E}">
        <p14:creationId xmlns:p14="http://schemas.microsoft.com/office/powerpoint/2010/main" val="24888105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F95FC04-E796-4283-9AEF-145D9352A343}"/>
              </a:ext>
            </a:extLst>
          </p:cNvPr>
          <p:cNvSpPr txBox="1"/>
          <p:nvPr/>
        </p:nvSpPr>
        <p:spPr>
          <a:xfrm>
            <a:off x="251520" y="188640"/>
            <a:ext cx="849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внебюджетных средств по муниципальным учреждениям </a:t>
            </a:r>
          </a:p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01.07.2025 </a:t>
            </a:r>
            <a:endParaRPr lang="ru-RU" sz="2000" dirty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47A3A80A-C8AE-4EF9-A0B2-31A91691DA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2518970"/>
              </p:ext>
            </p:extLst>
          </p:nvPr>
        </p:nvGraphicFramePr>
        <p:xfrm>
          <a:off x="323528" y="978987"/>
          <a:ext cx="8568952" cy="5330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837062" y="742637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36076273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56A7112F-DD3D-435A-A507-ED3FF3B24A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50785392"/>
              </p:ext>
            </p:extLst>
          </p:nvPr>
        </p:nvGraphicFramePr>
        <p:xfrm>
          <a:off x="395536" y="980728"/>
          <a:ext cx="8352928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F95FC04-E796-4283-9AEF-145D9352A343}"/>
              </a:ext>
            </a:extLst>
          </p:cNvPr>
          <p:cNvSpPr txBox="1"/>
          <p:nvPr/>
        </p:nvSpPr>
        <p:spPr>
          <a:xfrm>
            <a:off x="323528" y="44624"/>
            <a:ext cx="849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внебюджетных средств по муниципальным учреждениям </a:t>
            </a:r>
          </a:p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01.07.2025</a:t>
            </a:r>
            <a:endParaRPr lang="ru-RU" sz="2000" dirty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00392" y="398567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2360211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44009"/>
            <a:ext cx="4536504" cy="504056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Структура доходов бюджета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078425902"/>
              </p:ext>
            </p:extLst>
          </p:nvPr>
        </p:nvGraphicFramePr>
        <p:xfrm>
          <a:off x="323528" y="745856"/>
          <a:ext cx="5976664" cy="4843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95936" y="591968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802143681"/>
              </p:ext>
            </p:extLst>
          </p:nvPr>
        </p:nvGraphicFramePr>
        <p:xfrm>
          <a:off x="4932040" y="2924944"/>
          <a:ext cx="4032448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656519" y="3212976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15719949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xmlns="" id="{F488FDBE-47C7-463A-B99C-D1DBE421CB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0437189"/>
              </p:ext>
            </p:extLst>
          </p:nvPr>
        </p:nvGraphicFramePr>
        <p:xfrm>
          <a:off x="336346" y="908720"/>
          <a:ext cx="8484126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F95FC04-E796-4283-9AEF-145D9352A343}"/>
              </a:ext>
            </a:extLst>
          </p:cNvPr>
          <p:cNvSpPr txBox="1"/>
          <p:nvPr/>
        </p:nvSpPr>
        <p:spPr>
          <a:xfrm>
            <a:off x="323528" y="44624"/>
            <a:ext cx="849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внебюджетных средств по муниципальным учреждениям </a:t>
            </a:r>
          </a:p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01.07.2025</a:t>
            </a:r>
            <a:endParaRPr lang="ru-RU" sz="2000" dirty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00392" y="398567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6547572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F95FC04-E796-4283-9AEF-145D9352A343}"/>
              </a:ext>
            </a:extLst>
          </p:cNvPr>
          <p:cNvSpPr txBox="1"/>
          <p:nvPr/>
        </p:nvSpPr>
        <p:spPr>
          <a:xfrm>
            <a:off x="251520" y="96531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заключенных контрактах по муниципальным учреждениям  </a:t>
            </a:r>
          </a:p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01.07.2025</a:t>
            </a:r>
            <a:endParaRPr lang="ru-RU" sz="2000" dirty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241915486"/>
              </p:ext>
            </p:extLst>
          </p:nvPr>
        </p:nvGraphicFramePr>
        <p:xfrm>
          <a:off x="683568" y="804416"/>
          <a:ext cx="7920880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397099938"/>
              </p:ext>
            </p:extLst>
          </p:nvPr>
        </p:nvGraphicFramePr>
        <p:xfrm>
          <a:off x="503548" y="3582888"/>
          <a:ext cx="8136904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740352" y="3429000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48364" y="650528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ед.</a:t>
            </a:r>
          </a:p>
        </p:txBody>
      </p:sp>
    </p:spTree>
    <p:extLst>
      <p:ext uri="{BB962C8B-B14F-4D97-AF65-F5344CB8AC3E}">
        <p14:creationId xmlns:p14="http://schemas.microsoft.com/office/powerpoint/2010/main" val="13306113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F95FC04-E796-4283-9AEF-145D9352A343}"/>
              </a:ext>
            </a:extLst>
          </p:cNvPr>
          <p:cNvSpPr txBox="1"/>
          <p:nvPr/>
        </p:nvSpPr>
        <p:spPr>
          <a:xfrm>
            <a:off x="179512" y="116632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заключенных контрактах по муниципальным учреждениям  на </a:t>
            </a:r>
            <a:r>
              <a:rPr lang="ru-RU" sz="20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01.07.2025</a:t>
            </a:r>
            <a:endParaRPr lang="ru-RU" sz="2000" dirty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571942169"/>
              </p:ext>
            </p:extLst>
          </p:nvPr>
        </p:nvGraphicFramePr>
        <p:xfrm>
          <a:off x="569123" y="764704"/>
          <a:ext cx="7861738" cy="2532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406055" y="657766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ед.</a:t>
            </a: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754092303"/>
              </p:ext>
            </p:extLst>
          </p:nvPr>
        </p:nvGraphicFramePr>
        <p:xfrm>
          <a:off x="172337" y="3356992"/>
          <a:ext cx="8750501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956376" y="3235004"/>
            <a:ext cx="9408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12325623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F95FC04-E796-4283-9AEF-145D9352A343}"/>
              </a:ext>
            </a:extLst>
          </p:cNvPr>
          <p:cNvSpPr txBox="1"/>
          <p:nvPr/>
        </p:nvSpPr>
        <p:spPr>
          <a:xfrm>
            <a:off x="107504" y="188640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заключенных контрактах по муниципальным учреждениям  на </a:t>
            </a:r>
            <a:r>
              <a:rPr lang="ru-RU" sz="20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01.07.2025</a:t>
            </a:r>
            <a:endParaRPr lang="ru-RU" sz="2000" dirty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1455" y="453153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ед.</a:t>
            </a: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4187330358"/>
              </p:ext>
            </p:extLst>
          </p:nvPr>
        </p:nvGraphicFramePr>
        <p:xfrm>
          <a:off x="353264" y="894836"/>
          <a:ext cx="8573681" cy="2730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2512886493"/>
              </p:ext>
            </p:extLst>
          </p:nvPr>
        </p:nvGraphicFramePr>
        <p:xfrm>
          <a:off x="251520" y="3284984"/>
          <a:ext cx="8784976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500888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F95FC04-E796-4283-9AEF-145D9352A343}"/>
              </a:ext>
            </a:extLst>
          </p:cNvPr>
          <p:cNvSpPr txBox="1"/>
          <p:nvPr/>
        </p:nvSpPr>
        <p:spPr>
          <a:xfrm>
            <a:off x="35496" y="423040"/>
            <a:ext cx="892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заключенных контрактах по муниципальным учреждениям  </a:t>
            </a:r>
          </a:p>
          <a:p>
            <a:pPr algn="ctr"/>
            <a:r>
              <a:rPr lang="ru-RU" sz="20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01.07.2025</a:t>
            </a:r>
            <a:endParaRPr lang="ru-RU" sz="2000" dirty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407406748"/>
              </p:ext>
            </p:extLst>
          </p:nvPr>
        </p:nvGraphicFramePr>
        <p:xfrm>
          <a:off x="288032" y="1196752"/>
          <a:ext cx="8640960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740352" y="824741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2877959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912322804"/>
              </p:ext>
            </p:extLst>
          </p:nvPr>
        </p:nvGraphicFramePr>
        <p:xfrm>
          <a:off x="323528" y="1268760"/>
          <a:ext cx="864096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9552" y="260648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Структура расходов местного бюджета по функциональной классификации 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01.07.2025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015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8614"/>
            <a:ext cx="7207550" cy="490066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Структура расходов города в разрезе ГРБС 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01.07.2025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4592" y="543178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Образование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828864056"/>
              </p:ext>
            </p:extLst>
          </p:nvPr>
        </p:nvGraphicFramePr>
        <p:xfrm>
          <a:off x="179512" y="1032111"/>
          <a:ext cx="8496944" cy="2612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058530692"/>
              </p:ext>
            </p:extLst>
          </p:nvPr>
        </p:nvGraphicFramePr>
        <p:xfrm>
          <a:off x="251520" y="3789040"/>
          <a:ext cx="8664624" cy="2824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028384" y="116632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3642575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271922485"/>
              </p:ext>
            </p:extLst>
          </p:nvPr>
        </p:nvGraphicFramePr>
        <p:xfrm>
          <a:off x="971600" y="420968"/>
          <a:ext cx="6624736" cy="1924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16795564"/>
              </p:ext>
            </p:extLst>
          </p:nvPr>
        </p:nvGraphicFramePr>
        <p:xfrm>
          <a:off x="179512" y="2420888"/>
          <a:ext cx="8832964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490066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Структура расходов города в разрезе ГРБС 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01.07.2025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04364" y="420968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2447275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1992" y="43277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Информация об исполнении муниципальных программ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172400" y="116632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503877"/>
              </p:ext>
            </p:extLst>
          </p:nvPr>
        </p:nvGraphicFramePr>
        <p:xfrm>
          <a:off x="179512" y="426246"/>
          <a:ext cx="8856984" cy="6314383"/>
        </p:xfrm>
        <a:graphic>
          <a:graphicData uri="http://schemas.openxmlformats.org/drawingml/2006/table">
            <a:tbl>
              <a:tblPr/>
              <a:tblGrid>
                <a:gridCol w="61206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819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программы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 2025 год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Исполнено 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</a:t>
                      </a:r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  <a:p>
                      <a:pPr algn="ctr" fontAlgn="ctr"/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01.07.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2025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Исполнение, %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  <a:alpha val="3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0625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Развитие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образования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«города Саянска»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1 412 492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802 545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265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Развитие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культуры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муниципального образования «город Саянск»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146 514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71 024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265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Социальная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поддержка населения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муниципального образования «город Саянск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8 631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6 359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265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Молодым семьям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-доступное жилье  муниципального образования «города Саянска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30 156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21 704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0265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Физическая культура и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спорт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в муниципальном образовании «город Саянск»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123 045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64 929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265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Организация отдыха, оздоровления и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занятости детей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и подростков «города Саянска»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3 919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3 216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7486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Профилактика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социально-негативных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явлений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в муниципальном образования «город Саянск»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2 723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1 086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64237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Профилактика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терроризма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и экстремизма, а также минимизации и ликвидации последствий проявлений терроризма и экстремизма в муниципальном образовании «город Саянск»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9346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Поддержка и развитие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субъектов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малого и среднего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предпринимательства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в муниципальном образовании  «город Саянск»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27527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Управление имуществом 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муниципального образования «город Саянск»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71 886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33 106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58196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Защита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населения и территории муниципального образования «город Саянск»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 чрезвычайных ситуаций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, обеспечение пожарной безопасности и безопасности людей на водных объектах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8 836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4 367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89346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Развитие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архитектуры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, градостроительства и жилищно-коммунального хозяйства муниципального образования «город Саянск»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70 844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20 513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89346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Развитие, содержание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дорожного хозяйства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 благоустройство муниципального образования «город Саянск»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199 334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116 896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89346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Строительство и капитальный ремонт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объектов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водоснабжения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и водоотведения муниципального образования «город Саянск» 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272 730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43 863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89346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Формирование современной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городской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среды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на территории муниципального образования «город Саянск» 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156 263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49 151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0265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Молодежная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политика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в муниципальном образовании «город Саянск»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1 349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0265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Охрана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окружающей среды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территории муниципального образования «город Саянск»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8 026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1 362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0265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2 516 778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1 240 439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  <a:alpha val="3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0265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том числе за счет средств местного бюджета</a:t>
                      </a:r>
                    </a:p>
                  </a:txBody>
                  <a:tcPr marL="3902" marR="3902" marT="39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2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730 620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2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364 876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2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>
                        <a:alpha val="2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533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55373"/>
            <a:ext cx="72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Динамика расходов по экономическому содержанию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67273502"/>
              </p:ext>
            </p:extLst>
          </p:nvPr>
        </p:nvGraphicFramePr>
        <p:xfrm>
          <a:off x="5508104" y="836712"/>
          <a:ext cx="3024336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934180929"/>
              </p:ext>
            </p:extLst>
          </p:nvPr>
        </p:nvGraphicFramePr>
        <p:xfrm>
          <a:off x="323528" y="3239398"/>
          <a:ext cx="3888432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676897831"/>
              </p:ext>
            </p:extLst>
          </p:nvPr>
        </p:nvGraphicFramePr>
        <p:xfrm>
          <a:off x="323528" y="908720"/>
          <a:ext cx="3528392" cy="2143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403648" y="5749621"/>
            <a:ext cx="5976664" cy="923330"/>
          </a:xfrm>
          <a:prstGeom prst="rect">
            <a:avLst/>
          </a:prstGeom>
          <a:noFill/>
          <a:effectLst>
            <a:glow rad="127000">
              <a:schemeClr val="bg1"/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 </a:t>
            </a:r>
            <a:r>
              <a:rPr lang="ru-RU" sz="5400" dirty="0">
                <a:solidFill>
                  <a:srgbClr val="00CC99"/>
                </a:solidFill>
              </a:rPr>
              <a:t>–</a:t>
            </a:r>
            <a:r>
              <a:rPr lang="ru-RU" sz="1400" dirty="0" smtClean="0"/>
              <a:t>01.07.2023  </a:t>
            </a:r>
            <a:r>
              <a:rPr lang="en-US" sz="1400" dirty="0" smtClean="0"/>
              <a:t> </a:t>
            </a:r>
            <a:r>
              <a:rPr lang="ru-RU" sz="5400" dirty="0">
                <a:solidFill>
                  <a:schemeClr val="accent6">
                    <a:lumMod val="75000"/>
                  </a:schemeClr>
                </a:solidFill>
              </a:rPr>
              <a:t>–</a:t>
            </a:r>
            <a:r>
              <a:rPr lang="ru-RU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400" dirty="0" smtClean="0"/>
              <a:t>01.07.2024    </a:t>
            </a:r>
            <a:r>
              <a:rPr lang="ru-RU" sz="5400" dirty="0">
                <a:solidFill>
                  <a:schemeClr val="accent6">
                    <a:lumMod val="50000"/>
                  </a:schemeClr>
                </a:solidFill>
              </a:rPr>
              <a:t>–</a:t>
            </a:r>
            <a:r>
              <a:rPr lang="ru-RU" sz="1400" dirty="0"/>
              <a:t> </a:t>
            </a:r>
            <a:r>
              <a:rPr lang="ru-RU" sz="1400" dirty="0" smtClean="0"/>
              <a:t>01.07.2025 </a:t>
            </a:r>
            <a:endParaRPr lang="ru-RU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7812360" y="406012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5394563"/>
              </p:ext>
            </p:extLst>
          </p:nvPr>
        </p:nvGraphicFramePr>
        <p:xfrm>
          <a:off x="5292080" y="3429000"/>
          <a:ext cx="3312368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3243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49725247"/>
              </p:ext>
            </p:extLst>
          </p:nvPr>
        </p:nvGraphicFramePr>
        <p:xfrm>
          <a:off x="467544" y="764704"/>
          <a:ext cx="4176464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08135351"/>
              </p:ext>
            </p:extLst>
          </p:nvPr>
        </p:nvGraphicFramePr>
        <p:xfrm>
          <a:off x="5067100" y="644788"/>
          <a:ext cx="3995936" cy="2725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941013599"/>
              </p:ext>
            </p:extLst>
          </p:nvPr>
        </p:nvGraphicFramePr>
        <p:xfrm>
          <a:off x="2123728" y="3573016"/>
          <a:ext cx="5112568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6512" y="124058"/>
            <a:ext cx="72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Динамика расходов по экономическому содержанию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03648" y="5934670"/>
            <a:ext cx="59766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solidFill>
                  <a:schemeClr val="accent6">
                    <a:lumMod val="50000"/>
                  </a:schemeClr>
                </a:solidFill>
              </a:rPr>
              <a:t>-</a:t>
            </a:r>
            <a:r>
              <a:rPr lang="ru-RU" sz="1400" dirty="0"/>
              <a:t> </a:t>
            </a:r>
            <a:r>
              <a:rPr lang="ru-RU" sz="1400" dirty="0" smtClean="0"/>
              <a:t>01.07.2023    </a:t>
            </a:r>
            <a:r>
              <a:rPr lang="ru-RU" sz="5400" dirty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ru-RU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400" dirty="0" smtClean="0"/>
              <a:t>01.07.2024    </a:t>
            </a:r>
            <a:r>
              <a:rPr lang="ru-RU" sz="5400" dirty="0">
                <a:solidFill>
                  <a:srgbClr val="00CC99"/>
                </a:solidFill>
              </a:rPr>
              <a:t>-</a:t>
            </a:r>
            <a:r>
              <a:rPr lang="ru-RU" sz="1400" dirty="0"/>
              <a:t> </a:t>
            </a:r>
            <a:r>
              <a:rPr lang="ru-RU" sz="1400" dirty="0" smtClean="0"/>
              <a:t>01.07.2025 </a:t>
            </a:r>
            <a:endParaRPr lang="ru-RU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8027312" y="490900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19324461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16352</TotalTime>
  <Words>2956</Words>
  <Application>Microsoft Office PowerPoint</Application>
  <PresentationFormat>Экран (4:3)</PresentationFormat>
  <Paragraphs>988</Paragraphs>
  <Slides>34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Презентация PowerPoint</vt:lpstr>
      <vt:lpstr>Изменение параметров бюджета за 1 полугодие 2025 года</vt:lpstr>
      <vt:lpstr>Структура доходов бюджета</vt:lpstr>
      <vt:lpstr>Презентация PowerPoint</vt:lpstr>
      <vt:lpstr>Структура расходов города в разрезе ГРБС на 01.07.2025</vt:lpstr>
      <vt:lpstr>Структура расходов города в разрезе ГРБС на 01.07.2025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Изменение параметров бюджета на 01.04.2021</dc:title>
  <dc:creator>Грайвер Ольга Ивановна</dc:creator>
  <cp:lastModifiedBy>Окшина Елена Владимировна</cp:lastModifiedBy>
  <cp:revision>874</cp:revision>
  <dcterms:created xsi:type="dcterms:W3CDTF">2021-04-22T06:12:13Z</dcterms:created>
  <dcterms:modified xsi:type="dcterms:W3CDTF">2025-08-05T00:47:28Z</dcterms:modified>
</cp:coreProperties>
</file>