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29"/>
  </p:notesMasterIdLst>
  <p:sldIdLst>
    <p:sldId id="282" r:id="rId2"/>
    <p:sldId id="283" r:id="rId3"/>
    <p:sldId id="294" r:id="rId4"/>
    <p:sldId id="284" r:id="rId5"/>
    <p:sldId id="289" r:id="rId6"/>
    <p:sldId id="296" r:id="rId7"/>
    <p:sldId id="307" r:id="rId8"/>
    <p:sldId id="291" r:id="rId9"/>
    <p:sldId id="285" r:id="rId10"/>
    <p:sldId id="288" r:id="rId11"/>
    <p:sldId id="292" r:id="rId12"/>
    <p:sldId id="293" r:id="rId13"/>
    <p:sldId id="297" r:id="rId14"/>
    <p:sldId id="295" r:id="rId15"/>
    <p:sldId id="312" r:id="rId16"/>
    <p:sldId id="304" r:id="rId17"/>
    <p:sldId id="306" r:id="rId18"/>
    <p:sldId id="301" r:id="rId19"/>
    <p:sldId id="298" r:id="rId20"/>
    <p:sldId id="311" r:id="rId21"/>
    <p:sldId id="305" r:id="rId22"/>
    <p:sldId id="299" r:id="rId23"/>
    <p:sldId id="302" r:id="rId24"/>
    <p:sldId id="308" r:id="rId25"/>
    <p:sldId id="309" r:id="rId26"/>
    <p:sldId id="310" r:id="rId27"/>
    <p:sldId id="290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CECFF"/>
    <a:srgbClr val="99CCFF"/>
    <a:srgbClr val="CCFFFF"/>
    <a:srgbClr val="CC99FF"/>
    <a:srgbClr val="CCCCFF"/>
    <a:srgbClr val="AF56B6"/>
    <a:srgbClr val="3366FF"/>
    <a:srgbClr val="66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07" autoAdjust="0"/>
  </p:normalViewPr>
  <p:slideViewPr>
    <p:cSldViewPr snapToGrid="0">
      <p:cViewPr>
        <p:scale>
          <a:sx n="90" d="100"/>
          <a:sy n="90" d="100"/>
        </p:scale>
        <p:origin x="-28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сельское хозяйство</c:v>
                </c:pt>
                <c:pt idx="2">
                  <c:v>строительство </c:v>
                </c:pt>
                <c:pt idx="3">
                  <c:v>торговля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66.5</c:v>
                </c:pt>
                <c:pt idx="1">
                  <c:v>12.4</c:v>
                </c:pt>
                <c:pt idx="2">
                  <c:v>1.7</c:v>
                </c:pt>
                <c:pt idx="3">
                  <c:v>14.7</c:v>
                </c:pt>
                <c:pt idx="4">
                  <c:v>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AF56B6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3</a:t>
                    </a:r>
                    <a:r>
                      <a:rPr lang="en-US" smtClean="0"/>
                      <a:t>2%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58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5365683428328213E-2"/>
                  <c:y val="9.86758345347676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Бытовое обслуживание</c:v>
                </c:pt>
                <c:pt idx="1">
                  <c:v>Розничная торговля</c:v>
                </c:pt>
                <c:pt idx="2">
                  <c:v>Общественное питание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161</c:v>
                </c:pt>
                <c:pt idx="1">
                  <c:v>344</c:v>
                </c:pt>
                <c:pt idx="2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20222</c:v>
                </c:pt>
              </c:strCache>
            </c:strRef>
          </c:tx>
          <c:spPr>
            <a:solidFill>
              <a:srgbClr val="99CCFF"/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20232</c:v>
                </c:pt>
              </c:strCache>
            </c:strRef>
          </c:tx>
          <c:spPr>
            <a:solidFill>
              <a:srgbClr val="CCCCFF"/>
            </a:solid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2194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ECFF"/>
            </a:solidFill>
            <a:ln>
              <a:solidFill>
                <a:schemeClr val="accent5">
                  <a:lumMod val="50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2922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50"/>
        <c:axId val="46997504"/>
        <c:axId val="46999040"/>
      </c:barChart>
      <c:catAx>
        <c:axId val="46997504"/>
        <c:scaling>
          <c:orientation val="minMax"/>
        </c:scaling>
        <c:delete val="1"/>
        <c:axPos val="b"/>
        <c:majorTickMark val="out"/>
        <c:minorTickMark val="none"/>
        <c:tickLblPos val="nextTo"/>
        <c:crossAx val="46999040"/>
        <c:crosses val="autoZero"/>
        <c:auto val="1"/>
        <c:lblAlgn val="ctr"/>
        <c:lblOffset val="100"/>
        <c:noMultiLvlLbl val="0"/>
      </c:catAx>
      <c:valAx>
        <c:axId val="46999040"/>
        <c:scaling>
          <c:orientation val="minMax"/>
          <c:max val="3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6997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19556403529692"/>
          <c:y val="8.7879562999830504E-2"/>
          <c:w val="0.5000644688817556"/>
          <c:h val="0.78532628626901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CC99FF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Лист1!$A$2:$A$8</c:f>
              <c:strCache>
                <c:ptCount val="7"/>
                <c:pt idx="0">
                  <c:v>жилые здания и помещения</c:v>
                </c:pt>
                <c:pt idx="1">
                  <c:v>здания</c:v>
                </c:pt>
                <c:pt idx="2">
                  <c:v>сооружения</c:v>
                </c:pt>
                <c:pt idx="3">
                  <c:v>транспортные средства</c:v>
                </c:pt>
                <c:pt idx="4">
                  <c:v>компьютерное оборудование</c:v>
                </c:pt>
                <c:pt idx="5">
                  <c:v>прочие машины и оборудование</c:v>
                </c:pt>
                <c:pt idx="6">
                  <c:v>прочие инвестиции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7.7</c:v>
                </c:pt>
                <c:pt idx="1">
                  <c:v>2.5</c:v>
                </c:pt>
                <c:pt idx="2">
                  <c:v>41.5</c:v>
                </c:pt>
                <c:pt idx="3">
                  <c:v>4.3</c:v>
                </c:pt>
                <c:pt idx="4">
                  <c:v>2.4</c:v>
                </c:pt>
                <c:pt idx="5">
                  <c:v>40.9</c:v>
                </c:pt>
                <c:pt idx="6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0.12689919831812652"/>
          <c:y val="0.803845888970247"/>
          <c:w val="0.75743033326941223"/>
          <c:h val="0.1961541110297529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08186800484134E-2"/>
          <c:y val="8.0693681895187747E-2"/>
          <c:w val="0.78463062883347579"/>
          <c:h val="0.919306318104812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1226985420062805"/>
                  <c:y val="-0.1233578803241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451559310358587E-2"/>
                  <c:y val="0.13695876051385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3773681155799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362045632973298E-3"/>
                  <c:y val="-2.26633878790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собственные средства</c:v>
                </c:pt>
                <c:pt idx="1">
                  <c:v>бюджетные средства</c:v>
                </c:pt>
                <c:pt idx="2">
                  <c:v>иные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86.3</c:v>
                </c:pt>
                <c:pt idx="1">
                  <c:v>13.4</c:v>
                </c:pt>
                <c:pt idx="2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0.61701</cdr:x>
      <cdr:y>0.71276</cdr:y>
    </cdr:from>
    <cdr:to>
      <cdr:x>0.61701</cdr:x>
      <cdr:y>0.83641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2227966" y="2315332"/>
          <a:ext cx="0" cy="40166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379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37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2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4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1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9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9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3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7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6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4C71EC6-210F-42DE-9C53-41977AD35B3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20.10.2025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9B0651-EE4F-4900-A07F-96A6BFA9D0F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31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1.xml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chart" Target="../charts/chart2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hyperlink" Target="https://invest.irkobl.ru/invest-infrastructure/map/" TargetMode="External"/><Relationship Id="rId18" Type="http://schemas.openxmlformats.org/officeDocument/2006/relationships/image" Target="../media/image79.jpeg"/><Relationship Id="rId3" Type="http://schemas.openxmlformats.org/officeDocument/2006/relationships/hyperlink" Target="https://www.mspbank.ru/" TargetMode="External"/><Relationship Id="rId21" Type="http://schemas.openxmlformats.org/officeDocument/2006/relationships/image" Target="../media/image81.jpeg"/><Relationship Id="rId7" Type="http://schemas.openxmlformats.org/officeDocument/2006/relationships/image" Target="../media/image72.jpeg"/><Relationship Id="rId12" Type="http://schemas.openxmlformats.org/officeDocument/2006/relationships/hyperlink" Target="http://aokrio.ru/" TargetMode="External"/><Relationship Id="rId17" Type="http://schemas.openxmlformats.org/officeDocument/2006/relationships/hyperlink" Target="http://www.frpirk.ru/" TargetMode="External"/><Relationship Id="rId2" Type="http://schemas.openxmlformats.org/officeDocument/2006/relationships/image" Target="../media/image4.jpg"/><Relationship Id="rId16" Type="http://schemas.openxmlformats.org/officeDocument/2006/relationships/image" Target="../media/image78.jpeg"/><Relationship Id="rId20" Type="http://schemas.openxmlformats.org/officeDocument/2006/relationships/hyperlink" Target="https://mb38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&#1074;&#1101;&#1073;.&#1088;&#1092;/podderzhka-monogorodov/" TargetMode="External"/><Relationship Id="rId11" Type="http://schemas.openxmlformats.org/officeDocument/2006/relationships/image" Target="../media/image76.jpeg"/><Relationship Id="rId24" Type="http://schemas.openxmlformats.org/officeDocument/2006/relationships/image" Target="../media/image82.jpeg"/><Relationship Id="rId5" Type="http://schemas.openxmlformats.org/officeDocument/2006/relationships/hyperlink" Target="http://frprf.ru/" TargetMode="External"/><Relationship Id="rId15" Type="http://schemas.openxmlformats.org/officeDocument/2006/relationships/hyperlink" Target="http://mfoirk.ru/" TargetMode="External"/><Relationship Id="rId23" Type="http://schemas.openxmlformats.org/officeDocument/2006/relationships/hyperlink" Target="https://www.admsayansk.ru/page/4170" TargetMode="External"/><Relationship Id="rId10" Type="http://schemas.openxmlformats.org/officeDocument/2006/relationships/image" Target="../media/image75.jpeg"/><Relationship Id="rId19" Type="http://schemas.openxmlformats.org/officeDocument/2006/relationships/image" Target="../media/image80.jpeg"/><Relationship Id="rId4" Type="http://schemas.openxmlformats.org/officeDocument/2006/relationships/hyperlink" Target="https://corpmsp.ru/" TargetMode="External"/><Relationship Id="rId9" Type="http://schemas.openxmlformats.org/officeDocument/2006/relationships/image" Target="../media/image74.jpeg"/><Relationship Id="rId14" Type="http://schemas.openxmlformats.org/officeDocument/2006/relationships/image" Target="../media/image77.jpeg"/><Relationship Id="rId22" Type="http://schemas.openxmlformats.org/officeDocument/2006/relationships/hyperlink" Target="https://asi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12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40.png"/><Relationship Id="rId5" Type="http://schemas.openxmlformats.org/officeDocument/2006/relationships/image" Target="../media/image85.jpg"/><Relationship Id="rId10" Type="http://schemas.openxmlformats.org/officeDocument/2006/relationships/image" Target="../media/image90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admsayansk@irmail.ru" TargetMode="External"/><Relationship Id="rId3" Type="http://schemas.openxmlformats.org/officeDocument/2006/relationships/image" Target="../media/image99.png"/><Relationship Id="rId7" Type="http://schemas.openxmlformats.org/officeDocument/2006/relationships/hyperlink" Target="http://www.admsayansk.ru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3.jpeg"/><Relationship Id="rId4" Type="http://schemas.openxmlformats.org/officeDocument/2006/relationships/image" Target="../media/image12.png"/><Relationship Id="rId9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338" y="260648"/>
            <a:ext cx="10753195" cy="1224136"/>
          </a:xfrm>
        </p:spPr>
        <p:txBody>
          <a:bodyPr>
            <a:noAutofit/>
          </a:bodyPr>
          <a:lstStyle/>
          <a:p>
            <a:pPr algn="l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ИНВЕСТИЦИОННЫЙ   ПРОФИЛЬ</a:t>
            </a:r>
          </a:p>
          <a:p>
            <a:pPr algn="l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ГОРОДА САЯНСКА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769" y="1812604"/>
            <a:ext cx="52870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sz="1800" kern="1200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155168"/>
            <a:ext cx="1140244" cy="14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246922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4506" y="3799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0131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74506" y="61651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385195" y="246922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КЛЮЧЕВЫЕ ОТРАСЛИ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ЭКОНОМИКИ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477" y="82399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Структура </a:t>
            </a:r>
            <a:r>
              <a:rPr lang="ru-RU" sz="1600" dirty="0" smtClean="0">
                <a:latin typeface="Franklin Gothic Book" pitchFamily="34" charset="0"/>
              </a:rPr>
              <a:t>выручки </a:t>
            </a:r>
            <a:r>
              <a:rPr lang="ru-RU" sz="1600" dirty="0">
                <a:latin typeface="Franklin Gothic Book" pitchFamily="34" charset="0"/>
              </a:rPr>
              <a:t>организаций </a:t>
            </a:r>
            <a:endParaRPr lang="ru-RU" sz="1600" dirty="0" smtClean="0">
              <a:latin typeface="Franklin Gothic Book" pitchFamily="34" charset="0"/>
            </a:endParaRPr>
          </a:p>
          <a:p>
            <a:r>
              <a:rPr lang="ru-RU" sz="1600" dirty="0" smtClean="0">
                <a:latin typeface="Franklin Gothic Book" pitchFamily="34" charset="0"/>
              </a:rPr>
              <a:t>по </a:t>
            </a:r>
            <a:r>
              <a:rPr lang="ru-RU" sz="1600" dirty="0">
                <a:latin typeface="Franklin Gothic Book" pitchFamily="34" charset="0"/>
              </a:rPr>
              <a:t>основным </a:t>
            </a:r>
            <a:r>
              <a:rPr lang="ru-RU" sz="1600" dirty="0" smtClean="0">
                <a:latin typeface="Franklin Gothic Book" pitchFamily="34" charset="0"/>
              </a:rPr>
              <a:t>видам экономической </a:t>
            </a:r>
            <a:r>
              <a:rPr lang="ru-RU" sz="1600" dirty="0">
                <a:latin typeface="Franklin Gothic Book" pitchFamily="34" charset="0"/>
              </a:rPr>
              <a:t>деятельности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47160557"/>
              </p:ext>
            </p:extLst>
          </p:nvPr>
        </p:nvGraphicFramePr>
        <p:xfrm>
          <a:off x="3206151" y="2389517"/>
          <a:ext cx="6341374" cy="36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30" name="Picture 6" descr="фабрика, промышленность, промышленное государство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488" y="4477961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02611" y="4623758"/>
            <a:ext cx="1779789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63,4 %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Промышленность 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2050" name="Прямая соединительная линия 2049"/>
          <p:cNvCxnSpPr/>
          <p:nvPr/>
        </p:nvCxnSpPr>
        <p:spPr>
          <a:xfrm flipV="1">
            <a:off x="8820681" y="5251971"/>
            <a:ext cx="2932981" cy="1849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сельское хозяйство, данные, сельское хозяйство, информация, базы данных знач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8" y="3869590"/>
            <a:ext cx="597380" cy="5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1470313" y="3725079"/>
            <a:ext cx="2083239" cy="75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13 %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Сельское хозяйство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056" name="Прямая соединительная линия 2055"/>
          <p:cNvCxnSpPr/>
          <p:nvPr/>
        </p:nvCxnSpPr>
        <p:spPr>
          <a:xfrm flipH="1">
            <a:off x="770627" y="4522378"/>
            <a:ext cx="2705818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строительство, технических, шлем, ког зна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" y="2653262"/>
            <a:ext cx="597380" cy="5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1384539" y="2693805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2,2 %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Строительство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677" y="2091433"/>
            <a:ext cx="602372" cy="6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3347048" y="2091433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16,1 %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Торговля 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061" name="Прямая соединительная линия 2060"/>
          <p:cNvCxnSpPr/>
          <p:nvPr/>
        </p:nvCxnSpPr>
        <p:spPr>
          <a:xfrm flipV="1">
            <a:off x="2769079" y="2653262"/>
            <a:ext cx="2639683" cy="4054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единительная линия 2062"/>
          <p:cNvCxnSpPr/>
          <p:nvPr/>
        </p:nvCxnSpPr>
        <p:spPr>
          <a:xfrm flipH="1">
            <a:off x="770627" y="3338649"/>
            <a:ext cx="2964611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52" y="209143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6818602" y="1980402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5,3 %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Прочие 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342352" y="2579852"/>
            <a:ext cx="187049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851857" y="5620546"/>
            <a:ext cx="5253667" cy="607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7030A0"/>
                </a:solidFill>
                <a:latin typeface="Franklin Gothic Book" pitchFamily="34" charset="0"/>
              </a:rPr>
              <a:t>Многоотраслевая </a:t>
            </a:r>
            <a:r>
              <a:rPr lang="ru-RU" dirty="0" smtClean="0">
                <a:solidFill>
                  <a:schemeClr val="tx1"/>
                </a:solidFill>
                <a:latin typeface="Franklin Gothic Book" pitchFamily="34" charset="0"/>
              </a:rPr>
              <a:t>структура экономики </a:t>
            </a:r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6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9248776" y="3584317"/>
            <a:ext cx="0" cy="408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9956002" y="3691978"/>
            <a:ext cx="0" cy="300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8782" y="9525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708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2988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8834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626274" y="1124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ПРЕДПРИНИМАТЕЛЬСТВО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9600" y="756966"/>
            <a:ext cx="11201400" cy="450192"/>
          </a:xfrm>
          <a:prstGeom prst="roundRect">
            <a:avLst/>
          </a:prstGeom>
          <a:solidFill>
            <a:srgbClr val="AF56B6">
              <a:alpha val="15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городе осуществляют деятельность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902 субъекта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малого и среднего предпринимательства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687878" y="1400175"/>
            <a:ext cx="5054069" cy="45019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714 индивидуальных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предпринимателей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6285" y="1390650"/>
            <a:ext cx="5939765" cy="45019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188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предприятий малого и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среднего предпринимательства </a:t>
            </a:r>
            <a:endParaRPr lang="ru-RU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600" y="2431392"/>
            <a:ext cx="11201400" cy="335892"/>
          </a:xfrm>
          <a:prstGeom prst="roundRect">
            <a:avLst/>
          </a:prstGeom>
          <a:solidFill>
            <a:schemeClr val="accent5">
              <a:lumMod val="75000"/>
              <a:alpha val="15000"/>
            </a:schemeClr>
          </a:solidFill>
          <a:ln>
            <a:solidFill>
              <a:schemeClr val="accent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Потребительский рынок Саянска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4" y="288971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5804" y="3048870"/>
            <a:ext cx="3252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26 супермаркетов, </a:t>
            </a:r>
            <a:r>
              <a:rPr lang="en-US" dirty="0" smtClean="0"/>
              <a:t>S = </a:t>
            </a:r>
            <a:r>
              <a:rPr lang="ru-RU" dirty="0" smtClean="0"/>
              <a:t>12 479,1 кв.м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2278" y="3584317"/>
            <a:ext cx="3176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53</a:t>
            </a:r>
            <a:r>
              <a:rPr lang="ru-RU" dirty="0" smtClean="0"/>
              <a:t> </a:t>
            </a:r>
            <a:r>
              <a:rPr lang="ru-RU" dirty="0" err="1" smtClean="0"/>
              <a:t>минимаркета</a:t>
            </a:r>
            <a:r>
              <a:rPr lang="ru-RU" dirty="0" smtClean="0"/>
              <a:t>, </a:t>
            </a:r>
            <a:r>
              <a:rPr lang="en-US" dirty="0" smtClean="0"/>
              <a:t>S = </a:t>
            </a:r>
            <a:r>
              <a:rPr lang="ru-RU" dirty="0" smtClean="0"/>
              <a:t>3 579,1 кв.м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2278" y="4129153"/>
            <a:ext cx="4434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 продовольственных магазинов,  </a:t>
            </a:r>
            <a:r>
              <a:rPr lang="en-US" dirty="0" smtClean="0"/>
              <a:t>S</a:t>
            </a:r>
            <a:r>
              <a:rPr lang="ru-RU" dirty="0" smtClean="0"/>
              <a:t> = 405,1 </a:t>
            </a:r>
            <a:r>
              <a:rPr lang="ru-RU" dirty="0"/>
              <a:t>кв. </a:t>
            </a:r>
            <a:r>
              <a:rPr lang="ru-RU" dirty="0" smtClean="0"/>
              <a:t>м.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1407" y="4671499"/>
            <a:ext cx="4860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250</a:t>
            </a:r>
            <a:r>
              <a:rPr lang="ru-RU" dirty="0" smtClean="0"/>
              <a:t> непродовольственных магазинов, </a:t>
            </a:r>
            <a:r>
              <a:rPr lang="en-US" dirty="0"/>
              <a:t>S = </a:t>
            </a:r>
            <a:r>
              <a:rPr lang="ru-RU" dirty="0" smtClean="0"/>
              <a:t>28 476,3 </a:t>
            </a:r>
            <a:r>
              <a:rPr lang="ru-RU" dirty="0"/>
              <a:t>кв. </a:t>
            </a:r>
            <a:r>
              <a:rPr lang="ru-RU" dirty="0" smtClean="0"/>
              <a:t>м.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83744" y="5231988"/>
            <a:ext cx="3230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3</a:t>
            </a:r>
            <a:r>
              <a:rPr lang="ru-RU" dirty="0" smtClean="0"/>
              <a:t> </a:t>
            </a:r>
            <a:r>
              <a:rPr lang="ru-RU" dirty="0"/>
              <a:t>объекта нестационарной </a:t>
            </a:r>
            <a:r>
              <a:rPr lang="ru-RU" dirty="0" smtClean="0"/>
              <a:t>торговли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22278" y="5765868"/>
            <a:ext cx="5858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58</a:t>
            </a:r>
            <a:r>
              <a:rPr lang="ru-RU" dirty="0" smtClean="0"/>
              <a:t> </a:t>
            </a:r>
            <a:r>
              <a:rPr lang="ru-RU" dirty="0"/>
              <a:t>предприятий общественного </a:t>
            </a:r>
            <a:r>
              <a:rPr lang="ru-RU" dirty="0" smtClean="0"/>
              <a:t>питания, 4 010 посадочных мест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66529" y="6304894"/>
            <a:ext cx="5996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186</a:t>
            </a:r>
            <a:r>
              <a:rPr lang="ru-RU" dirty="0" smtClean="0"/>
              <a:t> предприятий </a:t>
            </a:r>
            <a:r>
              <a:rPr lang="ru-RU" dirty="0"/>
              <a:t>бытового </a:t>
            </a:r>
            <a:r>
              <a:rPr lang="ru-RU" dirty="0" smtClean="0"/>
              <a:t>обслуживания, 465 рабочих </a:t>
            </a:r>
            <a:r>
              <a:rPr lang="ru-RU" dirty="0"/>
              <a:t>мест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9" y="4515501"/>
            <a:ext cx="476249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3" y="3979959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1" y="3388754"/>
            <a:ext cx="591205" cy="5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2" y="5081077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6" y="5558639"/>
            <a:ext cx="515006" cy="51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0" y="615907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026199690"/>
              </p:ext>
            </p:extLst>
          </p:nvPr>
        </p:nvGraphicFramePr>
        <p:xfrm>
          <a:off x="7867650" y="3202759"/>
          <a:ext cx="3610931" cy="324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 flipH="1">
            <a:off x="7324725" y="3584317"/>
            <a:ext cx="192405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253177" y="3164601"/>
            <a:ext cx="1794274" cy="257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Общественное питание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9956002" y="3670500"/>
            <a:ext cx="1969298" cy="138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918858" y="3311574"/>
            <a:ext cx="2006442" cy="26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Бытовое обслуживание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133053" y="5615730"/>
            <a:ext cx="1620547" cy="28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Розничная торговля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8081472" y="5919756"/>
            <a:ext cx="2017841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609598" y="1969158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5,4% от общей выручки по </a:t>
            </a:r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городу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56536" y="1985691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17,4 </a:t>
            </a:r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% </a:t>
            </a:r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численности работающих</a:t>
            </a:r>
            <a:endParaRPr lang="ru-RU" sz="15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150314" y="1966641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19,2 </a:t>
            </a:r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% </a:t>
            </a:r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налоговых доходов города</a:t>
            </a:r>
            <a:endParaRPr lang="ru-RU" sz="15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0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6334125" y="3622872"/>
            <a:ext cx="5389825" cy="2472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5031" y="3618515"/>
            <a:ext cx="5328544" cy="24545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5030" y="639329"/>
            <a:ext cx="5476155" cy="21515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2107" y="66675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2673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9178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6411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344797" y="743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ОСНОВНЫЕ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ПРЕДПРИЯТИЯ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77621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9217" y="899883"/>
            <a:ext cx="4309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АО «Саянскхимпласт»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5" y="224963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8465" y="2128801"/>
            <a:ext cx="1751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23 307,2 </a:t>
            </a:r>
          </a:p>
          <a:p>
            <a:r>
              <a:rPr lang="ru-RU" dirty="0" smtClean="0"/>
              <a:t>млн</a:t>
            </a:r>
            <a:r>
              <a:rPr lang="ru-RU" dirty="0"/>
              <a:t>. руб</a:t>
            </a:r>
            <a:r>
              <a:rPr lang="ru-RU" dirty="0" smtClean="0"/>
              <a:t>. выручка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24211" y="2128801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2 </a:t>
            </a:r>
            <a:r>
              <a:rPr lang="ru-RU" dirty="0" smtClean="0">
                <a:latin typeface="Franklin Gothic Demi" pitchFamily="34" charset="0"/>
              </a:rPr>
              <a:t>820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703" y="1305374"/>
            <a:ext cx="398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химическое </a:t>
            </a:r>
            <a:r>
              <a:rPr lang="ru-RU" dirty="0"/>
              <a:t>производство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29" y="2242310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22796" y="3911361"/>
            <a:ext cx="3078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ООО «Саянский бройлер»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1" y="5490135"/>
            <a:ext cx="250588" cy="25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11" y="5512625"/>
            <a:ext cx="279198" cy="2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1373" y="4393889"/>
            <a:ext cx="3499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</a:t>
            </a:r>
            <a:r>
              <a:rPr lang="ru-RU" dirty="0" smtClean="0"/>
              <a:t> сельское хозяйство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46784" y="5352027"/>
            <a:ext cx="1922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5 422,7 </a:t>
            </a: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80801" y="5382457"/>
            <a:ext cx="1438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 </a:t>
            </a:r>
            <a:r>
              <a:rPr lang="ru-RU" dirty="0" smtClean="0">
                <a:latin typeface="Franklin Gothic Demi" pitchFamily="34" charset="0"/>
              </a:rPr>
              <a:t>219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2" y="387329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76258" y="1605581"/>
            <a:ext cx="5267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смола </a:t>
            </a:r>
            <a:r>
              <a:rPr lang="ru-RU" dirty="0" smtClean="0"/>
              <a:t>поливинилхлоридная, каустическая </a:t>
            </a:r>
            <a:r>
              <a:rPr lang="ru-RU" dirty="0"/>
              <a:t>сода,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отбеливающая </a:t>
            </a:r>
            <a:r>
              <a:rPr lang="ru-RU" dirty="0"/>
              <a:t>жидкость (белизна)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7491" y="4694283"/>
            <a:ext cx="5280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растениеводство, птицеводство, </a:t>
            </a:r>
            <a:r>
              <a:rPr lang="ru-RU" dirty="0" smtClean="0"/>
              <a:t>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животноводство, переработка </a:t>
            </a:r>
            <a:r>
              <a:rPr lang="ru-RU" dirty="0"/>
              <a:t>зерна и мяса.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1316" y="3865053"/>
            <a:ext cx="3548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Demi" pitchFamily="34" charset="0"/>
              </a:rPr>
              <a:t>ООО </a:t>
            </a:r>
            <a:r>
              <a:rPr lang="ru-RU" sz="2000" dirty="0">
                <a:latin typeface="Franklin Gothic Demi" pitchFamily="34" charset="0"/>
              </a:rPr>
              <a:t>«</a:t>
            </a:r>
            <a:r>
              <a:rPr lang="ru-RU" sz="2000" dirty="0" err="1">
                <a:latin typeface="Franklin Gothic Demi" pitchFamily="34" charset="0"/>
              </a:rPr>
              <a:t>Саянскгазобетон</a:t>
            </a:r>
            <a:r>
              <a:rPr lang="ru-RU" sz="2000" dirty="0">
                <a:latin typeface="Franklin Gothic Demi" pitchFamily="34" charset="0"/>
              </a:rPr>
              <a:t>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43190" y="4393889"/>
            <a:ext cx="5222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производство </a:t>
            </a:r>
            <a:r>
              <a:rPr lang="ru-RU" dirty="0"/>
              <a:t>прочих </a:t>
            </a:r>
            <a:r>
              <a:rPr lang="ru-RU" dirty="0" smtClean="0"/>
              <a:t>изделий из </a:t>
            </a:r>
            <a:r>
              <a:rPr lang="ru-RU" dirty="0"/>
              <a:t>гипса</a:t>
            </a:r>
            <a:r>
              <a:rPr lang="ru-RU" dirty="0" smtClean="0"/>
              <a:t>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бетона </a:t>
            </a:r>
            <a:r>
              <a:rPr lang="ru-RU" dirty="0"/>
              <a:t>или цемента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07421" y="4963221"/>
            <a:ext cx="5008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</a:t>
            </a:r>
            <a:r>
              <a:rPr lang="ru-RU" dirty="0" smtClean="0"/>
              <a:t>газобетонные блоки, силикатные изделия</a:t>
            </a:r>
            <a:endParaRPr lang="ru-RU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22" y="5665673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123" y="564802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056059" y="5516104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 </a:t>
            </a:r>
            <a:r>
              <a:rPr lang="ru-RU" dirty="0" smtClean="0">
                <a:latin typeface="Franklin Gothic Demi" pitchFamily="34" charset="0"/>
              </a:rPr>
              <a:t>483,0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824159" y="5490135"/>
            <a:ext cx="1309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163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09" y="380182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6334125" y="639329"/>
            <a:ext cx="5389826" cy="21515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24963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172" y="2249917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7025859" y="2128801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173,2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 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758653" y="2110864"/>
            <a:ext cx="1309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45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38900" y="1566588"/>
            <a:ext cx="507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</a:t>
            </a:r>
            <a:r>
              <a:rPr lang="ru-RU" dirty="0" smtClean="0"/>
              <a:t>крупногабаритные пластиковые емкости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38900" y="1280841"/>
            <a:ext cx="5709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производство </a:t>
            </a:r>
            <a:r>
              <a:rPr lang="ru-RU" dirty="0"/>
              <a:t>пластмассовых изделий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239168" y="815480"/>
            <a:ext cx="2376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ООО «</a:t>
            </a:r>
            <a:r>
              <a:rPr lang="ru-RU" sz="2000" dirty="0" err="1">
                <a:latin typeface="Franklin Gothic Demi" pitchFamily="34" charset="0"/>
              </a:rPr>
              <a:t>Ирпласт</a:t>
            </a:r>
            <a:r>
              <a:rPr lang="ru-RU" sz="2000" dirty="0">
                <a:latin typeface="Franklin Gothic Demi" pitchFamily="34" charset="0"/>
              </a:rPr>
              <a:t>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86909" y="6110317"/>
            <a:ext cx="4741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лидер </a:t>
            </a:r>
            <a:r>
              <a:rPr lang="ru-RU" dirty="0">
                <a:latin typeface="Franklin Gothic Demi" pitchFamily="34" charset="0"/>
              </a:rPr>
              <a:t>по производству мяса </a:t>
            </a:r>
            <a:r>
              <a:rPr lang="ru-RU" dirty="0" smtClean="0">
                <a:latin typeface="Franklin Gothic Demi" pitchFamily="34" charset="0"/>
              </a:rPr>
              <a:t>цыплят-бройлеров</a:t>
            </a:r>
          </a:p>
          <a:p>
            <a:r>
              <a:rPr lang="ru-RU" dirty="0" smtClean="0">
                <a:latin typeface="Franklin Gothic Demi" pitchFamily="34" charset="0"/>
              </a:rPr>
              <a:t>в Иркутской </a:t>
            </a:r>
            <a:r>
              <a:rPr lang="ru-RU" dirty="0">
                <a:latin typeface="Franklin Gothic Demi" pitchFamily="34" charset="0"/>
              </a:rPr>
              <a:t>области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7" y="5921111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9" y="2669148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839369" y="2896105"/>
            <a:ext cx="3190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    30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% поливинилхлорида в России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171644" y="714117"/>
            <a:ext cx="1653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Градообразующая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организация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города 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39" y="777410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7239167" y="2802592"/>
            <a:ext cx="442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крупнейший производитель в Иркутской области </a:t>
            </a:r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в Восточной Сибири</a:t>
            </a:r>
          </a:p>
        </p:txBody>
      </p:sp>
      <p:pic>
        <p:nvPicPr>
          <p:cNvPr id="6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81" y="2669148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217406" y="6091721"/>
            <a:ext cx="4520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крупнейший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производитель </a:t>
            </a:r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Восточной Сибири и на Дальнем Востоке</a:t>
            </a:r>
          </a:p>
        </p:txBody>
      </p:sp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90" y="6023937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44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/>
          <p:cNvCxnSpPr/>
          <p:nvPr/>
        </p:nvCxnSpPr>
        <p:spPr>
          <a:xfrm flipH="1">
            <a:off x="990109" y="4853049"/>
            <a:ext cx="2257425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2345" y="3013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272" y="48834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ИНВЕСТИЦИИ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91866442"/>
              </p:ext>
            </p:extLst>
          </p:nvPr>
        </p:nvGraphicFramePr>
        <p:xfrm>
          <a:off x="504824" y="945701"/>
          <a:ext cx="5038726" cy="253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2571" y="3331270"/>
            <a:ext cx="600075" cy="33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6059" y="3330357"/>
            <a:ext cx="742950" cy="33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2022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5272" y="3325138"/>
            <a:ext cx="647700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2571" y="749958"/>
            <a:ext cx="3016551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Объем, млн. руб.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82710449"/>
              </p:ext>
            </p:extLst>
          </p:nvPr>
        </p:nvGraphicFramePr>
        <p:xfrm>
          <a:off x="5645888" y="945701"/>
          <a:ext cx="6096059" cy="5212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450686" y="1119665"/>
            <a:ext cx="2853228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Структура инвестиций, %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68942223"/>
              </p:ext>
            </p:extLst>
          </p:nvPr>
        </p:nvGraphicFramePr>
        <p:xfrm>
          <a:off x="1910764" y="4353078"/>
          <a:ext cx="3457971" cy="221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18658" y="5993060"/>
            <a:ext cx="22479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Собственные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2459" y="4507737"/>
            <a:ext cx="2133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Бюджетные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4939" y="4362939"/>
            <a:ext cx="1432116" cy="39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Иные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68272" y="3899410"/>
            <a:ext cx="2752725" cy="46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Источники, %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845191" y="6335960"/>
            <a:ext cx="2152649" cy="0"/>
          </a:xfrm>
          <a:prstGeom prst="line">
            <a:avLst/>
          </a:prstGeom>
          <a:ln w="28575">
            <a:solidFill>
              <a:srgbClr val="CC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86150" y="4688712"/>
            <a:ext cx="149682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47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7975" y="12033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5575" y="2327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5575" y="45995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ГОРОДСКАЯ СРЕДА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87603" y="646498"/>
            <a:ext cx="2024809" cy="169354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718273" y="628983"/>
            <a:ext cx="2037587" cy="158284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44758" y="2678298"/>
            <a:ext cx="2068012" cy="159893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588551" y="681528"/>
            <a:ext cx="2072436" cy="165851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817010" y="4554234"/>
            <a:ext cx="2127130" cy="15959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196584" y="4554234"/>
            <a:ext cx="2219965" cy="156187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49138" y="499421"/>
            <a:ext cx="2027644" cy="178276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00054" y="4554234"/>
            <a:ext cx="2076727" cy="156187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" name="AutoShape 9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208335" y="2534994"/>
            <a:ext cx="1998921" cy="1842434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097130" y="4514866"/>
            <a:ext cx="1861173" cy="164204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632032" y="4554234"/>
            <a:ext cx="1934938" cy="1595951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292277" y="2582348"/>
            <a:ext cx="1951482" cy="1725915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92371" y="2211829"/>
            <a:ext cx="2205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Крытый хоккейный корт </a:t>
            </a:r>
            <a:endParaRPr lang="ru-RU" sz="1200" dirty="0" smtClean="0"/>
          </a:p>
          <a:p>
            <a:pPr algn="ctr"/>
            <a:r>
              <a:rPr lang="ru-RU" sz="1200" dirty="0" smtClean="0"/>
              <a:t>«Ледовый» открыт </a:t>
            </a:r>
          </a:p>
          <a:p>
            <a:pPr algn="ctr"/>
            <a:r>
              <a:rPr lang="ru-RU" sz="1200" dirty="0" smtClean="0"/>
              <a:t>в 2020 году</a:t>
            </a:r>
            <a:endParaRPr lang="ru-RU" sz="1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60375" y="2282182"/>
            <a:ext cx="2016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Современный ФОК</a:t>
            </a:r>
          </a:p>
          <a:p>
            <a:pPr algn="ctr"/>
            <a:r>
              <a:rPr lang="ru-RU" sz="1200" dirty="0" smtClean="0"/>
              <a:t>открыт в 2018 году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20449" y="2225335"/>
            <a:ext cx="2023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Плавательный бассейн «Дельфин»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690441" y="2205918"/>
            <a:ext cx="2093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Плавательный бассейн «Золотая рыбка</a:t>
            </a:r>
            <a:r>
              <a:rPr lang="ru-RU" sz="1200" dirty="0" smtClean="0"/>
              <a:t>».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82900" y="6063381"/>
            <a:ext cx="19601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Городской стадион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196584" y="4277235"/>
            <a:ext cx="2219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Центр зимних видов </a:t>
            </a:r>
            <a:r>
              <a:rPr lang="ru-RU" sz="1200" dirty="0"/>
              <a:t>спорта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196584" y="6116108"/>
            <a:ext cx="22199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Городской фонтан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44469" y="6116108"/>
            <a:ext cx="2127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Городская горка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8366296" y="4308263"/>
            <a:ext cx="1682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Сквер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Ветеранов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207256" y="6116108"/>
            <a:ext cx="1629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Конный </a:t>
            </a:r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дворик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32032" y="6130116"/>
            <a:ext cx="20745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Современные библиотеки </a:t>
            </a:r>
            <a:endParaRPr lang="ru-RU" sz="12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850065" y="4160361"/>
            <a:ext cx="2496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Детская </a:t>
            </a:r>
            <a:r>
              <a:rPr lang="ru-RU" sz="1200" dirty="0" smtClean="0"/>
              <a:t>школа искусств </a:t>
            </a:r>
          </a:p>
          <a:p>
            <a:pPr algn="ctr"/>
            <a:r>
              <a:rPr lang="ru-RU" sz="1200" dirty="0" smtClean="0"/>
              <a:t>построена в 2019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1220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7975" y="12033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5575" y="2327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5575" y="45995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ГОРОДСКАЯ СРЕДА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AutoShape 9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062685" y="5816146"/>
            <a:ext cx="1622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Парк «Патриот»</a:t>
            </a:r>
            <a:endParaRPr lang="ru-RU" sz="12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07975" y="5541907"/>
            <a:ext cx="1947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Сквер «Комсомольский»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549096" y="6093145"/>
            <a:ext cx="2657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Музейно-выставочный комплекс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123872" y="4184162"/>
            <a:ext cx="21339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smtClean="0"/>
              <a:t>Парк «Таежные бульвары»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770179" y="4184161"/>
            <a:ext cx="2190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Парк «Зеленый»</a:t>
            </a:r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503" y="2573236"/>
            <a:ext cx="2341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76" y="4550029"/>
            <a:ext cx="26574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960" y="2955851"/>
            <a:ext cx="1901825" cy="2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D:\Desktop\f_c2RlbGFub3VuYXMucnUvdXBsb2Fkcy8xLzcvMTc5MTY0NjU3NTIxNV9vcmlnLmpwZWc_X19pZD0xNDU5MDU=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71780"/>
            <a:ext cx="2502183" cy="1667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:\Фотографии города\Детский сад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/>
          <a:stretch/>
        </p:blipFill>
        <p:spPr bwMode="auto">
          <a:xfrm>
            <a:off x="3482136" y="684072"/>
            <a:ext cx="2798253" cy="1605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72" y="4651577"/>
            <a:ext cx="223678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2043792" y="6077669"/>
            <a:ext cx="22367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Картинная галерея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022" y="766581"/>
            <a:ext cx="2507704" cy="1510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21288" y="2218598"/>
            <a:ext cx="2502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Современная школа на 550 мест открыта в 2022 году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482138" y="2218598"/>
            <a:ext cx="2798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Детский сад на 150 мест открыт в 2022 году</a:t>
            </a:r>
            <a:endParaRPr lang="ru-RU" sz="1200" dirty="0"/>
          </a:p>
        </p:txBody>
      </p:sp>
      <p:pic>
        <p:nvPicPr>
          <p:cNvPr id="15" name="Picture 7" descr="D:\Desktop\img_8565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792" y="2651265"/>
            <a:ext cx="2505304" cy="1671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Desktop\img_043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22" y="2699416"/>
            <a:ext cx="2366020" cy="1575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9513066" y="2237305"/>
            <a:ext cx="2316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dirty="0" smtClean="0"/>
              <a:t>В 2024 году создана</a:t>
            </a:r>
          </a:p>
          <a:p>
            <a:pPr lvl="0" algn="ctr"/>
            <a:r>
              <a:rPr lang="ru-RU" sz="1200" dirty="0" smtClean="0"/>
              <a:t>Школа креативных индустрий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322760" y="4235343"/>
            <a:ext cx="2190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Бульвар по ул. Рагозина</a:t>
            </a:r>
            <a:endParaRPr lang="ru-RU" sz="1200" dirty="0"/>
          </a:p>
        </p:txBody>
      </p:sp>
      <p:pic>
        <p:nvPicPr>
          <p:cNvPr id="1033" name="Picture 9" descr="D:\Desktop\img_502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8" y="2881423"/>
            <a:ext cx="1688804" cy="2707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59" y="798641"/>
            <a:ext cx="2357296" cy="15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837692" y="2289396"/>
            <a:ext cx="21167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cap="all" dirty="0" smtClean="0"/>
              <a:t>ДК </a:t>
            </a:r>
            <a:r>
              <a:rPr lang="ru-RU" sz="1200" cap="all" dirty="0"/>
              <a:t>«ЮНОСТЬ»</a:t>
            </a:r>
            <a:endParaRPr lang="ru-RU" sz="12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492413" y="4550030"/>
            <a:ext cx="2020653" cy="1555922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7492413" y="6057852"/>
            <a:ext cx="2108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Благовещенский кафедральный храм</a:t>
            </a:r>
          </a:p>
        </p:txBody>
      </p:sp>
    </p:spTree>
    <p:extLst>
      <p:ext uri="{BB962C8B-B14F-4D97-AF65-F5344CB8AC3E}">
        <p14:creationId xmlns:p14="http://schemas.microsoft.com/office/powerpoint/2010/main" val="2037728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/>
          <p:cNvGrpSpPr/>
          <p:nvPr/>
        </p:nvGrpSpPr>
        <p:grpSpPr>
          <a:xfrm>
            <a:off x="665889" y="994647"/>
            <a:ext cx="5420586" cy="4710027"/>
            <a:chOff x="1579926" y="1355618"/>
            <a:chExt cx="5843902" cy="4710027"/>
          </a:xfrm>
        </p:grpSpPr>
        <p:grpSp>
          <p:nvGrpSpPr>
            <p:cNvPr id="5" name="组合 8"/>
            <p:cNvGrpSpPr/>
            <p:nvPr/>
          </p:nvGrpSpPr>
          <p:grpSpPr>
            <a:xfrm>
              <a:off x="4020386" y="5660148"/>
              <a:ext cx="3403442" cy="109703"/>
              <a:chOff x="4020597" y="1674310"/>
              <a:chExt cx="3403442" cy="109703"/>
            </a:xfrm>
          </p:grpSpPr>
          <p:cxnSp>
            <p:nvCxnSpPr>
              <p:cNvPr id="42" name="直接连接符 55"/>
              <p:cNvCxnSpPr/>
              <p:nvPr/>
            </p:nvCxnSpPr>
            <p:spPr>
              <a:xfrm>
                <a:off x="4020597" y="1675424"/>
                <a:ext cx="3386044" cy="4355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43" name="椭圆 5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9"/>
            <p:cNvGrpSpPr/>
            <p:nvPr/>
          </p:nvGrpSpPr>
          <p:grpSpPr>
            <a:xfrm>
              <a:off x="5185514" y="4663198"/>
              <a:ext cx="2238314" cy="109703"/>
              <a:chOff x="5185725" y="1674310"/>
              <a:chExt cx="2238314" cy="109703"/>
            </a:xfrm>
          </p:grpSpPr>
          <p:cxnSp>
            <p:nvCxnSpPr>
              <p:cNvPr id="40" name="直接连接符 53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41" name="椭圆 5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0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38" name="直接连接符 51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9" name="椭圆 52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1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36" name="直接连接符 49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7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2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34" name="直接连接符 47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5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任意多边形 13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11" name="组合 14"/>
            <p:cNvGrpSpPr/>
            <p:nvPr/>
          </p:nvGrpSpPr>
          <p:grpSpPr>
            <a:xfrm>
              <a:off x="4310718" y="2346371"/>
              <a:ext cx="819955" cy="726710"/>
              <a:chOff x="3295850" y="2263222"/>
              <a:chExt cx="2643765" cy="2343151"/>
            </a:xfrm>
          </p:grpSpPr>
          <p:sp>
            <p:nvSpPr>
              <p:cNvPr id="32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5"/>
            <p:cNvGrpSpPr/>
            <p:nvPr/>
          </p:nvGrpSpPr>
          <p:grpSpPr>
            <a:xfrm>
              <a:off x="4775537" y="3334124"/>
              <a:ext cx="819955" cy="726710"/>
              <a:chOff x="3295850" y="2263222"/>
              <a:chExt cx="2643765" cy="2343151"/>
            </a:xfrm>
          </p:grpSpPr>
          <p:sp>
            <p:nvSpPr>
              <p:cNvPr id="30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6"/>
            <p:cNvGrpSpPr/>
            <p:nvPr/>
          </p:nvGrpSpPr>
          <p:grpSpPr>
            <a:xfrm>
              <a:off x="4329267" y="4349464"/>
              <a:ext cx="819955" cy="726710"/>
              <a:chOff x="3295850" y="2263222"/>
              <a:chExt cx="2643765" cy="2343151"/>
            </a:xfrm>
          </p:grpSpPr>
          <p:sp>
            <p:nvSpPr>
              <p:cNvPr id="2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7"/>
            <p:cNvGrpSpPr/>
            <p:nvPr/>
          </p:nvGrpSpPr>
          <p:grpSpPr>
            <a:xfrm>
              <a:off x="3156467" y="1355618"/>
              <a:ext cx="819955" cy="726710"/>
              <a:chOff x="3295850" y="2263221"/>
              <a:chExt cx="2643765" cy="2343151"/>
            </a:xfrm>
          </p:grpSpPr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1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8"/>
            <p:cNvGrpSpPr/>
            <p:nvPr/>
          </p:nvGrpSpPr>
          <p:grpSpPr>
            <a:xfrm>
              <a:off x="3128624" y="5338935"/>
              <a:ext cx="819955" cy="726710"/>
              <a:chOff x="3295850" y="2263222"/>
              <a:chExt cx="2643765" cy="2343151"/>
            </a:xfrm>
          </p:grpSpPr>
          <p:sp>
            <p:nvSpPr>
              <p:cNvPr id="24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0800000">
              <a:off x="1609362" y="2570771"/>
              <a:ext cx="2789580" cy="240728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文本框 88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89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文本框 90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文本框 91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文本框 92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116"/>
            <p:cNvSpPr txBox="1"/>
            <p:nvPr/>
          </p:nvSpPr>
          <p:spPr>
            <a:xfrm>
              <a:off x="1579926" y="3414816"/>
              <a:ext cx="3039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400" kern="0" dirty="0" smtClean="0">
                  <a:solidFill>
                    <a:srgbClr val="18478F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Franklin Gothic Demi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Преференции и льготы</a:t>
              </a:r>
              <a:endParaRPr lang="zh-CN" altLang="en-US" sz="2400" kern="0" dirty="0">
                <a:solidFill>
                  <a:srgbClr val="18478F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Franklin Gothic Demi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0" name="文本框 128"/>
          <p:cNvSpPr txBox="1"/>
          <p:nvPr/>
        </p:nvSpPr>
        <p:spPr>
          <a:xfrm>
            <a:off x="6086474" y="1106580"/>
            <a:ext cx="581958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пониженная </a:t>
            </a:r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 налогу </a:t>
            </a:r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на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прибыль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ФБ:  0% ставка налога в течение 5 лет</a:t>
            </a:r>
          </a:p>
        </p:txBody>
      </p:sp>
      <p:sp>
        <p:nvSpPr>
          <p:cNvPr id="93" name="文本框 128"/>
          <p:cNvSpPr txBox="1"/>
          <p:nvPr/>
        </p:nvSpPr>
        <p:spPr>
          <a:xfrm>
            <a:off x="6101868" y="5105315"/>
            <a:ext cx="4144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аренда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земельных участков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без торгов</a:t>
            </a:r>
            <a:endParaRPr lang="ru-RU" altLang="zh-CN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文本框 128"/>
          <p:cNvSpPr txBox="1"/>
          <p:nvPr/>
        </p:nvSpPr>
        <p:spPr>
          <a:xfrm>
            <a:off x="6086475" y="3174916"/>
            <a:ext cx="44136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ставки по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налогу на имущество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0% в </a:t>
            </a: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течение 5 лет</a:t>
            </a:r>
          </a:p>
        </p:txBody>
      </p:sp>
      <p:sp>
        <p:nvSpPr>
          <p:cNvPr id="95" name="文本框 128"/>
          <p:cNvSpPr txBox="1"/>
          <p:nvPr/>
        </p:nvSpPr>
        <p:spPr>
          <a:xfrm>
            <a:off x="6101868" y="4147220"/>
            <a:ext cx="4144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ставки по земельному налогу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0% в </a:t>
            </a: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течение 5 лет</a:t>
            </a:r>
          </a:p>
        </p:txBody>
      </p:sp>
      <p:sp>
        <p:nvSpPr>
          <p:cNvPr id="96" name="文本框 128"/>
          <p:cNvSpPr txBox="1"/>
          <p:nvPr/>
        </p:nvSpPr>
        <p:spPr>
          <a:xfrm>
            <a:off x="6101868" y="2035903"/>
            <a:ext cx="56329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пониженная ставка по налогу на прибыль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ОБ:   0% ставка налога на первые 5 лет,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10% - на следующих 5 лет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ТЕРРИТОРИЯ ОПЕРЕЖАЮЩЕГО </a:t>
            </a: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РАЗВИТИЯ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8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05348" y="1146074"/>
            <a:ext cx="6972300" cy="730842"/>
            <a:chOff x="4932040" y="1576059"/>
            <a:chExt cx="3888110" cy="556797"/>
          </a:xfrm>
        </p:grpSpPr>
        <p:sp>
          <p:nvSpPr>
            <p:cNvPr id="5" name="Rounded Rectangle 4"/>
            <p:cNvSpPr/>
            <p:nvPr/>
          </p:nvSpPr>
          <p:spPr>
            <a:xfrm>
              <a:off x="4932040" y="1576059"/>
              <a:ext cx="3888110" cy="556797"/>
            </a:xfrm>
            <a:prstGeom prst="roundRect">
              <a:avLst>
                <a:gd name="adj" fmla="val 1320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err="1" smtClean="0">
                  <a:solidFill>
                    <a:sysClr val="windowText" lastClr="000000"/>
                  </a:solidFill>
                </a:rPr>
                <a:t>min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2,5 млн. руб.</a:t>
              </a:r>
            </a:p>
            <a:p>
              <a:r>
                <a:rPr lang="ru-RU" sz="2000" b="1" cap="small" dirty="0">
                  <a:solidFill>
                    <a:sysClr val="windowText" lastClr="000000"/>
                  </a:solidFill>
                </a:rPr>
                <a:t>объем капитальных вложений в 1-й год 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968543" y="1705672"/>
              <a:ext cx="213369" cy="297571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975" y="1420360"/>
            <a:ext cx="3800475" cy="4434587"/>
            <a:chOff x="2699792" y="2204864"/>
            <a:chExt cx="3744416" cy="44345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352726" y="2834893"/>
              <a:ext cx="1091482" cy="2327702"/>
            </a:xfrm>
            <a:custGeom>
              <a:avLst/>
              <a:gdLst>
                <a:gd name="T0" fmla="*/ 89 w 6408"/>
                <a:gd name="T1" fmla="*/ 13555 h 13673"/>
                <a:gd name="T2" fmla="*/ 225 w 6408"/>
                <a:gd name="T3" fmla="*/ 13477 h 13673"/>
                <a:gd name="T4" fmla="*/ 351 w 6408"/>
                <a:gd name="T5" fmla="*/ 13337 h 13673"/>
                <a:gd name="T6" fmla="*/ 506 w 6408"/>
                <a:gd name="T7" fmla="*/ 13062 h 13673"/>
                <a:gd name="T8" fmla="*/ 546 w 6408"/>
                <a:gd name="T9" fmla="*/ 12913 h 13673"/>
                <a:gd name="T10" fmla="*/ 552 w 6408"/>
                <a:gd name="T11" fmla="*/ 12601 h 13673"/>
                <a:gd name="T12" fmla="*/ 478 w 6408"/>
                <a:gd name="T13" fmla="*/ 12263 h 13673"/>
                <a:gd name="T14" fmla="*/ 265 w 6408"/>
                <a:gd name="T15" fmla="*/ 11703 h 13673"/>
                <a:gd name="T16" fmla="*/ 153 w 6408"/>
                <a:gd name="T17" fmla="*/ 11391 h 13673"/>
                <a:gd name="T18" fmla="*/ 75 w 6408"/>
                <a:gd name="T19" fmla="*/ 11064 h 13673"/>
                <a:gd name="T20" fmla="*/ 8 w 6408"/>
                <a:gd name="T21" fmla="*/ 10488 h 13673"/>
                <a:gd name="T22" fmla="*/ 7 w 6408"/>
                <a:gd name="T23" fmla="*/ 9911 h 13673"/>
                <a:gd name="T24" fmla="*/ 96 w 6408"/>
                <a:gd name="T25" fmla="*/ 9224 h 13673"/>
                <a:gd name="T26" fmla="*/ 289 w 6408"/>
                <a:gd name="T27" fmla="*/ 8563 h 13673"/>
                <a:gd name="T28" fmla="*/ 562 w 6408"/>
                <a:gd name="T29" fmla="*/ 7986 h 13673"/>
                <a:gd name="T30" fmla="*/ 746 w 6408"/>
                <a:gd name="T31" fmla="*/ 7695 h 13673"/>
                <a:gd name="T32" fmla="*/ 956 w 6408"/>
                <a:gd name="T33" fmla="*/ 7421 h 13673"/>
                <a:gd name="T34" fmla="*/ 1192 w 6408"/>
                <a:gd name="T35" fmla="*/ 7165 h 13673"/>
                <a:gd name="T36" fmla="*/ 2082 w 6408"/>
                <a:gd name="T37" fmla="*/ 6288 h 13673"/>
                <a:gd name="T38" fmla="*/ 2619 w 6408"/>
                <a:gd name="T39" fmla="*/ 5711 h 13673"/>
                <a:gd name="T40" fmla="*/ 3102 w 6408"/>
                <a:gd name="T41" fmla="*/ 5095 h 13673"/>
                <a:gd name="T42" fmla="*/ 3426 w 6408"/>
                <a:gd name="T43" fmla="*/ 4569 h 13673"/>
                <a:gd name="T44" fmla="*/ 3600 w 6408"/>
                <a:gd name="T45" fmla="*/ 4211 h 13673"/>
                <a:gd name="T46" fmla="*/ 3746 w 6408"/>
                <a:gd name="T47" fmla="*/ 3832 h 13673"/>
                <a:gd name="T48" fmla="*/ 3860 w 6408"/>
                <a:gd name="T49" fmla="*/ 3429 h 13673"/>
                <a:gd name="T50" fmla="*/ 3938 w 6408"/>
                <a:gd name="T51" fmla="*/ 2998 h 13673"/>
                <a:gd name="T52" fmla="*/ 3978 w 6408"/>
                <a:gd name="T53" fmla="*/ 2540 h 13673"/>
                <a:gd name="T54" fmla="*/ 3977 w 6408"/>
                <a:gd name="T55" fmla="*/ 2049 h 13673"/>
                <a:gd name="T56" fmla="*/ 3930 w 6408"/>
                <a:gd name="T57" fmla="*/ 1524 h 13673"/>
                <a:gd name="T58" fmla="*/ 3835 w 6408"/>
                <a:gd name="T59" fmla="*/ 962 h 13673"/>
                <a:gd name="T60" fmla="*/ 3689 w 6408"/>
                <a:gd name="T61" fmla="*/ 362 h 13673"/>
                <a:gd name="T62" fmla="*/ 3591 w 6408"/>
                <a:gd name="T63" fmla="*/ 26 h 13673"/>
                <a:gd name="T64" fmla="*/ 3703 w 6408"/>
                <a:gd name="T65" fmla="*/ 169 h 13673"/>
                <a:gd name="T66" fmla="*/ 3964 w 6408"/>
                <a:gd name="T67" fmla="*/ 419 h 13673"/>
                <a:gd name="T68" fmla="*/ 4304 w 6408"/>
                <a:gd name="T69" fmla="*/ 847 h 13673"/>
                <a:gd name="T70" fmla="*/ 4714 w 6408"/>
                <a:gd name="T71" fmla="*/ 1447 h 13673"/>
                <a:gd name="T72" fmla="*/ 5061 w 6408"/>
                <a:gd name="T73" fmla="*/ 2034 h 13673"/>
                <a:gd name="T74" fmla="*/ 5478 w 6408"/>
                <a:gd name="T75" fmla="*/ 2881 h 13673"/>
                <a:gd name="T76" fmla="*/ 5823 w 6408"/>
                <a:gd name="T77" fmla="*/ 3769 h 13673"/>
                <a:gd name="T78" fmla="*/ 6092 w 6408"/>
                <a:gd name="T79" fmla="*/ 4691 h 13673"/>
                <a:gd name="T80" fmla="*/ 6281 w 6408"/>
                <a:gd name="T81" fmla="*/ 5635 h 13673"/>
                <a:gd name="T82" fmla="*/ 6387 w 6408"/>
                <a:gd name="T83" fmla="*/ 6590 h 13673"/>
                <a:gd name="T84" fmla="*/ 6404 w 6408"/>
                <a:gd name="T85" fmla="*/ 7549 h 13673"/>
                <a:gd name="T86" fmla="*/ 6328 w 6408"/>
                <a:gd name="T87" fmla="*/ 8500 h 13673"/>
                <a:gd name="T88" fmla="*/ 6153 w 6408"/>
                <a:gd name="T89" fmla="*/ 9434 h 13673"/>
                <a:gd name="T90" fmla="*/ 5922 w 6408"/>
                <a:gd name="T91" fmla="*/ 10213 h 13673"/>
                <a:gd name="T92" fmla="*/ 5749 w 6408"/>
                <a:gd name="T93" fmla="*/ 10654 h 13673"/>
                <a:gd name="T94" fmla="*/ 5543 w 6408"/>
                <a:gd name="T95" fmla="*/ 11078 h 13673"/>
                <a:gd name="T96" fmla="*/ 5306 w 6408"/>
                <a:gd name="T97" fmla="*/ 11482 h 13673"/>
                <a:gd name="T98" fmla="*/ 5037 w 6408"/>
                <a:gd name="T99" fmla="*/ 11863 h 13673"/>
                <a:gd name="T100" fmla="*/ 4736 w 6408"/>
                <a:gd name="T101" fmla="*/ 12217 h 13673"/>
                <a:gd name="T102" fmla="*/ 4404 w 6408"/>
                <a:gd name="T103" fmla="*/ 12542 h 13673"/>
                <a:gd name="T104" fmla="*/ 4041 w 6408"/>
                <a:gd name="T105" fmla="*/ 12834 h 13673"/>
                <a:gd name="T106" fmla="*/ 3646 w 6408"/>
                <a:gd name="T107" fmla="*/ 13088 h 13673"/>
                <a:gd name="T108" fmla="*/ 3221 w 6408"/>
                <a:gd name="T109" fmla="*/ 13303 h 13673"/>
                <a:gd name="T110" fmla="*/ 2923 w 6408"/>
                <a:gd name="T111" fmla="*/ 13421 h 13673"/>
                <a:gd name="T112" fmla="*/ 2397 w 6408"/>
                <a:gd name="T113" fmla="*/ 13567 h 13673"/>
                <a:gd name="T114" fmla="*/ 1714 w 6408"/>
                <a:gd name="T115" fmla="*/ 13659 h 13673"/>
                <a:gd name="T116" fmla="*/ 1021 w 6408"/>
                <a:gd name="T117" fmla="*/ 13664 h 13673"/>
                <a:gd name="T118" fmla="*/ 327 w 6408"/>
                <a:gd name="T119" fmla="*/ 13601 h 13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08" h="13673">
                  <a:moveTo>
                    <a:pt x="32" y="13558"/>
                  </a:moveTo>
                  <a:lnTo>
                    <a:pt x="32" y="13558"/>
                  </a:lnTo>
                  <a:lnTo>
                    <a:pt x="41" y="13559"/>
                  </a:lnTo>
                  <a:lnTo>
                    <a:pt x="51" y="13559"/>
                  </a:lnTo>
                  <a:lnTo>
                    <a:pt x="60" y="13559"/>
                  </a:lnTo>
                  <a:lnTo>
                    <a:pt x="70" y="13559"/>
                  </a:lnTo>
                  <a:lnTo>
                    <a:pt x="89" y="13555"/>
                  </a:lnTo>
                  <a:lnTo>
                    <a:pt x="108" y="13550"/>
                  </a:lnTo>
                  <a:lnTo>
                    <a:pt x="127" y="13543"/>
                  </a:lnTo>
                  <a:lnTo>
                    <a:pt x="147" y="13533"/>
                  </a:lnTo>
                  <a:lnTo>
                    <a:pt x="167" y="13522"/>
                  </a:lnTo>
                  <a:lnTo>
                    <a:pt x="186" y="13509"/>
                  </a:lnTo>
                  <a:lnTo>
                    <a:pt x="206" y="13494"/>
                  </a:lnTo>
                  <a:lnTo>
                    <a:pt x="225" y="13477"/>
                  </a:lnTo>
                  <a:lnTo>
                    <a:pt x="243" y="13460"/>
                  </a:lnTo>
                  <a:lnTo>
                    <a:pt x="262" y="13442"/>
                  </a:lnTo>
                  <a:lnTo>
                    <a:pt x="280" y="13422"/>
                  </a:lnTo>
                  <a:lnTo>
                    <a:pt x="298" y="13402"/>
                  </a:lnTo>
                  <a:lnTo>
                    <a:pt x="316" y="13381"/>
                  </a:lnTo>
                  <a:lnTo>
                    <a:pt x="333" y="13359"/>
                  </a:lnTo>
                  <a:lnTo>
                    <a:pt x="351" y="13337"/>
                  </a:lnTo>
                  <a:lnTo>
                    <a:pt x="367" y="13314"/>
                  </a:lnTo>
                  <a:lnTo>
                    <a:pt x="398" y="13268"/>
                  </a:lnTo>
                  <a:lnTo>
                    <a:pt x="426" y="13222"/>
                  </a:lnTo>
                  <a:lnTo>
                    <a:pt x="451" y="13178"/>
                  </a:lnTo>
                  <a:lnTo>
                    <a:pt x="473" y="13136"/>
                  </a:lnTo>
                  <a:lnTo>
                    <a:pt x="492" y="13096"/>
                  </a:lnTo>
                  <a:lnTo>
                    <a:pt x="506" y="13062"/>
                  </a:lnTo>
                  <a:lnTo>
                    <a:pt x="517" y="13033"/>
                  </a:lnTo>
                  <a:lnTo>
                    <a:pt x="517" y="13033"/>
                  </a:lnTo>
                  <a:lnTo>
                    <a:pt x="524" y="13010"/>
                  </a:lnTo>
                  <a:lnTo>
                    <a:pt x="531" y="12986"/>
                  </a:lnTo>
                  <a:lnTo>
                    <a:pt x="536" y="12962"/>
                  </a:lnTo>
                  <a:lnTo>
                    <a:pt x="541" y="12937"/>
                  </a:lnTo>
                  <a:lnTo>
                    <a:pt x="546" y="12913"/>
                  </a:lnTo>
                  <a:lnTo>
                    <a:pt x="550" y="12890"/>
                  </a:lnTo>
                  <a:lnTo>
                    <a:pt x="555" y="12842"/>
                  </a:lnTo>
                  <a:lnTo>
                    <a:pt x="559" y="12794"/>
                  </a:lnTo>
                  <a:lnTo>
                    <a:pt x="560" y="12745"/>
                  </a:lnTo>
                  <a:lnTo>
                    <a:pt x="560" y="12697"/>
                  </a:lnTo>
                  <a:lnTo>
                    <a:pt x="557" y="12649"/>
                  </a:lnTo>
                  <a:lnTo>
                    <a:pt x="552" y="12601"/>
                  </a:lnTo>
                  <a:lnTo>
                    <a:pt x="546" y="12552"/>
                  </a:lnTo>
                  <a:lnTo>
                    <a:pt x="538" y="12503"/>
                  </a:lnTo>
                  <a:lnTo>
                    <a:pt x="529" y="12455"/>
                  </a:lnTo>
                  <a:lnTo>
                    <a:pt x="518" y="12407"/>
                  </a:lnTo>
                  <a:lnTo>
                    <a:pt x="505" y="12359"/>
                  </a:lnTo>
                  <a:lnTo>
                    <a:pt x="492" y="12311"/>
                  </a:lnTo>
                  <a:lnTo>
                    <a:pt x="478" y="12263"/>
                  </a:lnTo>
                  <a:lnTo>
                    <a:pt x="462" y="12215"/>
                  </a:lnTo>
                  <a:lnTo>
                    <a:pt x="446" y="12167"/>
                  </a:lnTo>
                  <a:lnTo>
                    <a:pt x="430" y="12120"/>
                  </a:lnTo>
                  <a:lnTo>
                    <a:pt x="412" y="12073"/>
                  </a:lnTo>
                  <a:lnTo>
                    <a:pt x="377" y="11978"/>
                  </a:lnTo>
                  <a:lnTo>
                    <a:pt x="340" y="11886"/>
                  </a:lnTo>
                  <a:lnTo>
                    <a:pt x="265" y="11703"/>
                  </a:lnTo>
                  <a:lnTo>
                    <a:pt x="230" y="11613"/>
                  </a:lnTo>
                  <a:lnTo>
                    <a:pt x="214" y="11570"/>
                  </a:lnTo>
                  <a:lnTo>
                    <a:pt x="198" y="11526"/>
                  </a:lnTo>
                  <a:lnTo>
                    <a:pt x="198" y="11526"/>
                  </a:lnTo>
                  <a:lnTo>
                    <a:pt x="183" y="11481"/>
                  </a:lnTo>
                  <a:lnTo>
                    <a:pt x="168" y="11436"/>
                  </a:lnTo>
                  <a:lnTo>
                    <a:pt x="153" y="11391"/>
                  </a:lnTo>
                  <a:lnTo>
                    <a:pt x="140" y="11345"/>
                  </a:lnTo>
                  <a:lnTo>
                    <a:pt x="128" y="11298"/>
                  </a:lnTo>
                  <a:lnTo>
                    <a:pt x="116" y="11252"/>
                  </a:lnTo>
                  <a:lnTo>
                    <a:pt x="105" y="11206"/>
                  </a:lnTo>
                  <a:lnTo>
                    <a:pt x="94" y="11159"/>
                  </a:lnTo>
                  <a:lnTo>
                    <a:pt x="84" y="11111"/>
                  </a:lnTo>
                  <a:lnTo>
                    <a:pt x="75" y="11064"/>
                  </a:lnTo>
                  <a:lnTo>
                    <a:pt x="66" y="11017"/>
                  </a:lnTo>
                  <a:lnTo>
                    <a:pt x="58" y="10969"/>
                  </a:lnTo>
                  <a:lnTo>
                    <a:pt x="44" y="10874"/>
                  </a:lnTo>
                  <a:lnTo>
                    <a:pt x="32" y="10777"/>
                  </a:lnTo>
                  <a:lnTo>
                    <a:pt x="22" y="10681"/>
                  </a:lnTo>
                  <a:lnTo>
                    <a:pt x="14" y="10584"/>
                  </a:lnTo>
                  <a:lnTo>
                    <a:pt x="8" y="10488"/>
                  </a:lnTo>
                  <a:lnTo>
                    <a:pt x="3" y="10391"/>
                  </a:lnTo>
                  <a:lnTo>
                    <a:pt x="1" y="10295"/>
                  </a:lnTo>
                  <a:lnTo>
                    <a:pt x="0" y="10199"/>
                  </a:lnTo>
                  <a:lnTo>
                    <a:pt x="1" y="10104"/>
                  </a:lnTo>
                  <a:lnTo>
                    <a:pt x="3" y="10009"/>
                  </a:lnTo>
                  <a:lnTo>
                    <a:pt x="3" y="10009"/>
                  </a:lnTo>
                  <a:lnTo>
                    <a:pt x="7" y="9911"/>
                  </a:lnTo>
                  <a:lnTo>
                    <a:pt x="14" y="9811"/>
                  </a:lnTo>
                  <a:lnTo>
                    <a:pt x="22" y="9713"/>
                  </a:lnTo>
                  <a:lnTo>
                    <a:pt x="33" y="9614"/>
                  </a:lnTo>
                  <a:lnTo>
                    <a:pt x="45" y="9516"/>
                  </a:lnTo>
                  <a:lnTo>
                    <a:pt x="60" y="9418"/>
                  </a:lnTo>
                  <a:lnTo>
                    <a:pt x="77" y="9321"/>
                  </a:lnTo>
                  <a:lnTo>
                    <a:pt x="96" y="9224"/>
                  </a:lnTo>
                  <a:lnTo>
                    <a:pt x="117" y="9127"/>
                  </a:lnTo>
                  <a:lnTo>
                    <a:pt x="140" y="9032"/>
                  </a:lnTo>
                  <a:lnTo>
                    <a:pt x="167" y="8936"/>
                  </a:lnTo>
                  <a:lnTo>
                    <a:pt x="194" y="8842"/>
                  </a:lnTo>
                  <a:lnTo>
                    <a:pt x="224" y="8748"/>
                  </a:lnTo>
                  <a:lnTo>
                    <a:pt x="255" y="8656"/>
                  </a:lnTo>
                  <a:lnTo>
                    <a:pt x="289" y="8563"/>
                  </a:lnTo>
                  <a:lnTo>
                    <a:pt x="325" y="8472"/>
                  </a:lnTo>
                  <a:lnTo>
                    <a:pt x="364" y="8381"/>
                  </a:lnTo>
                  <a:lnTo>
                    <a:pt x="404" y="8292"/>
                  </a:lnTo>
                  <a:lnTo>
                    <a:pt x="446" y="8203"/>
                  </a:lnTo>
                  <a:lnTo>
                    <a:pt x="490" y="8116"/>
                  </a:lnTo>
                  <a:lnTo>
                    <a:pt x="538" y="8029"/>
                  </a:lnTo>
                  <a:lnTo>
                    <a:pt x="562" y="7986"/>
                  </a:lnTo>
                  <a:lnTo>
                    <a:pt x="586" y="7944"/>
                  </a:lnTo>
                  <a:lnTo>
                    <a:pt x="612" y="7901"/>
                  </a:lnTo>
                  <a:lnTo>
                    <a:pt x="637" y="7860"/>
                  </a:lnTo>
                  <a:lnTo>
                    <a:pt x="663" y="7818"/>
                  </a:lnTo>
                  <a:lnTo>
                    <a:pt x="690" y="7777"/>
                  </a:lnTo>
                  <a:lnTo>
                    <a:pt x="718" y="7737"/>
                  </a:lnTo>
                  <a:lnTo>
                    <a:pt x="746" y="7695"/>
                  </a:lnTo>
                  <a:lnTo>
                    <a:pt x="774" y="7655"/>
                  </a:lnTo>
                  <a:lnTo>
                    <a:pt x="803" y="7615"/>
                  </a:lnTo>
                  <a:lnTo>
                    <a:pt x="832" y="7576"/>
                  </a:lnTo>
                  <a:lnTo>
                    <a:pt x="862" y="7536"/>
                  </a:lnTo>
                  <a:lnTo>
                    <a:pt x="893" y="7497"/>
                  </a:lnTo>
                  <a:lnTo>
                    <a:pt x="924" y="7459"/>
                  </a:lnTo>
                  <a:lnTo>
                    <a:pt x="956" y="7421"/>
                  </a:lnTo>
                  <a:lnTo>
                    <a:pt x="988" y="7384"/>
                  </a:lnTo>
                  <a:lnTo>
                    <a:pt x="1020" y="7346"/>
                  </a:lnTo>
                  <a:lnTo>
                    <a:pt x="1054" y="7309"/>
                  </a:lnTo>
                  <a:lnTo>
                    <a:pt x="1088" y="7272"/>
                  </a:lnTo>
                  <a:lnTo>
                    <a:pt x="1122" y="7237"/>
                  </a:lnTo>
                  <a:lnTo>
                    <a:pt x="1156" y="7201"/>
                  </a:lnTo>
                  <a:lnTo>
                    <a:pt x="1192" y="7165"/>
                  </a:lnTo>
                  <a:lnTo>
                    <a:pt x="1192" y="7165"/>
                  </a:lnTo>
                  <a:lnTo>
                    <a:pt x="1354" y="7005"/>
                  </a:lnTo>
                  <a:lnTo>
                    <a:pt x="1517" y="6847"/>
                  </a:lnTo>
                  <a:lnTo>
                    <a:pt x="1680" y="6688"/>
                  </a:lnTo>
                  <a:lnTo>
                    <a:pt x="1842" y="6529"/>
                  </a:lnTo>
                  <a:lnTo>
                    <a:pt x="2003" y="6369"/>
                  </a:lnTo>
                  <a:lnTo>
                    <a:pt x="2082" y="6288"/>
                  </a:lnTo>
                  <a:lnTo>
                    <a:pt x="2162" y="6208"/>
                  </a:lnTo>
                  <a:lnTo>
                    <a:pt x="2240" y="6127"/>
                  </a:lnTo>
                  <a:lnTo>
                    <a:pt x="2318" y="6044"/>
                  </a:lnTo>
                  <a:lnTo>
                    <a:pt x="2394" y="5962"/>
                  </a:lnTo>
                  <a:lnTo>
                    <a:pt x="2471" y="5879"/>
                  </a:lnTo>
                  <a:lnTo>
                    <a:pt x="2546" y="5796"/>
                  </a:lnTo>
                  <a:lnTo>
                    <a:pt x="2619" y="5711"/>
                  </a:lnTo>
                  <a:lnTo>
                    <a:pt x="2693" y="5626"/>
                  </a:lnTo>
                  <a:lnTo>
                    <a:pt x="2764" y="5540"/>
                  </a:lnTo>
                  <a:lnTo>
                    <a:pt x="2835" y="5453"/>
                  </a:lnTo>
                  <a:lnTo>
                    <a:pt x="2904" y="5365"/>
                  </a:lnTo>
                  <a:lnTo>
                    <a:pt x="2971" y="5276"/>
                  </a:lnTo>
                  <a:lnTo>
                    <a:pt x="3038" y="5185"/>
                  </a:lnTo>
                  <a:lnTo>
                    <a:pt x="3102" y="5095"/>
                  </a:lnTo>
                  <a:lnTo>
                    <a:pt x="3166" y="5002"/>
                  </a:lnTo>
                  <a:lnTo>
                    <a:pt x="3226" y="4908"/>
                  </a:lnTo>
                  <a:lnTo>
                    <a:pt x="3286" y="4813"/>
                  </a:lnTo>
                  <a:lnTo>
                    <a:pt x="3344" y="4717"/>
                  </a:lnTo>
                  <a:lnTo>
                    <a:pt x="3372" y="4667"/>
                  </a:lnTo>
                  <a:lnTo>
                    <a:pt x="3399" y="4619"/>
                  </a:lnTo>
                  <a:lnTo>
                    <a:pt x="3426" y="4569"/>
                  </a:lnTo>
                  <a:lnTo>
                    <a:pt x="3452" y="4520"/>
                  </a:lnTo>
                  <a:lnTo>
                    <a:pt x="3478" y="4469"/>
                  </a:lnTo>
                  <a:lnTo>
                    <a:pt x="3504" y="4418"/>
                  </a:lnTo>
                  <a:lnTo>
                    <a:pt x="3529" y="4367"/>
                  </a:lnTo>
                  <a:lnTo>
                    <a:pt x="3554" y="4316"/>
                  </a:lnTo>
                  <a:lnTo>
                    <a:pt x="3577" y="4263"/>
                  </a:lnTo>
                  <a:lnTo>
                    <a:pt x="3600" y="4211"/>
                  </a:lnTo>
                  <a:lnTo>
                    <a:pt x="3623" y="4159"/>
                  </a:lnTo>
                  <a:lnTo>
                    <a:pt x="3645" y="4105"/>
                  </a:lnTo>
                  <a:lnTo>
                    <a:pt x="3666" y="4051"/>
                  </a:lnTo>
                  <a:lnTo>
                    <a:pt x="3688" y="3997"/>
                  </a:lnTo>
                  <a:lnTo>
                    <a:pt x="3708" y="3942"/>
                  </a:lnTo>
                  <a:lnTo>
                    <a:pt x="3727" y="3887"/>
                  </a:lnTo>
                  <a:lnTo>
                    <a:pt x="3746" y="3832"/>
                  </a:lnTo>
                  <a:lnTo>
                    <a:pt x="3764" y="3776"/>
                  </a:lnTo>
                  <a:lnTo>
                    <a:pt x="3782" y="3719"/>
                  </a:lnTo>
                  <a:lnTo>
                    <a:pt x="3799" y="3662"/>
                  </a:lnTo>
                  <a:lnTo>
                    <a:pt x="3815" y="3605"/>
                  </a:lnTo>
                  <a:lnTo>
                    <a:pt x="3830" y="3546"/>
                  </a:lnTo>
                  <a:lnTo>
                    <a:pt x="3845" y="3488"/>
                  </a:lnTo>
                  <a:lnTo>
                    <a:pt x="3860" y="3429"/>
                  </a:lnTo>
                  <a:lnTo>
                    <a:pt x="3874" y="3368"/>
                  </a:lnTo>
                  <a:lnTo>
                    <a:pt x="3886" y="3308"/>
                  </a:lnTo>
                  <a:lnTo>
                    <a:pt x="3898" y="3248"/>
                  </a:lnTo>
                  <a:lnTo>
                    <a:pt x="3909" y="3186"/>
                  </a:lnTo>
                  <a:lnTo>
                    <a:pt x="3920" y="3124"/>
                  </a:lnTo>
                  <a:lnTo>
                    <a:pt x="3930" y="3062"/>
                  </a:lnTo>
                  <a:lnTo>
                    <a:pt x="3938" y="2998"/>
                  </a:lnTo>
                  <a:lnTo>
                    <a:pt x="3947" y="2935"/>
                  </a:lnTo>
                  <a:lnTo>
                    <a:pt x="3954" y="2870"/>
                  </a:lnTo>
                  <a:lnTo>
                    <a:pt x="3960" y="2805"/>
                  </a:lnTo>
                  <a:lnTo>
                    <a:pt x="3966" y="2740"/>
                  </a:lnTo>
                  <a:lnTo>
                    <a:pt x="3971" y="2673"/>
                  </a:lnTo>
                  <a:lnTo>
                    <a:pt x="3975" y="2607"/>
                  </a:lnTo>
                  <a:lnTo>
                    <a:pt x="3978" y="2540"/>
                  </a:lnTo>
                  <a:lnTo>
                    <a:pt x="3981" y="2471"/>
                  </a:lnTo>
                  <a:lnTo>
                    <a:pt x="3982" y="2403"/>
                  </a:lnTo>
                  <a:lnTo>
                    <a:pt x="3983" y="2334"/>
                  </a:lnTo>
                  <a:lnTo>
                    <a:pt x="3983" y="2263"/>
                  </a:lnTo>
                  <a:lnTo>
                    <a:pt x="3982" y="2193"/>
                  </a:lnTo>
                  <a:lnTo>
                    <a:pt x="3980" y="2121"/>
                  </a:lnTo>
                  <a:lnTo>
                    <a:pt x="3977" y="2049"/>
                  </a:lnTo>
                  <a:lnTo>
                    <a:pt x="3973" y="1976"/>
                  </a:lnTo>
                  <a:lnTo>
                    <a:pt x="3968" y="1902"/>
                  </a:lnTo>
                  <a:lnTo>
                    <a:pt x="3963" y="1828"/>
                  </a:lnTo>
                  <a:lnTo>
                    <a:pt x="3956" y="1753"/>
                  </a:lnTo>
                  <a:lnTo>
                    <a:pt x="3948" y="1678"/>
                  </a:lnTo>
                  <a:lnTo>
                    <a:pt x="3940" y="1601"/>
                  </a:lnTo>
                  <a:lnTo>
                    <a:pt x="3930" y="1524"/>
                  </a:lnTo>
                  <a:lnTo>
                    <a:pt x="3920" y="1446"/>
                  </a:lnTo>
                  <a:lnTo>
                    <a:pt x="3909" y="1367"/>
                  </a:lnTo>
                  <a:lnTo>
                    <a:pt x="3896" y="1288"/>
                  </a:lnTo>
                  <a:lnTo>
                    <a:pt x="3883" y="1207"/>
                  </a:lnTo>
                  <a:lnTo>
                    <a:pt x="3868" y="1127"/>
                  </a:lnTo>
                  <a:lnTo>
                    <a:pt x="3852" y="1044"/>
                  </a:lnTo>
                  <a:lnTo>
                    <a:pt x="3835" y="962"/>
                  </a:lnTo>
                  <a:lnTo>
                    <a:pt x="3817" y="878"/>
                  </a:lnTo>
                  <a:lnTo>
                    <a:pt x="3799" y="795"/>
                  </a:lnTo>
                  <a:lnTo>
                    <a:pt x="3779" y="709"/>
                  </a:lnTo>
                  <a:lnTo>
                    <a:pt x="3758" y="624"/>
                  </a:lnTo>
                  <a:lnTo>
                    <a:pt x="3736" y="538"/>
                  </a:lnTo>
                  <a:lnTo>
                    <a:pt x="3713" y="450"/>
                  </a:lnTo>
                  <a:lnTo>
                    <a:pt x="3689" y="362"/>
                  </a:lnTo>
                  <a:lnTo>
                    <a:pt x="3663" y="272"/>
                  </a:lnTo>
                  <a:lnTo>
                    <a:pt x="3637" y="183"/>
                  </a:lnTo>
                  <a:lnTo>
                    <a:pt x="3609" y="91"/>
                  </a:lnTo>
                  <a:lnTo>
                    <a:pt x="3581" y="0"/>
                  </a:lnTo>
                  <a:lnTo>
                    <a:pt x="3581" y="0"/>
                  </a:lnTo>
                  <a:lnTo>
                    <a:pt x="3586" y="13"/>
                  </a:lnTo>
                  <a:lnTo>
                    <a:pt x="3591" y="26"/>
                  </a:lnTo>
                  <a:lnTo>
                    <a:pt x="3599" y="39"/>
                  </a:lnTo>
                  <a:lnTo>
                    <a:pt x="3607" y="53"/>
                  </a:lnTo>
                  <a:lnTo>
                    <a:pt x="3616" y="67"/>
                  </a:lnTo>
                  <a:lnTo>
                    <a:pt x="3626" y="81"/>
                  </a:lnTo>
                  <a:lnTo>
                    <a:pt x="3649" y="110"/>
                  </a:lnTo>
                  <a:lnTo>
                    <a:pt x="3674" y="140"/>
                  </a:lnTo>
                  <a:lnTo>
                    <a:pt x="3703" y="169"/>
                  </a:lnTo>
                  <a:lnTo>
                    <a:pt x="3733" y="200"/>
                  </a:lnTo>
                  <a:lnTo>
                    <a:pt x="3764" y="230"/>
                  </a:lnTo>
                  <a:lnTo>
                    <a:pt x="3827" y="288"/>
                  </a:lnTo>
                  <a:lnTo>
                    <a:pt x="3888" y="344"/>
                  </a:lnTo>
                  <a:lnTo>
                    <a:pt x="3916" y="371"/>
                  </a:lnTo>
                  <a:lnTo>
                    <a:pt x="3941" y="395"/>
                  </a:lnTo>
                  <a:lnTo>
                    <a:pt x="3964" y="419"/>
                  </a:lnTo>
                  <a:lnTo>
                    <a:pt x="3983" y="440"/>
                  </a:lnTo>
                  <a:lnTo>
                    <a:pt x="3983" y="440"/>
                  </a:lnTo>
                  <a:lnTo>
                    <a:pt x="4050" y="520"/>
                  </a:lnTo>
                  <a:lnTo>
                    <a:pt x="4114" y="601"/>
                  </a:lnTo>
                  <a:lnTo>
                    <a:pt x="4178" y="682"/>
                  </a:lnTo>
                  <a:lnTo>
                    <a:pt x="4242" y="765"/>
                  </a:lnTo>
                  <a:lnTo>
                    <a:pt x="4304" y="847"/>
                  </a:lnTo>
                  <a:lnTo>
                    <a:pt x="4365" y="931"/>
                  </a:lnTo>
                  <a:lnTo>
                    <a:pt x="4426" y="1015"/>
                  </a:lnTo>
                  <a:lnTo>
                    <a:pt x="4485" y="1101"/>
                  </a:lnTo>
                  <a:lnTo>
                    <a:pt x="4544" y="1186"/>
                  </a:lnTo>
                  <a:lnTo>
                    <a:pt x="4602" y="1273"/>
                  </a:lnTo>
                  <a:lnTo>
                    <a:pt x="4659" y="1359"/>
                  </a:lnTo>
                  <a:lnTo>
                    <a:pt x="4714" y="1447"/>
                  </a:lnTo>
                  <a:lnTo>
                    <a:pt x="4770" y="1534"/>
                  </a:lnTo>
                  <a:lnTo>
                    <a:pt x="4824" y="1623"/>
                  </a:lnTo>
                  <a:lnTo>
                    <a:pt x="4877" y="1711"/>
                  </a:lnTo>
                  <a:lnTo>
                    <a:pt x="4930" y="1801"/>
                  </a:lnTo>
                  <a:lnTo>
                    <a:pt x="4930" y="1801"/>
                  </a:lnTo>
                  <a:lnTo>
                    <a:pt x="4996" y="1917"/>
                  </a:lnTo>
                  <a:lnTo>
                    <a:pt x="5061" y="2034"/>
                  </a:lnTo>
                  <a:lnTo>
                    <a:pt x="5125" y="2152"/>
                  </a:lnTo>
                  <a:lnTo>
                    <a:pt x="5187" y="2271"/>
                  </a:lnTo>
                  <a:lnTo>
                    <a:pt x="5248" y="2391"/>
                  </a:lnTo>
                  <a:lnTo>
                    <a:pt x="5308" y="2512"/>
                  </a:lnTo>
                  <a:lnTo>
                    <a:pt x="5365" y="2634"/>
                  </a:lnTo>
                  <a:lnTo>
                    <a:pt x="5422" y="2757"/>
                  </a:lnTo>
                  <a:lnTo>
                    <a:pt x="5478" y="2881"/>
                  </a:lnTo>
                  <a:lnTo>
                    <a:pt x="5531" y="3005"/>
                  </a:lnTo>
                  <a:lnTo>
                    <a:pt x="5583" y="3131"/>
                  </a:lnTo>
                  <a:lnTo>
                    <a:pt x="5635" y="3257"/>
                  </a:lnTo>
                  <a:lnTo>
                    <a:pt x="5684" y="3384"/>
                  </a:lnTo>
                  <a:lnTo>
                    <a:pt x="5731" y="3512"/>
                  </a:lnTo>
                  <a:lnTo>
                    <a:pt x="5777" y="3641"/>
                  </a:lnTo>
                  <a:lnTo>
                    <a:pt x="5823" y="3769"/>
                  </a:lnTo>
                  <a:lnTo>
                    <a:pt x="5866" y="3899"/>
                  </a:lnTo>
                  <a:lnTo>
                    <a:pt x="5907" y="4030"/>
                  </a:lnTo>
                  <a:lnTo>
                    <a:pt x="5947" y="4161"/>
                  </a:lnTo>
                  <a:lnTo>
                    <a:pt x="5986" y="4292"/>
                  </a:lnTo>
                  <a:lnTo>
                    <a:pt x="6023" y="4425"/>
                  </a:lnTo>
                  <a:lnTo>
                    <a:pt x="6058" y="4558"/>
                  </a:lnTo>
                  <a:lnTo>
                    <a:pt x="6092" y="4691"/>
                  </a:lnTo>
                  <a:lnTo>
                    <a:pt x="6124" y="4824"/>
                  </a:lnTo>
                  <a:lnTo>
                    <a:pt x="6155" y="4959"/>
                  </a:lnTo>
                  <a:lnTo>
                    <a:pt x="6184" y="5093"/>
                  </a:lnTo>
                  <a:lnTo>
                    <a:pt x="6211" y="5228"/>
                  </a:lnTo>
                  <a:lnTo>
                    <a:pt x="6236" y="5363"/>
                  </a:lnTo>
                  <a:lnTo>
                    <a:pt x="6260" y="5499"/>
                  </a:lnTo>
                  <a:lnTo>
                    <a:pt x="6281" y="5635"/>
                  </a:lnTo>
                  <a:lnTo>
                    <a:pt x="6302" y="5771"/>
                  </a:lnTo>
                  <a:lnTo>
                    <a:pt x="6321" y="5906"/>
                  </a:lnTo>
                  <a:lnTo>
                    <a:pt x="6338" y="6043"/>
                  </a:lnTo>
                  <a:lnTo>
                    <a:pt x="6353" y="6180"/>
                  </a:lnTo>
                  <a:lnTo>
                    <a:pt x="6366" y="6317"/>
                  </a:lnTo>
                  <a:lnTo>
                    <a:pt x="6378" y="6453"/>
                  </a:lnTo>
                  <a:lnTo>
                    <a:pt x="6387" y="6590"/>
                  </a:lnTo>
                  <a:lnTo>
                    <a:pt x="6395" y="6728"/>
                  </a:lnTo>
                  <a:lnTo>
                    <a:pt x="6401" y="6865"/>
                  </a:lnTo>
                  <a:lnTo>
                    <a:pt x="6405" y="7001"/>
                  </a:lnTo>
                  <a:lnTo>
                    <a:pt x="6408" y="7138"/>
                  </a:lnTo>
                  <a:lnTo>
                    <a:pt x="6408" y="7276"/>
                  </a:lnTo>
                  <a:lnTo>
                    <a:pt x="6407" y="7413"/>
                  </a:lnTo>
                  <a:lnTo>
                    <a:pt x="6404" y="7549"/>
                  </a:lnTo>
                  <a:lnTo>
                    <a:pt x="6399" y="7685"/>
                  </a:lnTo>
                  <a:lnTo>
                    <a:pt x="6392" y="7822"/>
                  </a:lnTo>
                  <a:lnTo>
                    <a:pt x="6383" y="7958"/>
                  </a:lnTo>
                  <a:lnTo>
                    <a:pt x="6372" y="8095"/>
                  </a:lnTo>
                  <a:lnTo>
                    <a:pt x="6359" y="8229"/>
                  </a:lnTo>
                  <a:lnTo>
                    <a:pt x="6344" y="8365"/>
                  </a:lnTo>
                  <a:lnTo>
                    <a:pt x="6328" y="8500"/>
                  </a:lnTo>
                  <a:lnTo>
                    <a:pt x="6308" y="8635"/>
                  </a:lnTo>
                  <a:lnTo>
                    <a:pt x="6287" y="8769"/>
                  </a:lnTo>
                  <a:lnTo>
                    <a:pt x="6264" y="8903"/>
                  </a:lnTo>
                  <a:lnTo>
                    <a:pt x="6240" y="9037"/>
                  </a:lnTo>
                  <a:lnTo>
                    <a:pt x="6213" y="9169"/>
                  </a:lnTo>
                  <a:lnTo>
                    <a:pt x="6184" y="9302"/>
                  </a:lnTo>
                  <a:lnTo>
                    <a:pt x="6153" y="9434"/>
                  </a:lnTo>
                  <a:lnTo>
                    <a:pt x="6119" y="9566"/>
                  </a:lnTo>
                  <a:lnTo>
                    <a:pt x="6084" y="9696"/>
                  </a:lnTo>
                  <a:lnTo>
                    <a:pt x="6047" y="9826"/>
                  </a:lnTo>
                  <a:lnTo>
                    <a:pt x="6008" y="9956"/>
                  </a:lnTo>
                  <a:lnTo>
                    <a:pt x="5966" y="10085"/>
                  </a:lnTo>
                  <a:lnTo>
                    <a:pt x="5922" y="10213"/>
                  </a:lnTo>
                  <a:lnTo>
                    <a:pt x="5922" y="10213"/>
                  </a:lnTo>
                  <a:lnTo>
                    <a:pt x="5899" y="10277"/>
                  </a:lnTo>
                  <a:lnTo>
                    <a:pt x="5876" y="10340"/>
                  </a:lnTo>
                  <a:lnTo>
                    <a:pt x="5852" y="10403"/>
                  </a:lnTo>
                  <a:lnTo>
                    <a:pt x="5828" y="10467"/>
                  </a:lnTo>
                  <a:lnTo>
                    <a:pt x="5802" y="10530"/>
                  </a:lnTo>
                  <a:lnTo>
                    <a:pt x="5775" y="10592"/>
                  </a:lnTo>
                  <a:lnTo>
                    <a:pt x="5749" y="10654"/>
                  </a:lnTo>
                  <a:lnTo>
                    <a:pt x="5722" y="10716"/>
                  </a:lnTo>
                  <a:lnTo>
                    <a:pt x="5694" y="10777"/>
                  </a:lnTo>
                  <a:lnTo>
                    <a:pt x="5665" y="10839"/>
                  </a:lnTo>
                  <a:lnTo>
                    <a:pt x="5636" y="10899"/>
                  </a:lnTo>
                  <a:lnTo>
                    <a:pt x="5605" y="10959"/>
                  </a:lnTo>
                  <a:lnTo>
                    <a:pt x="5575" y="11019"/>
                  </a:lnTo>
                  <a:lnTo>
                    <a:pt x="5543" y="11078"/>
                  </a:lnTo>
                  <a:lnTo>
                    <a:pt x="5512" y="11137"/>
                  </a:lnTo>
                  <a:lnTo>
                    <a:pt x="5479" y="11196"/>
                  </a:lnTo>
                  <a:lnTo>
                    <a:pt x="5446" y="11254"/>
                  </a:lnTo>
                  <a:lnTo>
                    <a:pt x="5411" y="11312"/>
                  </a:lnTo>
                  <a:lnTo>
                    <a:pt x="5377" y="11370"/>
                  </a:lnTo>
                  <a:lnTo>
                    <a:pt x="5342" y="11426"/>
                  </a:lnTo>
                  <a:lnTo>
                    <a:pt x="5306" y="11482"/>
                  </a:lnTo>
                  <a:lnTo>
                    <a:pt x="5270" y="11539"/>
                  </a:lnTo>
                  <a:lnTo>
                    <a:pt x="5232" y="11594"/>
                  </a:lnTo>
                  <a:lnTo>
                    <a:pt x="5195" y="11649"/>
                  </a:lnTo>
                  <a:lnTo>
                    <a:pt x="5156" y="11704"/>
                  </a:lnTo>
                  <a:lnTo>
                    <a:pt x="5117" y="11758"/>
                  </a:lnTo>
                  <a:lnTo>
                    <a:pt x="5077" y="11811"/>
                  </a:lnTo>
                  <a:lnTo>
                    <a:pt x="5037" y="11863"/>
                  </a:lnTo>
                  <a:lnTo>
                    <a:pt x="4996" y="11916"/>
                  </a:lnTo>
                  <a:lnTo>
                    <a:pt x="4955" y="11968"/>
                  </a:lnTo>
                  <a:lnTo>
                    <a:pt x="4911" y="12019"/>
                  </a:lnTo>
                  <a:lnTo>
                    <a:pt x="4869" y="12070"/>
                  </a:lnTo>
                  <a:lnTo>
                    <a:pt x="4825" y="12120"/>
                  </a:lnTo>
                  <a:lnTo>
                    <a:pt x="4781" y="12169"/>
                  </a:lnTo>
                  <a:lnTo>
                    <a:pt x="4736" y="12217"/>
                  </a:lnTo>
                  <a:lnTo>
                    <a:pt x="4690" y="12266"/>
                  </a:lnTo>
                  <a:lnTo>
                    <a:pt x="4645" y="12314"/>
                  </a:lnTo>
                  <a:lnTo>
                    <a:pt x="4598" y="12360"/>
                  </a:lnTo>
                  <a:lnTo>
                    <a:pt x="4550" y="12407"/>
                  </a:lnTo>
                  <a:lnTo>
                    <a:pt x="4502" y="12453"/>
                  </a:lnTo>
                  <a:lnTo>
                    <a:pt x="4454" y="12498"/>
                  </a:lnTo>
                  <a:lnTo>
                    <a:pt x="4404" y="12542"/>
                  </a:lnTo>
                  <a:lnTo>
                    <a:pt x="4354" y="12585"/>
                  </a:lnTo>
                  <a:lnTo>
                    <a:pt x="4303" y="12629"/>
                  </a:lnTo>
                  <a:lnTo>
                    <a:pt x="4252" y="12671"/>
                  </a:lnTo>
                  <a:lnTo>
                    <a:pt x="4200" y="12713"/>
                  </a:lnTo>
                  <a:lnTo>
                    <a:pt x="4148" y="12753"/>
                  </a:lnTo>
                  <a:lnTo>
                    <a:pt x="4095" y="12794"/>
                  </a:lnTo>
                  <a:lnTo>
                    <a:pt x="4041" y="12834"/>
                  </a:lnTo>
                  <a:lnTo>
                    <a:pt x="3986" y="12872"/>
                  </a:lnTo>
                  <a:lnTo>
                    <a:pt x="3931" y="12910"/>
                  </a:lnTo>
                  <a:lnTo>
                    <a:pt x="3876" y="12947"/>
                  </a:lnTo>
                  <a:lnTo>
                    <a:pt x="3819" y="12984"/>
                  </a:lnTo>
                  <a:lnTo>
                    <a:pt x="3762" y="13019"/>
                  </a:lnTo>
                  <a:lnTo>
                    <a:pt x="3705" y="13054"/>
                  </a:lnTo>
                  <a:lnTo>
                    <a:pt x="3646" y="13088"/>
                  </a:lnTo>
                  <a:lnTo>
                    <a:pt x="3588" y="13121"/>
                  </a:lnTo>
                  <a:lnTo>
                    <a:pt x="3528" y="13154"/>
                  </a:lnTo>
                  <a:lnTo>
                    <a:pt x="3468" y="13186"/>
                  </a:lnTo>
                  <a:lnTo>
                    <a:pt x="3407" y="13216"/>
                  </a:lnTo>
                  <a:lnTo>
                    <a:pt x="3346" y="13246"/>
                  </a:lnTo>
                  <a:lnTo>
                    <a:pt x="3284" y="13275"/>
                  </a:lnTo>
                  <a:lnTo>
                    <a:pt x="3221" y="13303"/>
                  </a:lnTo>
                  <a:lnTo>
                    <a:pt x="3158" y="13331"/>
                  </a:lnTo>
                  <a:lnTo>
                    <a:pt x="3158" y="13331"/>
                  </a:lnTo>
                  <a:lnTo>
                    <a:pt x="3111" y="13350"/>
                  </a:lnTo>
                  <a:lnTo>
                    <a:pt x="3064" y="13369"/>
                  </a:lnTo>
                  <a:lnTo>
                    <a:pt x="3018" y="13387"/>
                  </a:lnTo>
                  <a:lnTo>
                    <a:pt x="2970" y="13404"/>
                  </a:lnTo>
                  <a:lnTo>
                    <a:pt x="2923" y="13421"/>
                  </a:lnTo>
                  <a:lnTo>
                    <a:pt x="2876" y="13437"/>
                  </a:lnTo>
                  <a:lnTo>
                    <a:pt x="2829" y="13453"/>
                  </a:lnTo>
                  <a:lnTo>
                    <a:pt x="2781" y="13468"/>
                  </a:lnTo>
                  <a:lnTo>
                    <a:pt x="2686" y="13497"/>
                  </a:lnTo>
                  <a:lnTo>
                    <a:pt x="2590" y="13523"/>
                  </a:lnTo>
                  <a:lnTo>
                    <a:pt x="2494" y="13546"/>
                  </a:lnTo>
                  <a:lnTo>
                    <a:pt x="2397" y="13567"/>
                  </a:lnTo>
                  <a:lnTo>
                    <a:pt x="2301" y="13587"/>
                  </a:lnTo>
                  <a:lnTo>
                    <a:pt x="2203" y="13604"/>
                  </a:lnTo>
                  <a:lnTo>
                    <a:pt x="2107" y="13619"/>
                  </a:lnTo>
                  <a:lnTo>
                    <a:pt x="2008" y="13632"/>
                  </a:lnTo>
                  <a:lnTo>
                    <a:pt x="1910" y="13643"/>
                  </a:lnTo>
                  <a:lnTo>
                    <a:pt x="1812" y="13652"/>
                  </a:lnTo>
                  <a:lnTo>
                    <a:pt x="1714" y="13659"/>
                  </a:lnTo>
                  <a:lnTo>
                    <a:pt x="1616" y="13665"/>
                  </a:lnTo>
                  <a:lnTo>
                    <a:pt x="1516" y="13669"/>
                  </a:lnTo>
                  <a:lnTo>
                    <a:pt x="1418" y="13672"/>
                  </a:lnTo>
                  <a:lnTo>
                    <a:pt x="1319" y="13673"/>
                  </a:lnTo>
                  <a:lnTo>
                    <a:pt x="1220" y="13672"/>
                  </a:lnTo>
                  <a:lnTo>
                    <a:pt x="1121" y="13668"/>
                  </a:lnTo>
                  <a:lnTo>
                    <a:pt x="1021" y="13664"/>
                  </a:lnTo>
                  <a:lnTo>
                    <a:pt x="922" y="13659"/>
                  </a:lnTo>
                  <a:lnTo>
                    <a:pt x="823" y="13652"/>
                  </a:lnTo>
                  <a:lnTo>
                    <a:pt x="724" y="13644"/>
                  </a:lnTo>
                  <a:lnTo>
                    <a:pt x="625" y="13635"/>
                  </a:lnTo>
                  <a:lnTo>
                    <a:pt x="526" y="13625"/>
                  </a:lnTo>
                  <a:lnTo>
                    <a:pt x="427" y="13614"/>
                  </a:lnTo>
                  <a:lnTo>
                    <a:pt x="327" y="13601"/>
                  </a:lnTo>
                  <a:lnTo>
                    <a:pt x="229" y="13588"/>
                  </a:lnTo>
                  <a:lnTo>
                    <a:pt x="130" y="13573"/>
                  </a:lnTo>
                  <a:lnTo>
                    <a:pt x="32" y="13558"/>
                  </a:lnTo>
                  <a:lnTo>
                    <a:pt x="32" y="1355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83613" y="4879082"/>
              <a:ext cx="2385596" cy="1003790"/>
            </a:xfrm>
            <a:custGeom>
              <a:avLst/>
              <a:gdLst>
                <a:gd name="T0" fmla="*/ 18 w 14013"/>
                <a:gd name="T1" fmla="*/ 1202 h 5897"/>
                <a:gd name="T2" fmla="*/ 131 w 14013"/>
                <a:gd name="T3" fmla="*/ 1311 h 5897"/>
                <a:gd name="T4" fmla="*/ 301 w 14013"/>
                <a:gd name="T5" fmla="*/ 1392 h 5897"/>
                <a:gd name="T6" fmla="*/ 608 w 14013"/>
                <a:gd name="T7" fmla="*/ 1466 h 5897"/>
                <a:gd name="T8" fmla="*/ 761 w 14013"/>
                <a:gd name="T9" fmla="*/ 1463 h 5897"/>
                <a:gd name="T10" fmla="*/ 1064 w 14013"/>
                <a:gd name="T11" fmla="*/ 1383 h 5897"/>
                <a:gd name="T12" fmla="*/ 1368 w 14013"/>
                <a:gd name="T13" fmla="*/ 1218 h 5897"/>
                <a:gd name="T14" fmla="*/ 1848 w 14013"/>
                <a:gd name="T15" fmla="*/ 859 h 5897"/>
                <a:gd name="T16" fmla="*/ 2117 w 14013"/>
                <a:gd name="T17" fmla="*/ 666 h 5897"/>
                <a:gd name="T18" fmla="*/ 2409 w 14013"/>
                <a:gd name="T19" fmla="*/ 500 h 5897"/>
                <a:gd name="T20" fmla="*/ 2945 w 14013"/>
                <a:gd name="T21" fmla="*/ 276 h 5897"/>
                <a:gd name="T22" fmla="*/ 3500 w 14013"/>
                <a:gd name="T23" fmla="*/ 116 h 5897"/>
                <a:gd name="T24" fmla="*/ 4184 w 14013"/>
                <a:gd name="T25" fmla="*/ 12 h 5897"/>
                <a:gd name="T26" fmla="*/ 4873 w 14013"/>
                <a:gd name="T27" fmla="*/ 15 h 5897"/>
                <a:gd name="T28" fmla="*/ 5502 w 14013"/>
                <a:gd name="T29" fmla="*/ 118 h 5897"/>
                <a:gd name="T30" fmla="*/ 5832 w 14013"/>
                <a:gd name="T31" fmla="*/ 213 h 5897"/>
                <a:gd name="T32" fmla="*/ 6154 w 14013"/>
                <a:gd name="T33" fmla="*/ 340 h 5897"/>
                <a:gd name="T34" fmla="*/ 6466 w 14013"/>
                <a:gd name="T35" fmla="*/ 496 h 5897"/>
                <a:gd name="T36" fmla="*/ 7554 w 14013"/>
                <a:gd name="T37" fmla="*/ 1110 h 5897"/>
                <a:gd name="T38" fmla="*/ 8258 w 14013"/>
                <a:gd name="T39" fmla="*/ 1466 h 5897"/>
                <a:gd name="T40" fmla="*/ 8983 w 14013"/>
                <a:gd name="T41" fmla="*/ 1760 h 5897"/>
                <a:gd name="T42" fmla="*/ 9578 w 14013"/>
                <a:gd name="T43" fmla="*/ 1926 h 5897"/>
                <a:gd name="T44" fmla="*/ 9970 w 14013"/>
                <a:gd name="T45" fmla="*/ 1994 h 5897"/>
                <a:gd name="T46" fmla="*/ 10375 w 14013"/>
                <a:gd name="T47" fmla="*/ 2030 h 5897"/>
                <a:gd name="T48" fmla="*/ 10795 w 14013"/>
                <a:gd name="T49" fmla="*/ 2028 h 5897"/>
                <a:gd name="T50" fmla="*/ 11229 w 14013"/>
                <a:gd name="T51" fmla="*/ 1984 h 5897"/>
                <a:gd name="T52" fmla="*/ 11682 w 14013"/>
                <a:gd name="T53" fmla="*/ 1897 h 5897"/>
                <a:gd name="T54" fmla="*/ 12153 w 14013"/>
                <a:gd name="T55" fmla="*/ 1759 h 5897"/>
                <a:gd name="T56" fmla="*/ 12645 w 14013"/>
                <a:gd name="T57" fmla="*/ 1569 h 5897"/>
                <a:gd name="T58" fmla="*/ 13158 w 14013"/>
                <a:gd name="T59" fmla="*/ 1323 h 5897"/>
                <a:gd name="T60" fmla="*/ 13695 w 14013"/>
                <a:gd name="T61" fmla="*/ 1016 h 5897"/>
                <a:gd name="T62" fmla="*/ 13991 w 14013"/>
                <a:gd name="T63" fmla="*/ 830 h 5897"/>
                <a:gd name="T64" fmla="*/ 13883 w 14013"/>
                <a:gd name="T65" fmla="*/ 977 h 5897"/>
                <a:gd name="T66" fmla="*/ 13716 w 14013"/>
                <a:gd name="T67" fmla="*/ 1296 h 5897"/>
                <a:gd name="T68" fmla="*/ 13398 w 14013"/>
                <a:gd name="T69" fmla="*/ 1742 h 5897"/>
                <a:gd name="T70" fmla="*/ 12936 w 14013"/>
                <a:gd name="T71" fmla="*/ 2302 h 5897"/>
                <a:gd name="T72" fmla="*/ 12467 w 14013"/>
                <a:gd name="T73" fmla="*/ 2797 h 5897"/>
                <a:gd name="T74" fmla="*/ 11768 w 14013"/>
                <a:gd name="T75" fmla="*/ 3430 h 5897"/>
                <a:gd name="T76" fmla="*/ 11009 w 14013"/>
                <a:gd name="T77" fmla="*/ 4009 h 5897"/>
                <a:gd name="T78" fmla="*/ 10197 w 14013"/>
                <a:gd name="T79" fmla="*/ 4521 h 5897"/>
                <a:gd name="T80" fmla="*/ 9343 w 14013"/>
                <a:gd name="T81" fmla="*/ 4965 h 5897"/>
                <a:gd name="T82" fmla="*/ 8453 w 14013"/>
                <a:gd name="T83" fmla="*/ 5330 h 5897"/>
                <a:gd name="T84" fmla="*/ 7536 w 14013"/>
                <a:gd name="T85" fmla="*/ 5610 h 5897"/>
                <a:gd name="T86" fmla="*/ 6601 w 14013"/>
                <a:gd name="T87" fmla="*/ 5799 h 5897"/>
                <a:gd name="T88" fmla="*/ 5655 w 14013"/>
                <a:gd name="T89" fmla="*/ 5890 h 5897"/>
                <a:gd name="T90" fmla="*/ 4843 w 14013"/>
                <a:gd name="T91" fmla="*/ 5884 h 5897"/>
                <a:gd name="T92" fmla="*/ 4371 w 14013"/>
                <a:gd name="T93" fmla="*/ 5840 h 5897"/>
                <a:gd name="T94" fmla="*/ 3906 w 14013"/>
                <a:gd name="T95" fmla="*/ 5759 h 5897"/>
                <a:gd name="T96" fmla="*/ 3452 w 14013"/>
                <a:gd name="T97" fmla="*/ 5643 h 5897"/>
                <a:gd name="T98" fmla="*/ 3011 w 14013"/>
                <a:gd name="T99" fmla="*/ 5489 h 5897"/>
                <a:gd name="T100" fmla="*/ 2588 w 14013"/>
                <a:gd name="T101" fmla="*/ 5298 h 5897"/>
                <a:gd name="T102" fmla="*/ 2185 w 14013"/>
                <a:gd name="T103" fmla="*/ 5068 h 5897"/>
                <a:gd name="T104" fmla="*/ 1804 w 14013"/>
                <a:gd name="T105" fmla="*/ 4800 h 5897"/>
                <a:gd name="T106" fmla="*/ 1450 w 14013"/>
                <a:gd name="T107" fmla="*/ 4491 h 5897"/>
                <a:gd name="T108" fmla="*/ 1126 w 14013"/>
                <a:gd name="T109" fmla="*/ 4142 h 5897"/>
                <a:gd name="T110" fmla="*/ 930 w 14013"/>
                <a:gd name="T111" fmla="*/ 3888 h 5897"/>
                <a:gd name="T112" fmla="*/ 645 w 14013"/>
                <a:gd name="T113" fmla="*/ 3423 h 5897"/>
                <a:gd name="T114" fmla="*/ 367 w 14013"/>
                <a:gd name="T115" fmla="*/ 2792 h 5897"/>
                <a:gd name="T116" fmla="*/ 171 w 14013"/>
                <a:gd name="T117" fmla="*/ 2128 h 5897"/>
                <a:gd name="T118" fmla="*/ 40 w 14013"/>
                <a:gd name="T119" fmla="*/ 1443 h 5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13" h="5897">
                  <a:moveTo>
                    <a:pt x="0" y="1148"/>
                  </a:moveTo>
                  <a:lnTo>
                    <a:pt x="0" y="1148"/>
                  </a:lnTo>
                  <a:lnTo>
                    <a:pt x="2" y="1157"/>
                  </a:lnTo>
                  <a:lnTo>
                    <a:pt x="4" y="1166"/>
                  </a:lnTo>
                  <a:lnTo>
                    <a:pt x="7" y="1175"/>
                  </a:lnTo>
                  <a:lnTo>
                    <a:pt x="10" y="1184"/>
                  </a:lnTo>
                  <a:lnTo>
                    <a:pt x="18" y="1202"/>
                  </a:lnTo>
                  <a:lnTo>
                    <a:pt x="29" y="1219"/>
                  </a:lnTo>
                  <a:lnTo>
                    <a:pt x="41" y="1235"/>
                  </a:lnTo>
                  <a:lnTo>
                    <a:pt x="56" y="1251"/>
                  </a:lnTo>
                  <a:lnTo>
                    <a:pt x="73" y="1267"/>
                  </a:lnTo>
                  <a:lnTo>
                    <a:pt x="91" y="1282"/>
                  </a:lnTo>
                  <a:lnTo>
                    <a:pt x="110" y="1296"/>
                  </a:lnTo>
                  <a:lnTo>
                    <a:pt x="131" y="1311"/>
                  </a:lnTo>
                  <a:lnTo>
                    <a:pt x="152" y="1324"/>
                  </a:lnTo>
                  <a:lnTo>
                    <a:pt x="175" y="1337"/>
                  </a:lnTo>
                  <a:lnTo>
                    <a:pt x="199" y="1349"/>
                  </a:lnTo>
                  <a:lnTo>
                    <a:pt x="223" y="1361"/>
                  </a:lnTo>
                  <a:lnTo>
                    <a:pt x="250" y="1372"/>
                  </a:lnTo>
                  <a:lnTo>
                    <a:pt x="275" y="1382"/>
                  </a:lnTo>
                  <a:lnTo>
                    <a:pt x="301" y="1392"/>
                  </a:lnTo>
                  <a:lnTo>
                    <a:pt x="327" y="1402"/>
                  </a:lnTo>
                  <a:lnTo>
                    <a:pt x="380" y="1419"/>
                  </a:lnTo>
                  <a:lnTo>
                    <a:pt x="432" y="1433"/>
                  </a:lnTo>
                  <a:lnTo>
                    <a:pt x="482" y="1445"/>
                  </a:lnTo>
                  <a:lnTo>
                    <a:pt x="528" y="1455"/>
                  </a:lnTo>
                  <a:lnTo>
                    <a:pt x="571" y="1462"/>
                  </a:lnTo>
                  <a:lnTo>
                    <a:pt x="608" y="1466"/>
                  </a:lnTo>
                  <a:lnTo>
                    <a:pt x="639" y="1468"/>
                  </a:lnTo>
                  <a:lnTo>
                    <a:pt x="639" y="1468"/>
                  </a:lnTo>
                  <a:lnTo>
                    <a:pt x="664" y="1468"/>
                  </a:lnTo>
                  <a:lnTo>
                    <a:pt x="688" y="1468"/>
                  </a:lnTo>
                  <a:lnTo>
                    <a:pt x="713" y="1467"/>
                  </a:lnTo>
                  <a:lnTo>
                    <a:pt x="737" y="1465"/>
                  </a:lnTo>
                  <a:lnTo>
                    <a:pt x="761" y="1463"/>
                  </a:lnTo>
                  <a:lnTo>
                    <a:pt x="786" y="1460"/>
                  </a:lnTo>
                  <a:lnTo>
                    <a:pt x="834" y="1452"/>
                  </a:lnTo>
                  <a:lnTo>
                    <a:pt x="881" y="1442"/>
                  </a:lnTo>
                  <a:lnTo>
                    <a:pt x="927" y="1430"/>
                  </a:lnTo>
                  <a:lnTo>
                    <a:pt x="974" y="1416"/>
                  </a:lnTo>
                  <a:lnTo>
                    <a:pt x="1019" y="1400"/>
                  </a:lnTo>
                  <a:lnTo>
                    <a:pt x="1064" y="1383"/>
                  </a:lnTo>
                  <a:lnTo>
                    <a:pt x="1109" y="1364"/>
                  </a:lnTo>
                  <a:lnTo>
                    <a:pt x="1154" y="1343"/>
                  </a:lnTo>
                  <a:lnTo>
                    <a:pt x="1197" y="1320"/>
                  </a:lnTo>
                  <a:lnTo>
                    <a:pt x="1241" y="1296"/>
                  </a:lnTo>
                  <a:lnTo>
                    <a:pt x="1283" y="1271"/>
                  </a:lnTo>
                  <a:lnTo>
                    <a:pt x="1327" y="1245"/>
                  </a:lnTo>
                  <a:lnTo>
                    <a:pt x="1368" y="1218"/>
                  </a:lnTo>
                  <a:lnTo>
                    <a:pt x="1410" y="1191"/>
                  </a:lnTo>
                  <a:lnTo>
                    <a:pt x="1451" y="1162"/>
                  </a:lnTo>
                  <a:lnTo>
                    <a:pt x="1493" y="1133"/>
                  </a:lnTo>
                  <a:lnTo>
                    <a:pt x="1533" y="1102"/>
                  </a:lnTo>
                  <a:lnTo>
                    <a:pt x="1613" y="1042"/>
                  </a:lnTo>
                  <a:lnTo>
                    <a:pt x="1693" y="981"/>
                  </a:lnTo>
                  <a:lnTo>
                    <a:pt x="1848" y="859"/>
                  </a:lnTo>
                  <a:lnTo>
                    <a:pt x="1924" y="801"/>
                  </a:lnTo>
                  <a:lnTo>
                    <a:pt x="1962" y="773"/>
                  </a:lnTo>
                  <a:lnTo>
                    <a:pt x="2000" y="745"/>
                  </a:lnTo>
                  <a:lnTo>
                    <a:pt x="2000" y="745"/>
                  </a:lnTo>
                  <a:lnTo>
                    <a:pt x="2039" y="718"/>
                  </a:lnTo>
                  <a:lnTo>
                    <a:pt x="2078" y="692"/>
                  </a:lnTo>
                  <a:lnTo>
                    <a:pt x="2117" y="666"/>
                  </a:lnTo>
                  <a:lnTo>
                    <a:pt x="2157" y="641"/>
                  </a:lnTo>
                  <a:lnTo>
                    <a:pt x="2199" y="616"/>
                  </a:lnTo>
                  <a:lnTo>
                    <a:pt x="2240" y="592"/>
                  </a:lnTo>
                  <a:lnTo>
                    <a:pt x="2281" y="567"/>
                  </a:lnTo>
                  <a:lnTo>
                    <a:pt x="2323" y="544"/>
                  </a:lnTo>
                  <a:lnTo>
                    <a:pt x="2367" y="522"/>
                  </a:lnTo>
                  <a:lnTo>
                    <a:pt x="2409" y="500"/>
                  </a:lnTo>
                  <a:lnTo>
                    <a:pt x="2452" y="479"/>
                  </a:lnTo>
                  <a:lnTo>
                    <a:pt x="2495" y="458"/>
                  </a:lnTo>
                  <a:lnTo>
                    <a:pt x="2584" y="418"/>
                  </a:lnTo>
                  <a:lnTo>
                    <a:pt x="2672" y="379"/>
                  </a:lnTo>
                  <a:lnTo>
                    <a:pt x="2763" y="342"/>
                  </a:lnTo>
                  <a:lnTo>
                    <a:pt x="2853" y="308"/>
                  </a:lnTo>
                  <a:lnTo>
                    <a:pt x="2945" y="276"/>
                  </a:lnTo>
                  <a:lnTo>
                    <a:pt x="3036" y="245"/>
                  </a:lnTo>
                  <a:lnTo>
                    <a:pt x="3128" y="215"/>
                  </a:lnTo>
                  <a:lnTo>
                    <a:pt x="3219" y="188"/>
                  </a:lnTo>
                  <a:lnTo>
                    <a:pt x="3312" y="163"/>
                  </a:lnTo>
                  <a:lnTo>
                    <a:pt x="3404" y="139"/>
                  </a:lnTo>
                  <a:lnTo>
                    <a:pt x="3404" y="139"/>
                  </a:lnTo>
                  <a:lnTo>
                    <a:pt x="3500" y="116"/>
                  </a:lnTo>
                  <a:lnTo>
                    <a:pt x="3597" y="95"/>
                  </a:lnTo>
                  <a:lnTo>
                    <a:pt x="3694" y="76"/>
                  </a:lnTo>
                  <a:lnTo>
                    <a:pt x="3792" y="59"/>
                  </a:lnTo>
                  <a:lnTo>
                    <a:pt x="3889" y="43"/>
                  </a:lnTo>
                  <a:lnTo>
                    <a:pt x="3987" y="31"/>
                  </a:lnTo>
                  <a:lnTo>
                    <a:pt x="4085" y="20"/>
                  </a:lnTo>
                  <a:lnTo>
                    <a:pt x="4184" y="12"/>
                  </a:lnTo>
                  <a:lnTo>
                    <a:pt x="4283" y="5"/>
                  </a:lnTo>
                  <a:lnTo>
                    <a:pt x="4381" y="1"/>
                  </a:lnTo>
                  <a:lnTo>
                    <a:pt x="4480" y="0"/>
                  </a:lnTo>
                  <a:lnTo>
                    <a:pt x="4578" y="0"/>
                  </a:lnTo>
                  <a:lnTo>
                    <a:pt x="4677" y="3"/>
                  </a:lnTo>
                  <a:lnTo>
                    <a:pt x="4774" y="7"/>
                  </a:lnTo>
                  <a:lnTo>
                    <a:pt x="4873" y="15"/>
                  </a:lnTo>
                  <a:lnTo>
                    <a:pt x="4970" y="24"/>
                  </a:lnTo>
                  <a:lnTo>
                    <a:pt x="5068" y="36"/>
                  </a:lnTo>
                  <a:lnTo>
                    <a:pt x="5166" y="50"/>
                  </a:lnTo>
                  <a:lnTo>
                    <a:pt x="5262" y="67"/>
                  </a:lnTo>
                  <a:lnTo>
                    <a:pt x="5359" y="85"/>
                  </a:lnTo>
                  <a:lnTo>
                    <a:pt x="5454" y="106"/>
                  </a:lnTo>
                  <a:lnTo>
                    <a:pt x="5502" y="118"/>
                  </a:lnTo>
                  <a:lnTo>
                    <a:pt x="5550" y="129"/>
                  </a:lnTo>
                  <a:lnTo>
                    <a:pt x="5597" y="142"/>
                  </a:lnTo>
                  <a:lnTo>
                    <a:pt x="5644" y="155"/>
                  </a:lnTo>
                  <a:lnTo>
                    <a:pt x="5692" y="169"/>
                  </a:lnTo>
                  <a:lnTo>
                    <a:pt x="5739" y="183"/>
                  </a:lnTo>
                  <a:lnTo>
                    <a:pt x="5786" y="198"/>
                  </a:lnTo>
                  <a:lnTo>
                    <a:pt x="5832" y="213"/>
                  </a:lnTo>
                  <a:lnTo>
                    <a:pt x="5879" y="231"/>
                  </a:lnTo>
                  <a:lnTo>
                    <a:pt x="5926" y="247"/>
                  </a:lnTo>
                  <a:lnTo>
                    <a:pt x="5971" y="265"/>
                  </a:lnTo>
                  <a:lnTo>
                    <a:pt x="6017" y="282"/>
                  </a:lnTo>
                  <a:lnTo>
                    <a:pt x="6064" y="301"/>
                  </a:lnTo>
                  <a:lnTo>
                    <a:pt x="6109" y="320"/>
                  </a:lnTo>
                  <a:lnTo>
                    <a:pt x="6154" y="340"/>
                  </a:lnTo>
                  <a:lnTo>
                    <a:pt x="6199" y="360"/>
                  </a:lnTo>
                  <a:lnTo>
                    <a:pt x="6245" y="381"/>
                  </a:lnTo>
                  <a:lnTo>
                    <a:pt x="6289" y="403"/>
                  </a:lnTo>
                  <a:lnTo>
                    <a:pt x="6333" y="426"/>
                  </a:lnTo>
                  <a:lnTo>
                    <a:pt x="6377" y="449"/>
                  </a:lnTo>
                  <a:lnTo>
                    <a:pt x="6422" y="472"/>
                  </a:lnTo>
                  <a:lnTo>
                    <a:pt x="6466" y="496"/>
                  </a:lnTo>
                  <a:lnTo>
                    <a:pt x="6466" y="496"/>
                  </a:lnTo>
                  <a:lnTo>
                    <a:pt x="6664" y="609"/>
                  </a:lnTo>
                  <a:lnTo>
                    <a:pt x="6861" y="721"/>
                  </a:lnTo>
                  <a:lnTo>
                    <a:pt x="7059" y="834"/>
                  </a:lnTo>
                  <a:lnTo>
                    <a:pt x="7256" y="945"/>
                  </a:lnTo>
                  <a:lnTo>
                    <a:pt x="7455" y="1056"/>
                  </a:lnTo>
                  <a:lnTo>
                    <a:pt x="7554" y="1110"/>
                  </a:lnTo>
                  <a:lnTo>
                    <a:pt x="7654" y="1164"/>
                  </a:lnTo>
                  <a:lnTo>
                    <a:pt x="7753" y="1216"/>
                  </a:lnTo>
                  <a:lnTo>
                    <a:pt x="7854" y="1268"/>
                  </a:lnTo>
                  <a:lnTo>
                    <a:pt x="7954" y="1320"/>
                  </a:lnTo>
                  <a:lnTo>
                    <a:pt x="8055" y="1370"/>
                  </a:lnTo>
                  <a:lnTo>
                    <a:pt x="8157" y="1419"/>
                  </a:lnTo>
                  <a:lnTo>
                    <a:pt x="8258" y="1466"/>
                  </a:lnTo>
                  <a:lnTo>
                    <a:pt x="8360" y="1513"/>
                  </a:lnTo>
                  <a:lnTo>
                    <a:pt x="8462" y="1558"/>
                  </a:lnTo>
                  <a:lnTo>
                    <a:pt x="8565" y="1602"/>
                  </a:lnTo>
                  <a:lnTo>
                    <a:pt x="8668" y="1644"/>
                  </a:lnTo>
                  <a:lnTo>
                    <a:pt x="8773" y="1685"/>
                  </a:lnTo>
                  <a:lnTo>
                    <a:pt x="8878" y="1723"/>
                  </a:lnTo>
                  <a:lnTo>
                    <a:pt x="8983" y="1760"/>
                  </a:lnTo>
                  <a:lnTo>
                    <a:pt x="9090" y="1795"/>
                  </a:lnTo>
                  <a:lnTo>
                    <a:pt x="9196" y="1827"/>
                  </a:lnTo>
                  <a:lnTo>
                    <a:pt x="9305" y="1859"/>
                  </a:lnTo>
                  <a:lnTo>
                    <a:pt x="9414" y="1888"/>
                  </a:lnTo>
                  <a:lnTo>
                    <a:pt x="9468" y="1901"/>
                  </a:lnTo>
                  <a:lnTo>
                    <a:pt x="9523" y="1914"/>
                  </a:lnTo>
                  <a:lnTo>
                    <a:pt x="9578" y="1926"/>
                  </a:lnTo>
                  <a:lnTo>
                    <a:pt x="9633" y="1938"/>
                  </a:lnTo>
                  <a:lnTo>
                    <a:pt x="9689" y="1949"/>
                  </a:lnTo>
                  <a:lnTo>
                    <a:pt x="9745" y="1959"/>
                  </a:lnTo>
                  <a:lnTo>
                    <a:pt x="9801" y="1969"/>
                  </a:lnTo>
                  <a:lnTo>
                    <a:pt x="9857" y="1978"/>
                  </a:lnTo>
                  <a:lnTo>
                    <a:pt x="9914" y="1987"/>
                  </a:lnTo>
                  <a:lnTo>
                    <a:pt x="9970" y="1994"/>
                  </a:lnTo>
                  <a:lnTo>
                    <a:pt x="10027" y="2001"/>
                  </a:lnTo>
                  <a:lnTo>
                    <a:pt x="10084" y="2008"/>
                  </a:lnTo>
                  <a:lnTo>
                    <a:pt x="10142" y="2014"/>
                  </a:lnTo>
                  <a:lnTo>
                    <a:pt x="10200" y="2019"/>
                  </a:lnTo>
                  <a:lnTo>
                    <a:pt x="10258" y="2023"/>
                  </a:lnTo>
                  <a:lnTo>
                    <a:pt x="10317" y="2026"/>
                  </a:lnTo>
                  <a:lnTo>
                    <a:pt x="10375" y="2030"/>
                  </a:lnTo>
                  <a:lnTo>
                    <a:pt x="10434" y="2032"/>
                  </a:lnTo>
                  <a:lnTo>
                    <a:pt x="10494" y="2034"/>
                  </a:lnTo>
                  <a:lnTo>
                    <a:pt x="10553" y="2034"/>
                  </a:lnTo>
                  <a:lnTo>
                    <a:pt x="10612" y="2034"/>
                  </a:lnTo>
                  <a:lnTo>
                    <a:pt x="10673" y="2033"/>
                  </a:lnTo>
                  <a:lnTo>
                    <a:pt x="10733" y="2031"/>
                  </a:lnTo>
                  <a:lnTo>
                    <a:pt x="10795" y="2028"/>
                  </a:lnTo>
                  <a:lnTo>
                    <a:pt x="10856" y="2024"/>
                  </a:lnTo>
                  <a:lnTo>
                    <a:pt x="10917" y="2019"/>
                  </a:lnTo>
                  <a:lnTo>
                    <a:pt x="10979" y="2014"/>
                  </a:lnTo>
                  <a:lnTo>
                    <a:pt x="11041" y="2008"/>
                  </a:lnTo>
                  <a:lnTo>
                    <a:pt x="11103" y="2001"/>
                  </a:lnTo>
                  <a:lnTo>
                    <a:pt x="11167" y="1993"/>
                  </a:lnTo>
                  <a:lnTo>
                    <a:pt x="11229" y="1984"/>
                  </a:lnTo>
                  <a:lnTo>
                    <a:pt x="11293" y="1975"/>
                  </a:lnTo>
                  <a:lnTo>
                    <a:pt x="11357" y="1964"/>
                  </a:lnTo>
                  <a:lnTo>
                    <a:pt x="11421" y="1952"/>
                  </a:lnTo>
                  <a:lnTo>
                    <a:pt x="11485" y="1940"/>
                  </a:lnTo>
                  <a:lnTo>
                    <a:pt x="11551" y="1926"/>
                  </a:lnTo>
                  <a:lnTo>
                    <a:pt x="11616" y="1912"/>
                  </a:lnTo>
                  <a:lnTo>
                    <a:pt x="11682" y="1897"/>
                  </a:lnTo>
                  <a:lnTo>
                    <a:pt x="11748" y="1880"/>
                  </a:lnTo>
                  <a:lnTo>
                    <a:pt x="11814" y="1863"/>
                  </a:lnTo>
                  <a:lnTo>
                    <a:pt x="11882" y="1843"/>
                  </a:lnTo>
                  <a:lnTo>
                    <a:pt x="11948" y="1824"/>
                  </a:lnTo>
                  <a:lnTo>
                    <a:pt x="12016" y="1803"/>
                  </a:lnTo>
                  <a:lnTo>
                    <a:pt x="12085" y="1782"/>
                  </a:lnTo>
                  <a:lnTo>
                    <a:pt x="12153" y="1759"/>
                  </a:lnTo>
                  <a:lnTo>
                    <a:pt x="12222" y="1736"/>
                  </a:lnTo>
                  <a:lnTo>
                    <a:pt x="12291" y="1711"/>
                  </a:lnTo>
                  <a:lnTo>
                    <a:pt x="12361" y="1685"/>
                  </a:lnTo>
                  <a:lnTo>
                    <a:pt x="12431" y="1657"/>
                  </a:lnTo>
                  <a:lnTo>
                    <a:pt x="12502" y="1629"/>
                  </a:lnTo>
                  <a:lnTo>
                    <a:pt x="12573" y="1600"/>
                  </a:lnTo>
                  <a:lnTo>
                    <a:pt x="12645" y="1569"/>
                  </a:lnTo>
                  <a:lnTo>
                    <a:pt x="12716" y="1538"/>
                  </a:lnTo>
                  <a:lnTo>
                    <a:pt x="12789" y="1505"/>
                  </a:lnTo>
                  <a:lnTo>
                    <a:pt x="12862" y="1471"/>
                  </a:lnTo>
                  <a:lnTo>
                    <a:pt x="12936" y="1436"/>
                  </a:lnTo>
                  <a:lnTo>
                    <a:pt x="13009" y="1399"/>
                  </a:lnTo>
                  <a:lnTo>
                    <a:pt x="13084" y="1362"/>
                  </a:lnTo>
                  <a:lnTo>
                    <a:pt x="13158" y="1323"/>
                  </a:lnTo>
                  <a:lnTo>
                    <a:pt x="13233" y="1283"/>
                  </a:lnTo>
                  <a:lnTo>
                    <a:pt x="13309" y="1242"/>
                  </a:lnTo>
                  <a:lnTo>
                    <a:pt x="13385" y="1199"/>
                  </a:lnTo>
                  <a:lnTo>
                    <a:pt x="13462" y="1156"/>
                  </a:lnTo>
                  <a:lnTo>
                    <a:pt x="13539" y="1110"/>
                  </a:lnTo>
                  <a:lnTo>
                    <a:pt x="13617" y="1064"/>
                  </a:lnTo>
                  <a:lnTo>
                    <a:pt x="13695" y="1016"/>
                  </a:lnTo>
                  <a:lnTo>
                    <a:pt x="13774" y="968"/>
                  </a:lnTo>
                  <a:lnTo>
                    <a:pt x="13853" y="917"/>
                  </a:lnTo>
                  <a:lnTo>
                    <a:pt x="13933" y="865"/>
                  </a:lnTo>
                  <a:lnTo>
                    <a:pt x="14013" y="813"/>
                  </a:lnTo>
                  <a:lnTo>
                    <a:pt x="14013" y="813"/>
                  </a:lnTo>
                  <a:lnTo>
                    <a:pt x="14002" y="821"/>
                  </a:lnTo>
                  <a:lnTo>
                    <a:pt x="13991" y="830"/>
                  </a:lnTo>
                  <a:lnTo>
                    <a:pt x="13980" y="841"/>
                  </a:lnTo>
                  <a:lnTo>
                    <a:pt x="13969" y="852"/>
                  </a:lnTo>
                  <a:lnTo>
                    <a:pt x="13959" y="865"/>
                  </a:lnTo>
                  <a:lnTo>
                    <a:pt x="13947" y="878"/>
                  </a:lnTo>
                  <a:lnTo>
                    <a:pt x="13925" y="908"/>
                  </a:lnTo>
                  <a:lnTo>
                    <a:pt x="13904" y="941"/>
                  </a:lnTo>
                  <a:lnTo>
                    <a:pt x="13883" y="977"/>
                  </a:lnTo>
                  <a:lnTo>
                    <a:pt x="13863" y="1014"/>
                  </a:lnTo>
                  <a:lnTo>
                    <a:pt x="13843" y="1052"/>
                  </a:lnTo>
                  <a:lnTo>
                    <a:pt x="13804" y="1129"/>
                  </a:lnTo>
                  <a:lnTo>
                    <a:pt x="13766" y="1202"/>
                  </a:lnTo>
                  <a:lnTo>
                    <a:pt x="13749" y="1236"/>
                  </a:lnTo>
                  <a:lnTo>
                    <a:pt x="13732" y="1268"/>
                  </a:lnTo>
                  <a:lnTo>
                    <a:pt x="13716" y="1296"/>
                  </a:lnTo>
                  <a:lnTo>
                    <a:pt x="13701" y="1321"/>
                  </a:lnTo>
                  <a:lnTo>
                    <a:pt x="13701" y="1321"/>
                  </a:lnTo>
                  <a:lnTo>
                    <a:pt x="13643" y="1406"/>
                  </a:lnTo>
                  <a:lnTo>
                    <a:pt x="13582" y="1492"/>
                  </a:lnTo>
                  <a:lnTo>
                    <a:pt x="13522" y="1575"/>
                  </a:lnTo>
                  <a:lnTo>
                    <a:pt x="13461" y="1658"/>
                  </a:lnTo>
                  <a:lnTo>
                    <a:pt x="13398" y="1742"/>
                  </a:lnTo>
                  <a:lnTo>
                    <a:pt x="13335" y="1823"/>
                  </a:lnTo>
                  <a:lnTo>
                    <a:pt x="13271" y="1905"/>
                  </a:lnTo>
                  <a:lnTo>
                    <a:pt x="13205" y="1985"/>
                  </a:lnTo>
                  <a:lnTo>
                    <a:pt x="13139" y="2066"/>
                  </a:lnTo>
                  <a:lnTo>
                    <a:pt x="13071" y="2145"/>
                  </a:lnTo>
                  <a:lnTo>
                    <a:pt x="13004" y="2224"/>
                  </a:lnTo>
                  <a:lnTo>
                    <a:pt x="12936" y="2302"/>
                  </a:lnTo>
                  <a:lnTo>
                    <a:pt x="12866" y="2378"/>
                  </a:lnTo>
                  <a:lnTo>
                    <a:pt x="12797" y="2455"/>
                  </a:lnTo>
                  <a:lnTo>
                    <a:pt x="12726" y="2531"/>
                  </a:lnTo>
                  <a:lnTo>
                    <a:pt x="12654" y="2607"/>
                  </a:lnTo>
                  <a:lnTo>
                    <a:pt x="12654" y="2607"/>
                  </a:lnTo>
                  <a:lnTo>
                    <a:pt x="12562" y="2702"/>
                  </a:lnTo>
                  <a:lnTo>
                    <a:pt x="12467" y="2797"/>
                  </a:lnTo>
                  <a:lnTo>
                    <a:pt x="12370" y="2890"/>
                  </a:lnTo>
                  <a:lnTo>
                    <a:pt x="12274" y="2984"/>
                  </a:lnTo>
                  <a:lnTo>
                    <a:pt x="12175" y="3075"/>
                  </a:lnTo>
                  <a:lnTo>
                    <a:pt x="12075" y="3166"/>
                  </a:lnTo>
                  <a:lnTo>
                    <a:pt x="11974" y="3255"/>
                  </a:lnTo>
                  <a:lnTo>
                    <a:pt x="11872" y="3344"/>
                  </a:lnTo>
                  <a:lnTo>
                    <a:pt x="11768" y="3430"/>
                  </a:lnTo>
                  <a:lnTo>
                    <a:pt x="11662" y="3517"/>
                  </a:lnTo>
                  <a:lnTo>
                    <a:pt x="11557" y="3602"/>
                  </a:lnTo>
                  <a:lnTo>
                    <a:pt x="11449" y="3686"/>
                  </a:lnTo>
                  <a:lnTo>
                    <a:pt x="11341" y="3768"/>
                  </a:lnTo>
                  <a:lnTo>
                    <a:pt x="11231" y="3850"/>
                  </a:lnTo>
                  <a:lnTo>
                    <a:pt x="11120" y="3929"/>
                  </a:lnTo>
                  <a:lnTo>
                    <a:pt x="11009" y="4009"/>
                  </a:lnTo>
                  <a:lnTo>
                    <a:pt x="10896" y="4086"/>
                  </a:lnTo>
                  <a:lnTo>
                    <a:pt x="10781" y="4161"/>
                  </a:lnTo>
                  <a:lnTo>
                    <a:pt x="10667" y="4237"/>
                  </a:lnTo>
                  <a:lnTo>
                    <a:pt x="10551" y="4310"/>
                  </a:lnTo>
                  <a:lnTo>
                    <a:pt x="10433" y="4382"/>
                  </a:lnTo>
                  <a:lnTo>
                    <a:pt x="10316" y="4452"/>
                  </a:lnTo>
                  <a:lnTo>
                    <a:pt x="10197" y="4521"/>
                  </a:lnTo>
                  <a:lnTo>
                    <a:pt x="10077" y="4590"/>
                  </a:lnTo>
                  <a:lnTo>
                    <a:pt x="9958" y="4656"/>
                  </a:lnTo>
                  <a:lnTo>
                    <a:pt x="9836" y="4720"/>
                  </a:lnTo>
                  <a:lnTo>
                    <a:pt x="9714" y="4784"/>
                  </a:lnTo>
                  <a:lnTo>
                    <a:pt x="9591" y="4845"/>
                  </a:lnTo>
                  <a:lnTo>
                    <a:pt x="9467" y="4905"/>
                  </a:lnTo>
                  <a:lnTo>
                    <a:pt x="9343" y="4965"/>
                  </a:lnTo>
                  <a:lnTo>
                    <a:pt x="9218" y="5022"/>
                  </a:lnTo>
                  <a:lnTo>
                    <a:pt x="9092" y="5077"/>
                  </a:lnTo>
                  <a:lnTo>
                    <a:pt x="8965" y="5131"/>
                  </a:lnTo>
                  <a:lnTo>
                    <a:pt x="8838" y="5183"/>
                  </a:lnTo>
                  <a:lnTo>
                    <a:pt x="8711" y="5234"/>
                  </a:lnTo>
                  <a:lnTo>
                    <a:pt x="8582" y="5283"/>
                  </a:lnTo>
                  <a:lnTo>
                    <a:pt x="8453" y="5330"/>
                  </a:lnTo>
                  <a:lnTo>
                    <a:pt x="8323" y="5375"/>
                  </a:lnTo>
                  <a:lnTo>
                    <a:pt x="8194" y="5419"/>
                  </a:lnTo>
                  <a:lnTo>
                    <a:pt x="8063" y="5461"/>
                  </a:lnTo>
                  <a:lnTo>
                    <a:pt x="7932" y="5501"/>
                  </a:lnTo>
                  <a:lnTo>
                    <a:pt x="7801" y="5539"/>
                  </a:lnTo>
                  <a:lnTo>
                    <a:pt x="7669" y="5576"/>
                  </a:lnTo>
                  <a:lnTo>
                    <a:pt x="7536" y="5610"/>
                  </a:lnTo>
                  <a:lnTo>
                    <a:pt x="7403" y="5644"/>
                  </a:lnTo>
                  <a:lnTo>
                    <a:pt x="7270" y="5674"/>
                  </a:lnTo>
                  <a:lnTo>
                    <a:pt x="7137" y="5703"/>
                  </a:lnTo>
                  <a:lnTo>
                    <a:pt x="7004" y="5730"/>
                  </a:lnTo>
                  <a:lnTo>
                    <a:pt x="6869" y="5755"/>
                  </a:lnTo>
                  <a:lnTo>
                    <a:pt x="6735" y="5778"/>
                  </a:lnTo>
                  <a:lnTo>
                    <a:pt x="6601" y="5799"/>
                  </a:lnTo>
                  <a:lnTo>
                    <a:pt x="6466" y="5819"/>
                  </a:lnTo>
                  <a:lnTo>
                    <a:pt x="6331" y="5836"/>
                  </a:lnTo>
                  <a:lnTo>
                    <a:pt x="6196" y="5851"/>
                  </a:lnTo>
                  <a:lnTo>
                    <a:pt x="6062" y="5864"/>
                  </a:lnTo>
                  <a:lnTo>
                    <a:pt x="5926" y="5875"/>
                  </a:lnTo>
                  <a:lnTo>
                    <a:pt x="5791" y="5884"/>
                  </a:lnTo>
                  <a:lnTo>
                    <a:pt x="5655" y="5890"/>
                  </a:lnTo>
                  <a:lnTo>
                    <a:pt x="5520" y="5895"/>
                  </a:lnTo>
                  <a:lnTo>
                    <a:pt x="5385" y="5897"/>
                  </a:lnTo>
                  <a:lnTo>
                    <a:pt x="5249" y="5897"/>
                  </a:lnTo>
                  <a:lnTo>
                    <a:pt x="5113" y="5895"/>
                  </a:lnTo>
                  <a:lnTo>
                    <a:pt x="4978" y="5891"/>
                  </a:lnTo>
                  <a:lnTo>
                    <a:pt x="4843" y="5884"/>
                  </a:lnTo>
                  <a:lnTo>
                    <a:pt x="4843" y="5884"/>
                  </a:lnTo>
                  <a:lnTo>
                    <a:pt x="4775" y="5880"/>
                  </a:lnTo>
                  <a:lnTo>
                    <a:pt x="4707" y="5875"/>
                  </a:lnTo>
                  <a:lnTo>
                    <a:pt x="4640" y="5869"/>
                  </a:lnTo>
                  <a:lnTo>
                    <a:pt x="4572" y="5863"/>
                  </a:lnTo>
                  <a:lnTo>
                    <a:pt x="4505" y="5856"/>
                  </a:lnTo>
                  <a:lnTo>
                    <a:pt x="4437" y="5848"/>
                  </a:lnTo>
                  <a:lnTo>
                    <a:pt x="4371" y="5840"/>
                  </a:lnTo>
                  <a:lnTo>
                    <a:pt x="4304" y="5830"/>
                  </a:lnTo>
                  <a:lnTo>
                    <a:pt x="4237" y="5820"/>
                  </a:lnTo>
                  <a:lnTo>
                    <a:pt x="4171" y="5810"/>
                  </a:lnTo>
                  <a:lnTo>
                    <a:pt x="4105" y="5797"/>
                  </a:lnTo>
                  <a:lnTo>
                    <a:pt x="4038" y="5785"/>
                  </a:lnTo>
                  <a:lnTo>
                    <a:pt x="3972" y="5772"/>
                  </a:lnTo>
                  <a:lnTo>
                    <a:pt x="3906" y="5759"/>
                  </a:lnTo>
                  <a:lnTo>
                    <a:pt x="3840" y="5744"/>
                  </a:lnTo>
                  <a:lnTo>
                    <a:pt x="3775" y="5729"/>
                  </a:lnTo>
                  <a:lnTo>
                    <a:pt x="3710" y="5714"/>
                  </a:lnTo>
                  <a:lnTo>
                    <a:pt x="3645" y="5697"/>
                  </a:lnTo>
                  <a:lnTo>
                    <a:pt x="3581" y="5680"/>
                  </a:lnTo>
                  <a:lnTo>
                    <a:pt x="3516" y="5662"/>
                  </a:lnTo>
                  <a:lnTo>
                    <a:pt x="3452" y="5643"/>
                  </a:lnTo>
                  <a:lnTo>
                    <a:pt x="3388" y="5622"/>
                  </a:lnTo>
                  <a:lnTo>
                    <a:pt x="3324" y="5602"/>
                  </a:lnTo>
                  <a:lnTo>
                    <a:pt x="3262" y="5581"/>
                  </a:lnTo>
                  <a:lnTo>
                    <a:pt x="3198" y="5559"/>
                  </a:lnTo>
                  <a:lnTo>
                    <a:pt x="3136" y="5537"/>
                  </a:lnTo>
                  <a:lnTo>
                    <a:pt x="3074" y="5513"/>
                  </a:lnTo>
                  <a:lnTo>
                    <a:pt x="3011" y="5489"/>
                  </a:lnTo>
                  <a:lnTo>
                    <a:pt x="2950" y="5465"/>
                  </a:lnTo>
                  <a:lnTo>
                    <a:pt x="2889" y="5438"/>
                  </a:lnTo>
                  <a:lnTo>
                    <a:pt x="2827" y="5412"/>
                  </a:lnTo>
                  <a:lnTo>
                    <a:pt x="2767" y="5384"/>
                  </a:lnTo>
                  <a:lnTo>
                    <a:pt x="2707" y="5356"/>
                  </a:lnTo>
                  <a:lnTo>
                    <a:pt x="2647" y="5328"/>
                  </a:lnTo>
                  <a:lnTo>
                    <a:pt x="2588" y="5298"/>
                  </a:lnTo>
                  <a:lnTo>
                    <a:pt x="2529" y="5268"/>
                  </a:lnTo>
                  <a:lnTo>
                    <a:pt x="2470" y="5236"/>
                  </a:lnTo>
                  <a:lnTo>
                    <a:pt x="2413" y="5204"/>
                  </a:lnTo>
                  <a:lnTo>
                    <a:pt x="2355" y="5172"/>
                  </a:lnTo>
                  <a:lnTo>
                    <a:pt x="2297" y="5138"/>
                  </a:lnTo>
                  <a:lnTo>
                    <a:pt x="2241" y="5104"/>
                  </a:lnTo>
                  <a:lnTo>
                    <a:pt x="2185" y="5068"/>
                  </a:lnTo>
                  <a:lnTo>
                    <a:pt x="2128" y="5032"/>
                  </a:lnTo>
                  <a:lnTo>
                    <a:pt x="2073" y="4996"/>
                  </a:lnTo>
                  <a:lnTo>
                    <a:pt x="2019" y="4958"/>
                  </a:lnTo>
                  <a:lnTo>
                    <a:pt x="1964" y="4920"/>
                  </a:lnTo>
                  <a:lnTo>
                    <a:pt x="1910" y="4880"/>
                  </a:lnTo>
                  <a:lnTo>
                    <a:pt x="1857" y="4840"/>
                  </a:lnTo>
                  <a:lnTo>
                    <a:pt x="1804" y="4800"/>
                  </a:lnTo>
                  <a:lnTo>
                    <a:pt x="1752" y="4758"/>
                  </a:lnTo>
                  <a:lnTo>
                    <a:pt x="1700" y="4715"/>
                  </a:lnTo>
                  <a:lnTo>
                    <a:pt x="1650" y="4672"/>
                  </a:lnTo>
                  <a:lnTo>
                    <a:pt x="1598" y="4628"/>
                  </a:lnTo>
                  <a:lnTo>
                    <a:pt x="1549" y="4584"/>
                  </a:lnTo>
                  <a:lnTo>
                    <a:pt x="1499" y="4537"/>
                  </a:lnTo>
                  <a:lnTo>
                    <a:pt x="1450" y="4491"/>
                  </a:lnTo>
                  <a:lnTo>
                    <a:pt x="1402" y="4444"/>
                  </a:lnTo>
                  <a:lnTo>
                    <a:pt x="1355" y="4396"/>
                  </a:lnTo>
                  <a:lnTo>
                    <a:pt x="1308" y="4346"/>
                  </a:lnTo>
                  <a:lnTo>
                    <a:pt x="1261" y="4296"/>
                  </a:lnTo>
                  <a:lnTo>
                    <a:pt x="1215" y="4246"/>
                  </a:lnTo>
                  <a:lnTo>
                    <a:pt x="1171" y="4195"/>
                  </a:lnTo>
                  <a:lnTo>
                    <a:pt x="1126" y="4142"/>
                  </a:lnTo>
                  <a:lnTo>
                    <a:pt x="1082" y="4089"/>
                  </a:lnTo>
                  <a:lnTo>
                    <a:pt x="1082" y="4089"/>
                  </a:lnTo>
                  <a:lnTo>
                    <a:pt x="1051" y="4049"/>
                  </a:lnTo>
                  <a:lnTo>
                    <a:pt x="1020" y="4010"/>
                  </a:lnTo>
                  <a:lnTo>
                    <a:pt x="990" y="3969"/>
                  </a:lnTo>
                  <a:lnTo>
                    <a:pt x="960" y="3929"/>
                  </a:lnTo>
                  <a:lnTo>
                    <a:pt x="930" y="3888"/>
                  </a:lnTo>
                  <a:lnTo>
                    <a:pt x="902" y="3848"/>
                  </a:lnTo>
                  <a:lnTo>
                    <a:pt x="874" y="3806"/>
                  </a:lnTo>
                  <a:lnTo>
                    <a:pt x="846" y="3764"/>
                  </a:lnTo>
                  <a:lnTo>
                    <a:pt x="793" y="3681"/>
                  </a:lnTo>
                  <a:lnTo>
                    <a:pt x="741" y="3596"/>
                  </a:lnTo>
                  <a:lnTo>
                    <a:pt x="692" y="3510"/>
                  </a:lnTo>
                  <a:lnTo>
                    <a:pt x="645" y="3423"/>
                  </a:lnTo>
                  <a:lnTo>
                    <a:pt x="600" y="3336"/>
                  </a:lnTo>
                  <a:lnTo>
                    <a:pt x="556" y="3247"/>
                  </a:lnTo>
                  <a:lnTo>
                    <a:pt x="515" y="3158"/>
                  </a:lnTo>
                  <a:lnTo>
                    <a:pt x="475" y="3067"/>
                  </a:lnTo>
                  <a:lnTo>
                    <a:pt x="438" y="2976"/>
                  </a:lnTo>
                  <a:lnTo>
                    <a:pt x="401" y="2884"/>
                  </a:lnTo>
                  <a:lnTo>
                    <a:pt x="367" y="2792"/>
                  </a:lnTo>
                  <a:lnTo>
                    <a:pt x="334" y="2699"/>
                  </a:lnTo>
                  <a:lnTo>
                    <a:pt x="304" y="2605"/>
                  </a:lnTo>
                  <a:lnTo>
                    <a:pt x="274" y="2510"/>
                  </a:lnTo>
                  <a:lnTo>
                    <a:pt x="247" y="2416"/>
                  </a:lnTo>
                  <a:lnTo>
                    <a:pt x="219" y="2320"/>
                  </a:lnTo>
                  <a:lnTo>
                    <a:pt x="194" y="2225"/>
                  </a:lnTo>
                  <a:lnTo>
                    <a:pt x="171" y="2128"/>
                  </a:lnTo>
                  <a:lnTo>
                    <a:pt x="149" y="2032"/>
                  </a:lnTo>
                  <a:lnTo>
                    <a:pt x="128" y="1934"/>
                  </a:lnTo>
                  <a:lnTo>
                    <a:pt x="108" y="1836"/>
                  </a:lnTo>
                  <a:lnTo>
                    <a:pt x="90" y="1739"/>
                  </a:lnTo>
                  <a:lnTo>
                    <a:pt x="72" y="1640"/>
                  </a:lnTo>
                  <a:lnTo>
                    <a:pt x="55" y="1542"/>
                  </a:lnTo>
                  <a:lnTo>
                    <a:pt x="40" y="1443"/>
                  </a:lnTo>
                  <a:lnTo>
                    <a:pt x="26" y="1345"/>
                  </a:lnTo>
                  <a:lnTo>
                    <a:pt x="13" y="1246"/>
                  </a:lnTo>
                  <a:lnTo>
                    <a:pt x="0" y="1148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777269" y="3637755"/>
              <a:ext cx="1418416" cy="2205102"/>
            </a:xfrm>
            <a:custGeom>
              <a:avLst/>
              <a:gdLst>
                <a:gd name="T0" fmla="*/ 2920 w 8330"/>
                <a:gd name="T1" fmla="*/ 36 h 12948"/>
                <a:gd name="T2" fmla="*/ 2859 w 8330"/>
                <a:gd name="T3" fmla="*/ 180 h 12948"/>
                <a:gd name="T4" fmla="*/ 2844 w 8330"/>
                <a:gd name="T5" fmla="*/ 369 h 12948"/>
                <a:gd name="T6" fmla="*/ 2885 w 8330"/>
                <a:gd name="T7" fmla="*/ 682 h 12948"/>
                <a:gd name="T8" fmla="*/ 2944 w 8330"/>
                <a:gd name="T9" fmla="*/ 823 h 12948"/>
                <a:gd name="T10" fmla="*/ 3128 w 8330"/>
                <a:gd name="T11" fmla="*/ 1077 h 12948"/>
                <a:gd name="T12" fmla="*/ 3391 w 8330"/>
                <a:gd name="T13" fmla="*/ 1301 h 12948"/>
                <a:gd name="T14" fmla="*/ 3900 w 8330"/>
                <a:gd name="T15" fmla="*/ 1619 h 12948"/>
                <a:gd name="T16" fmla="*/ 4176 w 8330"/>
                <a:gd name="T17" fmla="*/ 1801 h 12948"/>
                <a:gd name="T18" fmla="*/ 4437 w 8330"/>
                <a:gd name="T19" fmla="*/ 2013 h 12948"/>
                <a:gd name="T20" fmla="*/ 4839 w 8330"/>
                <a:gd name="T21" fmla="*/ 2431 h 12948"/>
                <a:gd name="T22" fmla="*/ 5188 w 8330"/>
                <a:gd name="T23" fmla="*/ 2891 h 12948"/>
                <a:gd name="T24" fmla="*/ 5532 w 8330"/>
                <a:gd name="T25" fmla="*/ 3492 h 12948"/>
                <a:gd name="T26" fmla="*/ 5777 w 8330"/>
                <a:gd name="T27" fmla="*/ 4135 h 12948"/>
                <a:gd name="T28" fmla="*/ 5909 w 8330"/>
                <a:gd name="T29" fmla="*/ 4759 h 12948"/>
                <a:gd name="T30" fmla="*/ 5938 w 8330"/>
                <a:gd name="T31" fmla="*/ 5102 h 12948"/>
                <a:gd name="T32" fmla="*/ 5936 w 8330"/>
                <a:gd name="T33" fmla="*/ 5448 h 12948"/>
                <a:gd name="T34" fmla="*/ 5903 w 8330"/>
                <a:gd name="T35" fmla="*/ 5794 h 12948"/>
                <a:gd name="T36" fmla="*/ 5723 w 8330"/>
                <a:gd name="T37" fmla="*/ 7031 h 12948"/>
                <a:gd name="T38" fmla="*/ 5645 w 8330"/>
                <a:gd name="T39" fmla="*/ 7815 h 12948"/>
                <a:gd name="T40" fmla="*/ 5633 w 8330"/>
                <a:gd name="T41" fmla="*/ 8599 h 12948"/>
                <a:gd name="T42" fmla="*/ 5692 w 8330"/>
                <a:gd name="T43" fmla="*/ 9213 h 12948"/>
                <a:gd name="T44" fmla="*/ 5769 w 8330"/>
                <a:gd name="T45" fmla="*/ 9603 h 12948"/>
                <a:gd name="T46" fmla="*/ 5882 w 8330"/>
                <a:gd name="T47" fmla="*/ 9993 h 12948"/>
                <a:gd name="T48" fmla="*/ 6036 w 8330"/>
                <a:gd name="T49" fmla="*/ 10383 h 12948"/>
                <a:gd name="T50" fmla="*/ 6233 w 8330"/>
                <a:gd name="T51" fmla="*/ 10774 h 12948"/>
                <a:gd name="T52" fmla="*/ 6478 w 8330"/>
                <a:gd name="T53" fmla="*/ 11164 h 12948"/>
                <a:gd name="T54" fmla="*/ 6776 w 8330"/>
                <a:gd name="T55" fmla="*/ 11554 h 12948"/>
                <a:gd name="T56" fmla="*/ 7130 w 8330"/>
                <a:gd name="T57" fmla="*/ 11944 h 12948"/>
                <a:gd name="T58" fmla="*/ 7545 w 8330"/>
                <a:gd name="T59" fmla="*/ 12334 h 12948"/>
                <a:gd name="T60" fmla="*/ 8025 w 8330"/>
                <a:gd name="T61" fmla="*/ 12724 h 12948"/>
                <a:gd name="T62" fmla="*/ 8306 w 8330"/>
                <a:gd name="T63" fmla="*/ 12933 h 12948"/>
                <a:gd name="T64" fmla="*/ 8130 w 8330"/>
                <a:gd name="T65" fmla="*/ 12885 h 12948"/>
                <a:gd name="T66" fmla="*/ 7772 w 8330"/>
                <a:gd name="T67" fmla="*/ 12845 h 12948"/>
                <a:gd name="T68" fmla="*/ 7242 w 8330"/>
                <a:gd name="T69" fmla="*/ 12708 h 12948"/>
                <a:gd name="T70" fmla="*/ 6553 w 8330"/>
                <a:gd name="T71" fmla="*/ 12479 h 12948"/>
                <a:gd name="T72" fmla="*/ 5921 w 8330"/>
                <a:gd name="T73" fmla="*/ 12221 h 12948"/>
                <a:gd name="T74" fmla="*/ 5077 w 8330"/>
                <a:gd name="T75" fmla="*/ 11797 h 12948"/>
                <a:gd name="T76" fmla="*/ 4266 w 8330"/>
                <a:gd name="T77" fmla="*/ 11298 h 12948"/>
                <a:gd name="T78" fmla="*/ 3494 w 8330"/>
                <a:gd name="T79" fmla="*/ 10726 h 12948"/>
                <a:gd name="T80" fmla="*/ 2772 w 8330"/>
                <a:gd name="T81" fmla="*/ 10089 h 12948"/>
                <a:gd name="T82" fmla="*/ 2111 w 8330"/>
                <a:gd name="T83" fmla="*/ 9391 h 12948"/>
                <a:gd name="T84" fmla="*/ 1518 w 8330"/>
                <a:gd name="T85" fmla="*/ 8638 h 12948"/>
                <a:gd name="T86" fmla="*/ 1004 w 8330"/>
                <a:gd name="T87" fmla="*/ 7833 h 12948"/>
                <a:gd name="T88" fmla="*/ 579 w 8330"/>
                <a:gd name="T89" fmla="*/ 6984 h 12948"/>
                <a:gd name="T90" fmla="*/ 292 w 8330"/>
                <a:gd name="T91" fmla="*/ 6224 h 12948"/>
                <a:gd name="T92" fmla="*/ 164 w 8330"/>
                <a:gd name="T93" fmla="*/ 5768 h 12948"/>
                <a:gd name="T94" fmla="*/ 71 w 8330"/>
                <a:gd name="T95" fmla="*/ 5305 h 12948"/>
                <a:gd name="T96" fmla="*/ 16 w 8330"/>
                <a:gd name="T97" fmla="*/ 4840 h 12948"/>
                <a:gd name="T98" fmla="*/ 0 w 8330"/>
                <a:gd name="T99" fmla="*/ 4374 h 12948"/>
                <a:gd name="T100" fmla="*/ 26 w 8330"/>
                <a:gd name="T101" fmla="*/ 3909 h 12948"/>
                <a:gd name="T102" fmla="*/ 94 w 8330"/>
                <a:gd name="T103" fmla="*/ 3451 h 12948"/>
                <a:gd name="T104" fmla="*/ 208 w 8330"/>
                <a:gd name="T105" fmla="*/ 2999 h 12948"/>
                <a:gd name="T106" fmla="*/ 368 w 8330"/>
                <a:gd name="T107" fmla="*/ 2558 h 12948"/>
                <a:gd name="T108" fmla="*/ 577 w 8330"/>
                <a:gd name="T109" fmla="*/ 2130 h 12948"/>
                <a:gd name="T110" fmla="*/ 743 w 8330"/>
                <a:gd name="T111" fmla="*/ 1856 h 12948"/>
                <a:gd name="T112" fmla="*/ 1074 w 8330"/>
                <a:gd name="T113" fmla="*/ 1422 h 12948"/>
                <a:gd name="T114" fmla="*/ 1562 w 8330"/>
                <a:gd name="T115" fmla="*/ 935 h 12948"/>
                <a:gd name="T116" fmla="*/ 2111 w 8330"/>
                <a:gd name="T117" fmla="*/ 513 h 12948"/>
                <a:gd name="T118" fmla="*/ 2702 w 8330"/>
                <a:gd name="T119" fmla="*/ 144 h 1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30" h="12948">
                  <a:moveTo>
                    <a:pt x="2964" y="0"/>
                  </a:moveTo>
                  <a:lnTo>
                    <a:pt x="2964" y="0"/>
                  </a:lnTo>
                  <a:lnTo>
                    <a:pt x="2956" y="5"/>
                  </a:lnTo>
                  <a:lnTo>
                    <a:pt x="2948" y="10"/>
                  </a:lnTo>
                  <a:lnTo>
                    <a:pt x="2940" y="16"/>
                  </a:lnTo>
                  <a:lnTo>
                    <a:pt x="2933" y="22"/>
                  </a:lnTo>
                  <a:lnTo>
                    <a:pt x="2920" y="36"/>
                  </a:lnTo>
                  <a:lnTo>
                    <a:pt x="2908" y="52"/>
                  </a:lnTo>
                  <a:lnTo>
                    <a:pt x="2897" y="70"/>
                  </a:lnTo>
                  <a:lnTo>
                    <a:pt x="2887" y="89"/>
                  </a:lnTo>
                  <a:lnTo>
                    <a:pt x="2879" y="110"/>
                  </a:lnTo>
                  <a:lnTo>
                    <a:pt x="2871" y="132"/>
                  </a:lnTo>
                  <a:lnTo>
                    <a:pt x="2865" y="156"/>
                  </a:lnTo>
                  <a:lnTo>
                    <a:pt x="2859" y="180"/>
                  </a:lnTo>
                  <a:lnTo>
                    <a:pt x="2855" y="205"/>
                  </a:lnTo>
                  <a:lnTo>
                    <a:pt x="2851" y="231"/>
                  </a:lnTo>
                  <a:lnTo>
                    <a:pt x="2848" y="258"/>
                  </a:lnTo>
                  <a:lnTo>
                    <a:pt x="2846" y="285"/>
                  </a:lnTo>
                  <a:lnTo>
                    <a:pt x="2845" y="312"/>
                  </a:lnTo>
                  <a:lnTo>
                    <a:pt x="2844" y="341"/>
                  </a:lnTo>
                  <a:lnTo>
                    <a:pt x="2844" y="369"/>
                  </a:lnTo>
                  <a:lnTo>
                    <a:pt x="2845" y="397"/>
                  </a:lnTo>
                  <a:lnTo>
                    <a:pt x="2848" y="452"/>
                  </a:lnTo>
                  <a:lnTo>
                    <a:pt x="2853" y="506"/>
                  </a:lnTo>
                  <a:lnTo>
                    <a:pt x="2860" y="557"/>
                  </a:lnTo>
                  <a:lnTo>
                    <a:pt x="2868" y="603"/>
                  </a:lnTo>
                  <a:lnTo>
                    <a:pt x="2876" y="645"/>
                  </a:lnTo>
                  <a:lnTo>
                    <a:pt x="2885" y="682"/>
                  </a:lnTo>
                  <a:lnTo>
                    <a:pt x="2895" y="711"/>
                  </a:lnTo>
                  <a:lnTo>
                    <a:pt x="2895" y="711"/>
                  </a:lnTo>
                  <a:lnTo>
                    <a:pt x="2903" y="734"/>
                  </a:lnTo>
                  <a:lnTo>
                    <a:pt x="2913" y="757"/>
                  </a:lnTo>
                  <a:lnTo>
                    <a:pt x="2922" y="779"/>
                  </a:lnTo>
                  <a:lnTo>
                    <a:pt x="2933" y="801"/>
                  </a:lnTo>
                  <a:lnTo>
                    <a:pt x="2944" y="823"/>
                  </a:lnTo>
                  <a:lnTo>
                    <a:pt x="2955" y="844"/>
                  </a:lnTo>
                  <a:lnTo>
                    <a:pt x="2980" y="887"/>
                  </a:lnTo>
                  <a:lnTo>
                    <a:pt x="3007" y="927"/>
                  </a:lnTo>
                  <a:lnTo>
                    <a:pt x="3035" y="966"/>
                  </a:lnTo>
                  <a:lnTo>
                    <a:pt x="3064" y="1004"/>
                  </a:lnTo>
                  <a:lnTo>
                    <a:pt x="3095" y="1042"/>
                  </a:lnTo>
                  <a:lnTo>
                    <a:pt x="3128" y="1077"/>
                  </a:lnTo>
                  <a:lnTo>
                    <a:pt x="3163" y="1112"/>
                  </a:lnTo>
                  <a:lnTo>
                    <a:pt x="3198" y="1146"/>
                  </a:lnTo>
                  <a:lnTo>
                    <a:pt x="3235" y="1178"/>
                  </a:lnTo>
                  <a:lnTo>
                    <a:pt x="3272" y="1210"/>
                  </a:lnTo>
                  <a:lnTo>
                    <a:pt x="3311" y="1242"/>
                  </a:lnTo>
                  <a:lnTo>
                    <a:pt x="3351" y="1272"/>
                  </a:lnTo>
                  <a:lnTo>
                    <a:pt x="3391" y="1301"/>
                  </a:lnTo>
                  <a:lnTo>
                    <a:pt x="3432" y="1330"/>
                  </a:lnTo>
                  <a:lnTo>
                    <a:pt x="3474" y="1358"/>
                  </a:lnTo>
                  <a:lnTo>
                    <a:pt x="3516" y="1386"/>
                  </a:lnTo>
                  <a:lnTo>
                    <a:pt x="3559" y="1414"/>
                  </a:lnTo>
                  <a:lnTo>
                    <a:pt x="3644" y="1466"/>
                  </a:lnTo>
                  <a:lnTo>
                    <a:pt x="3730" y="1518"/>
                  </a:lnTo>
                  <a:lnTo>
                    <a:pt x="3900" y="1619"/>
                  </a:lnTo>
                  <a:lnTo>
                    <a:pt x="3981" y="1669"/>
                  </a:lnTo>
                  <a:lnTo>
                    <a:pt x="4021" y="1694"/>
                  </a:lnTo>
                  <a:lnTo>
                    <a:pt x="4060" y="1719"/>
                  </a:lnTo>
                  <a:lnTo>
                    <a:pt x="4060" y="1719"/>
                  </a:lnTo>
                  <a:lnTo>
                    <a:pt x="4099" y="1745"/>
                  </a:lnTo>
                  <a:lnTo>
                    <a:pt x="4138" y="1773"/>
                  </a:lnTo>
                  <a:lnTo>
                    <a:pt x="4176" y="1801"/>
                  </a:lnTo>
                  <a:lnTo>
                    <a:pt x="4215" y="1829"/>
                  </a:lnTo>
                  <a:lnTo>
                    <a:pt x="4253" y="1858"/>
                  </a:lnTo>
                  <a:lnTo>
                    <a:pt x="4290" y="1888"/>
                  </a:lnTo>
                  <a:lnTo>
                    <a:pt x="4327" y="1918"/>
                  </a:lnTo>
                  <a:lnTo>
                    <a:pt x="4364" y="1950"/>
                  </a:lnTo>
                  <a:lnTo>
                    <a:pt x="4401" y="1981"/>
                  </a:lnTo>
                  <a:lnTo>
                    <a:pt x="4437" y="2013"/>
                  </a:lnTo>
                  <a:lnTo>
                    <a:pt x="4472" y="2045"/>
                  </a:lnTo>
                  <a:lnTo>
                    <a:pt x="4507" y="2078"/>
                  </a:lnTo>
                  <a:lnTo>
                    <a:pt x="4577" y="2146"/>
                  </a:lnTo>
                  <a:lnTo>
                    <a:pt x="4645" y="2215"/>
                  </a:lnTo>
                  <a:lnTo>
                    <a:pt x="4711" y="2285"/>
                  </a:lnTo>
                  <a:lnTo>
                    <a:pt x="4776" y="2358"/>
                  </a:lnTo>
                  <a:lnTo>
                    <a:pt x="4839" y="2431"/>
                  </a:lnTo>
                  <a:lnTo>
                    <a:pt x="4900" y="2506"/>
                  </a:lnTo>
                  <a:lnTo>
                    <a:pt x="4961" y="2581"/>
                  </a:lnTo>
                  <a:lnTo>
                    <a:pt x="5019" y="2657"/>
                  </a:lnTo>
                  <a:lnTo>
                    <a:pt x="5076" y="2733"/>
                  </a:lnTo>
                  <a:lnTo>
                    <a:pt x="5132" y="2809"/>
                  </a:lnTo>
                  <a:lnTo>
                    <a:pt x="5132" y="2809"/>
                  </a:lnTo>
                  <a:lnTo>
                    <a:pt x="5188" y="2891"/>
                  </a:lnTo>
                  <a:lnTo>
                    <a:pt x="5243" y="2974"/>
                  </a:lnTo>
                  <a:lnTo>
                    <a:pt x="5296" y="3058"/>
                  </a:lnTo>
                  <a:lnTo>
                    <a:pt x="5347" y="3142"/>
                  </a:lnTo>
                  <a:lnTo>
                    <a:pt x="5396" y="3229"/>
                  </a:lnTo>
                  <a:lnTo>
                    <a:pt x="5444" y="3315"/>
                  </a:lnTo>
                  <a:lnTo>
                    <a:pt x="5489" y="3403"/>
                  </a:lnTo>
                  <a:lnTo>
                    <a:pt x="5532" y="3492"/>
                  </a:lnTo>
                  <a:lnTo>
                    <a:pt x="5573" y="3582"/>
                  </a:lnTo>
                  <a:lnTo>
                    <a:pt x="5612" y="3672"/>
                  </a:lnTo>
                  <a:lnTo>
                    <a:pt x="5650" y="3763"/>
                  </a:lnTo>
                  <a:lnTo>
                    <a:pt x="5685" y="3855"/>
                  </a:lnTo>
                  <a:lnTo>
                    <a:pt x="5718" y="3948"/>
                  </a:lnTo>
                  <a:lnTo>
                    <a:pt x="5749" y="4041"/>
                  </a:lnTo>
                  <a:lnTo>
                    <a:pt x="5777" y="4135"/>
                  </a:lnTo>
                  <a:lnTo>
                    <a:pt x="5805" y="4229"/>
                  </a:lnTo>
                  <a:lnTo>
                    <a:pt x="5829" y="4325"/>
                  </a:lnTo>
                  <a:lnTo>
                    <a:pt x="5851" y="4420"/>
                  </a:lnTo>
                  <a:lnTo>
                    <a:pt x="5870" y="4517"/>
                  </a:lnTo>
                  <a:lnTo>
                    <a:pt x="5887" y="4613"/>
                  </a:lnTo>
                  <a:lnTo>
                    <a:pt x="5902" y="4711"/>
                  </a:lnTo>
                  <a:lnTo>
                    <a:pt x="5909" y="4759"/>
                  </a:lnTo>
                  <a:lnTo>
                    <a:pt x="5915" y="4808"/>
                  </a:lnTo>
                  <a:lnTo>
                    <a:pt x="5920" y="4857"/>
                  </a:lnTo>
                  <a:lnTo>
                    <a:pt x="5925" y="4906"/>
                  </a:lnTo>
                  <a:lnTo>
                    <a:pt x="5929" y="4954"/>
                  </a:lnTo>
                  <a:lnTo>
                    <a:pt x="5933" y="5004"/>
                  </a:lnTo>
                  <a:lnTo>
                    <a:pt x="5936" y="5053"/>
                  </a:lnTo>
                  <a:lnTo>
                    <a:pt x="5938" y="5102"/>
                  </a:lnTo>
                  <a:lnTo>
                    <a:pt x="5940" y="5151"/>
                  </a:lnTo>
                  <a:lnTo>
                    <a:pt x="5941" y="5201"/>
                  </a:lnTo>
                  <a:lnTo>
                    <a:pt x="5941" y="5250"/>
                  </a:lnTo>
                  <a:lnTo>
                    <a:pt x="5941" y="5299"/>
                  </a:lnTo>
                  <a:lnTo>
                    <a:pt x="5940" y="5348"/>
                  </a:lnTo>
                  <a:lnTo>
                    <a:pt x="5938" y="5399"/>
                  </a:lnTo>
                  <a:lnTo>
                    <a:pt x="5936" y="5448"/>
                  </a:lnTo>
                  <a:lnTo>
                    <a:pt x="5934" y="5497"/>
                  </a:lnTo>
                  <a:lnTo>
                    <a:pt x="5930" y="5547"/>
                  </a:lnTo>
                  <a:lnTo>
                    <a:pt x="5926" y="5596"/>
                  </a:lnTo>
                  <a:lnTo>
                    <a:pt x="5921" y="5646"/>
                  </a:lnTo>
                  <a:lnTo>
                    <a:pt x="5916" y="5695"/>
                  </a:lnTo>
                  <a:lnTo>
                    <a:pt x="5910" y="5745"/>
                  </a:lnTo>
                  <a:lnTo>
                    <a:pt x="5903" y="5794"/>
                  </a:lnTo>
                  <a:lnTo>
                    <a:pt x="5903" y="5794"/>
                  </a:lnTo>
                  <a:lnTo>
                    <a:pt x="5870" y="6019"/>
                  </a:lnTo>
                  <a:lnTo>
                    <a:pt x="5836" y="6244"/>
                  </a:lnTo>
                  <a:lnTo>
                    <a:pt x="5803" y="6470"/>
                  </a:lnTo>
                  <a:lnTo>
                    <a:pt x="5769" y="6694"/>
                  </a:lnTo>
                  <a:lnTo>
                    <a:pt x="5738" y="6919"/>
                  </a:lnTo>
                  <a:lnTo>
                    <a:pt x="5723" y="7031"/>
                  </a:lnTo>
                  <a:lnTo>
                    <a:pt x="5709" y="7143"/>
                  </a:lnTo>
                  <a:lnTo>
                    <a:pt x="5696" y="7255"/>
                  </a:lnTo>
                  <a:lnTo>
                    <a:pt x="5683" y="7368"/>
                  </a:lnTo>
                  <a:lnTo>
                    <a:pt x="5672" y="7479"/>
                  </a:lnTo>
                  <a:lnTo>
                    <a:pt x="5662" y="7592"/>
                  </a:lnTo>
                  <a:lnTo>
                    <a:pt x="5652" y="7704"/>
                  </a:lnTo>
                  <a:lnTo>
                    <a:pt x="5645" y="7815"/>
                  </a:lnTo>
                  <a:lnTo>
                    <a:pt x="5638" y="7928"/>
                  </a:lnTo>
                  <a:lnTo>
                    <a:pt x="5633" y="8039"/>
                  </a:lnTo>
                  <a:lnTo>
                    <a:pt x="5629" y="8151"/>
                  </a:lnTo>
                  <a:lnTo>
                    <a:pt x="5628" y="8263"/>
                  </a:lnTo>
                  <a:lnTo>
                    <a:pt x="5627" y="8375"/>
                  </a:lnTo>
                  <a:lnTo>
                    <a:pt x="5629" y="8487"/>
                  </a:lnTo>
                  <a:lnTo>
                    <a:pt x="5633" y="8599"/>
                  </a:lnTo>
                  <a:lnTo>
                    <a:pt x="5638" y="8710"/>
                  </a:lnTo>
                  <a:lnTo>
                    <a:pt x="5646" y="8822"/>
                  </a:lnTo>
                  <a:lnTo>
                    <a:pt x="5656" y="8933"/>
                  </a:lnTo>
                  <a:lnTo>
                    <a:pt x="5669" y="9045"/>
                  </a:lnTo>
                  <a:lnTo>
                    <a:pt x="5676" y="9101"/>
                  </a:lnTo>
                  <a:lnTo>
                    <a:pt x="5684" y="9157"/>
                  </a:lnTo>
                  <a:lnTo>
                    <a:pt x="5692" y="9213"/>
                  </a:lnTo>
                  <a:lnTo>
                    <a:pt x="5701" y="9268"/>
                  </a:lnTo>
                  <a:lnTo>
                    <a:pt x="5710" y="9325"/>
                  </a:lnTo>
                  <a:lnTo>
                    <a:pt x="5721" y="9380"/>
                  </a:lnTo>
                  <a:lnTo>
                    <a:pt x="5732" y="9436"/>
                  </a:lnTo>
                  <a:lnTo>
                    <a:pt x="5743" y="9491"/>
                  </a:lnTo>
                  <a:lnTo>
                    <a:pt x="5756" y="9548"/>
                  </a:lnTo>
                  <a:lnTo>
                    <a:pt x="5769" y="9603"/>
                  </a:lnTo>
                  <a:lnTo>
                    <a:pt x="5783" y="9658"/>
                  </a:lnTo>
                  <a:lnTo>
                    <a:pt x="5798" y="9715"/>
                  </a:lnTo>
                  <a:lnTo>
                    <a:pt x="5814" y="9770"/>
                  </a:lnTo>
                  <a:lnTo>
                    <a:pt x="5830" y="9826"/>
                  </a:lnTo>
                  <a:lnTo>
                    <a:pt x="5846" y="9882"/>
                  </a:lnTo>
                  <a:lnTo>
                    <a:pt x="5864" y="9938"/>
                  </a:lnTo>
                  <a:lnTo>
                    <a:pt x="5882" y="9993"/>
                  </a:lnTo>
                  <a:lnTo>
                    <a:pt x="5902" y="10050"/>
                  </a:lnTo>
                  <a:lnTo>
                    <a:pt x="5922" y="10105"/>
                  </a:lnTo>
                  <a:lnTo>
                    <a:pt x="5943" y="10160"/>
                  </a:lnTo>
                  <a:lnTo>
                    <a:pt x="5964" y="10217"/>
                  </a:lnTo>
                  <a:lnTo>
                    <a:pt x="5988" y="10272"/>
                  </a:lnTo>
                  <a:lnTo>
                    <a:pt x="6011" y="10328"/>
                  </a:lnTo>
                  <a:lnTo>
                    <a:pt x="6036" y="10383"/>
                  </a:lnTo>
                  <a:lnTo>
                    <a:pt x="6061" y="10440"/>
                  </a:lnTo>
                  <a:lnTo>
                    <a:pt x="6087" y="10495"/>
                  </a:lnTo>
                  <a:lnTo>
                    <a:pt x="6114" y="10550"/>
                  </a:lnTo>
                  <a:lnTo>
                    <a:pt x="6142" y="10607"/>
                  </a:lnTo>
                  <a:lnTo>
                    <a:pt x="6172" y="10662"/>
                  </a:lnTo>
                  <a:lnTo>
                    <a:pt x="6202" y="10718"/>
                  </a:lnTo>
                  <a:lnTo>
                    <a:pt x="6233" y="10774"/>
                  </a:lnTo>
                  <a:lnTo>
                    <a:pt x="6265" y="10830"/>
                  </a:lnTo>
                  <a:lnTo>
                    <a:pt x="6297" y="10885"/>
                  </a:lnTo>
                  <a:lnTo>
                    <a:pt x="6332" y="10941"/>
                  </a:lnTo>
                  <a:lnTo>
                    <a:pt x="6367" y="10997"/>
                  </a:lnTo>
                  <a:lnTo>
                    <a:pt x="6403" y="11052"/>
                  </a:lnTo>
                  <a:lnTo>
                    <a:pt x="6440" y="11108"/>
                  </a:lnTo>
                  <a:lnTo>
                    <a:pt x="6478" y="11164"/>
                  </a:lnTo>
                  <a:lnTo>
                    <a:pt x="6518" y="11219"/>
                  </a:lnTo>
                  <a:lnTo>
                    <a:pt x="6558" y="11275"/>
                  </a:lnTo>
                  <a:lnTo>
                    <a:pt x="6599" y="11331"/>
                  </a:lnTo>
                  <a:lnTo>
                    <a:pt x="6641" y="11387"/>
                  </a:lnTo>
                  <a:lnTo>
                    <a:pt x="6686" y="11442"/>
                  </a:lnTo>
                  <a:lnTo>
                    <a:pt x="6730" y="11498"/>
                  </a:lnTo>
                  <a:lnTo>
                    <a:pt x="6776" y="11554"/>
                  </a:lnTo>
                  <a:lnTo>
                    <a:pt x="6823" y="11609"/>
                  </a:lnTo>
                  <a:lnTo>
                    <a:pt x="6872" y="11666"/>
                  </a:lnTo>
                  <a:lnTo>
                    <a:pt x="6921" y="11721"/>
                  </a:lnTo>
                  <a:lnTo>
                    <a:pt x="6971" y="11776"/>
                  </a:lnTo>
                  <a:lnTo>
                    <a:pt x="7024" y="11832"/>
                  </a:lnTo>
                  <a:lnTo>
                    <a:pt x="7076" y="11888"/>
                  </a:lnTo>
                  <a:lnTo>
                    <a:pt x="7130" y="11944"/>
                  </a:lnTo>
                  <a:lnTo>
                    <a:pt x="7185" y="11999"/>
                  </a:lnTo>
                  <a:lnTo>
                    <a:pt x="7243" y="12056"/>
                  </a:lnTo>
                  <a:lnTo>
                    <a:pt x="7300" y="12111"/>
                  </a:lnTo>
                  <a:lnTo>
                    <a:pt x="7359" y="12166"/>
                  </a:lnTo>
                  <a:lnTo>
                    <a:pt x="7421" y="12223"/>
                  </a:lnTo>
                  <a:lnTo>
                    <a:pt x="7482" y="12278"/>
                  </a:lnTo>
                  <a:lnTo>
                    <a:pt x="7545" y="12334"/>
                  </a:lnTo>
                  <a:lnTo>
                    <a:pt x="7610" y="12390"/>
                  </a:lnTo>
                  <a:lnTo>
                    <a:pt x="7675" y="12446"/>
                  </a:lnTo>
                  <a:lnTo>
                    <a:pt x="7743" y="12501"/>
                  </a:lnTo>
                  <a:lnTo>
                    <a:pt x="7811" y="12557"/>
                  </a:lnTo>
                  <a:lnTo>
                    <a:pt x="7881" y="12613"/>
                  </a:lnTo>
                  <a:lnTo>
                    <a:pt x="7953" y="12668"/>
                  </a:lnTo>
                  <a:lnTo>
                    <a:pt x="8025" y="12724"/>
                  </a:lnTo>
                  <a:lnTo>
                    <a:pt x="8100" y="12780"/>
                  </a:lnTo>
                  <a:lnTo>
                    <a:pt x="8175" y="12836"/>
                  </a:lnTo>
                  <a:lnTo>
                    <a:pt x="8251" y="12891"/>
                  </a:lnTo>
                  <a:lnTo>
                    <a:pt x="8330" y="12948"/>
                  </a:lnTo>
                  <a:lnTo>
                    <a:pt x="8330" y="12948"/>
                  </a:lnTo>
                  <a:lnTo>
                    <a:pt x="8319" y="12940"/>
                  </a:lnTo>
                  <a:lnTo>
                    <a:pt x="8306" y="12933"/>
                  </a:lnTo>
                  <a:lnTo>
                    <a:pt x="8292" y="12927"/>
                  </a:lnTo>
                  <a:lnTo>
                    <a:pt x="8278" y="12921"/>
                  </a:lnTo>
                  <a:lnTo>
                    <a:pt x="8262" y="12915"/>
                  </a:lnTo>
                  <a:lnTo>
                    <a:pt x="8244" y="12909"/>
                  </a:lnTo>
                  <a:lnTo>
                    <a:pt x="8209" y="12900"/>
                  </a:lnTo>
                  <a:lnTo>
                    <a:pt x="8170" y="12892"/>
                  </a:lnTo>
                  <a:lnTo>
                    <a:pt x="8130" y="12885"/>
                  </a:lnTo>
                  <a:lnTo>
                    <a:pt x="8088" y="12879"/>
                  </a:lnTo>
                  <a:lnTo>
                    <a:pt x="8045" y="12874"/>
                  </a:lnTo>
                  <a:lnTo>
                    <a:pt x="7960" y="12866"/>
                  </a:lnTo>
                  <a:lnTo>
                    <a:pt x="7877" y="12858"/>
                  </a:lnTo>
                  <a:lnTo>
                    <a:pt x="7839" y="12854"/>
                  </a:lnTo>
                  <a:lnTo>
                    <a:pt x="7804" y="12850"/>
                  </a:lnTo>
                  <a:lnTo>
                    <a:pt x="7772" y="12845"/>
                  </a:lnTo>
                  <a:lnTo>
                    <a:pt x="7744" y="12839"/>
                  </a:lnTo>
                  <a:lnTo>
                    <a:pt x="7744" y="12839"/>
                  </a:lnTo>
                  <a:lnTo>
                    <a:pt x="7642" y="12815"/>
                  </a:lnTo>
                  <a:lnTo>
                    <a:pt x="7541" y="12791"/>
                  </a:lnTo>
                  <a:lnTo>
                    <a:pt x="7441" y="12765"/>
                  </a:lnTo>
                  <a:lnTo>
                    <a:pt x="7341" y="12737"/>
                  </a:lnTo>
                  <a:lnTo>
                    <a:pt x="7242" y="12708"/>
                  </a:lnTo>
                  <a:lnTo>
                    <a:pt x="7142" y="12679"/>
                  </a:lnTo>
                  <a:lnTo>
                    <a:pt x="7043" y="12648"/>
                  </a:lnTo>
                  <a:lnTo>
                    <a:pt x="6944" y="12617"/>
                  </a:lnTo>
                  <a:lnTo>
                    <a:pt x="6845" y="12584"/>
                  </a:lnTo>
                  <a:lnTo>
                    <a:pt x="6748" y="12549"/>
                  </a:lnTo>
                  <a:lnTo>
                    <a:pt x="6649" y="12515"/>
                  </a:lnTo>
                  <a:lnTo>
                    <a:pt x="6553" y="12479"/>
                  </a:lnTo>
                  <a:lnTo>
                    <a:pt x="6455" y="12443"/>
                  </a:lnTo>
                  <a:lnTo>
                    <a:pt x="6359" y="12405"/>
                  </a:lnTo>
                  <a:lnTo>
                    <a:pt x="6262" y="12366"/>
                  </a:lnTo>
                  <a:lnTo>
                    <a:pt x="6167" y="12327"/>
                  </a:lnTo>
                  <a:lnTo>
                    <a:pt x="6167" y="12327"/>
                  </a:lnTo>
                  <a:lnTo>
                    <a:pt x="6044" y="12275"/>
                  </a:lnTo>
                  <a:lnTo>
                    <a:pt x="5921" y="12221"/>
                  </a:lnTo>
                  <a:lnTo>
                    <a:pt x="5800" y="12165"/>
                  </a:lnTo>
                  <a:lnTo>
                    <a:pt x="5678" y="12108"/>
                  </a:lnTo>
                  <a:lnTo>
                    <a:pt x="5556" y="12049"/>
                  </a:lnTo>
                  <a:lnTo>
                    <a:pt x="5436" y="11988"/>
                  </a:lnTo>
                  <a:lnTo>
                    <a:pt x="5316" y="11926"/>
                  </a:lnTo>
                  <a:lnTo>
                    <a:pt x="5196" y="11863"/>
                  </a:lnTo>
                  <a:lnTo>
                    <a:pt x="5077" y="11797"/>
                  </a:lnTo>
                  <a:lnTo>
                    <a:pt x="4960" y="11731"/>
                  </a:lnTo>
                  <a:lnTo>
                    <a:pt x="4842" y="11663"/>
                  </a:lnTo>
                  <a:lnTo>
                    <a:pt x="4725" y="11592"/>
                  </a:lnTo>
                  <a:lnTo>
                    <a:pt x="4609" y="11521"/>
                  </a:lnTo>
                  <a:lnTo>
                    <a:pt x="4494" y="11447"/>
                  </a:lnTo>
                  <a:lnTo>
                    <a:pt x="4379" y="11373"/>
                  </a:lnTo>
                  <a:lnTo>
                    <a:pt x="4266" y="11298"/>
                  </a:lnTo>
                  <a:lnTo>
                    <a:pt x="4152" y="11220"/>
                  </a:lnTo>
                  <a:lnTo>
                    <a:pt x="4041" y="11142"/>
                  </a:lnTo>
                  <a:lnTo>
                    <a:pt x="3929" y="11061"/>
                  </a:lnTo>
                  <a:lnTo>
                    <a:pt x="3819" y="10980"/>
                  </a:lnTo>
                  <a:lnTo>
                    <a:pt x="3710" y="10896"/>
                  </a:lnTo>
                  <a:lnTo>
                    <a:pt x="3601" y="10812"/>
                  </a:lnTo>
                  <a:lnTo>
                    <a:pt x="3494" y="10726"/>
                  </a:lnTo>
                  <a:lnTo>
                    <a:pt x="3388" y="10639"/>
                  </a:lnTo>
                  <a:lnTo>
                    <a:pt x="3282" y="10550"/>
                  </a:lnTo>
                  <a:lnTo>
                    <a:pt x="3178" y="10461"/>
                  </a:lnTo>
                  <a:lnTo>
                    <a:pt x="3075" y="10370"/>
                  </a:lnTo>
                  <a:lnTo>
                    <a:pt x="2973" y="10278"/>
                  </a:lnTo>
                  <a:lnTo>
                    <a:pt x="2872" y="10184"/>
                  </a:lnTo>
                  <a:lnTo>
                    <a:pt x="2772" y="10089"/>
                  </a:lnTo>
                  <a:lnTo>
                    <a:pt x="2674" y="9993"/>
                  </a:lnTo>
                  <a:lnTo>
                    <a:pt x="2577" y="9896"/>
                  </a:lnTo>
                  <a:lnTo>
                    <a:pt x="2481" y="9797"/>
                  </a:lnTo>
                  <a:lnTo>
                    <a:pt x="2386" y="9698"/>
                  </a:lnTo>
                  <a:lnTo>
                    <a:pt x="2294" y="9596"/>
                  </a:lnTo>
                  <a:lnTo>
                    <a:pt x="2201" y="9495"/>
                  </a:lnTo>
                  <a:lnTo>
                    <a:pt x="2111" y="9391"/>
                  </a:lnTo>
                  <a:lnTo>
                    <a:pt x="2022" y="9286"/>
                  </a:lnTo>
                  <a:lnTo>
                    <a:pt x="1935" y="9181"/>
                  </a:lnTo>
                  <a:lnTo>
                    <a:pt x="1848" y="9074"/>
                  </a:lnTo>
                  <a:lnTo>
                    <a:pt x="1764" y="8967"/>
                  </a:lnTo>
                  <a:lnTo>
                    <a:pt x="1680" y="8858"/>
                  </a:lnTo>
                  <a:lnTo>
                    <a:pt x="1599" y="8748"/>
                  </a:lnTo>
                  <a:lnTo>
                    <a:pt x="1518" y="8638"/>
                  </a:lnTo>
                  <a:lnTo>
                    <a:pt x="1440" y="8525"/>
                  </a:lnTo>
                  <a:lnTo>
                    <a:pt x="1363" y="8412"/>
                  </a:lnTo>
                  <a:lnTo>
                    <a:pt x="1288" y="8299"/>
                  </a:lnTo>
                  <a:lnTo>
                    <a:pt x="1214" y="8183"/>
                  </a:lnTo>
                  <a:lnTo>
                    <a:pt x="1143" y="8068"/>
                  </a:lnTo>
                  <a:lnTo>
                    <a:pt x="1073" y="7951"/>
                  </a:lnTo>
                  <a:lnTo>
                    <a:pt x="1004" y="7833"/>
                  </a:lnTo>
                  <a:lnTo>
                    <a:pt x="938" y="7715"/>
                  </a:lnTo>
                  <a:lnTo>
                    <a:pt x="874" y="7595"/>
                  </a:lnTo>
                  <a:lnTo>
                    <a:pt x="811" y="7474"/>
                  </a:lnTo>
                  <a:lnTo>
                    <a:pt x="750" y="7354"/>
                  </a:lnTo>
                  <a:lnTo>
                    <a:pt x="692" y="7231"/>
                  </a:lnTo>
                  <a:lnTo>
                    <a:pt x="634" y="7108"/>
                  </a:lnTo>
                  <a:lnTo>
                    <a:pt x="579" y="6984"/>
                  </a:lnTo>
                  <a:lnTo>
                    <a:pt x="527" y="6859"/>
                  </a:lnTo>
                  <a:lnTo>
                    <a:pt x="475" y="6734"/>
                  </a:lnTo>
                  <a:lnTo>
                    <a:pt x="426" y="6607"/>
                  </a:lnTo>
                  <a:lnTo>
                    <a:pt x="380" y="6481"/>
                  </a:lnTo>
                  <a:lnTo>
                    <a:pt x="334" y="6353"/>
                  </a:lnTo>
                  <a:lnTo>
                    <a:pt x="292" y="6224"/>
                  </a:lnTo>
                  <a:lnTo>
                    <a:pt x="292" y="6224"/>
                  </a:lnTo>
                  <a:lnTo>
                    <a:pt x="271" y="6159"/>
                  </a:lnTo>
                  <a:lnTo>
                    <a:pt x="252" y="6095"/>
                  </a:lnTo>
                  <a:lnTo>
                    <a:pt x="233" y="6029"/>
                  </a:lnTo>
                  <a:lnTo>
                    <a:pt x="215" y="5964"/>
                  </a:lnTo>
                  <a:lnTo>
                    <a:pt x="197" y="5899"/>
                  </a:lnTo>
                  <a:lnTo>
                    <a:pt x="180" y="5833"/>
                  </a:lnTo>
                  <a:lnTo>
                    <a:pt x="164" y="5768"/>
                  </a:lnTo>
                  <a:lnTo>
                    <a:pt x="148" y="5701"/>
                  </a:lnTo>
                  <a:lnTo>
                    <a:pt x="133" y="5636"/>
                  </a:lnTo>
                  <a:lnTo>
                    <a:pt x="119" y="5570"/>
                  </a:lnTo>
                  <a:lnTo>
                    <a:pt x="106" y="5504"/>
                  </a:lnTo>
                  <a:lnTo>
                    <a:pt x="93" y="5438"/>
                  </a:lnTo>
                  <a:lnTo>
                    <a:pt x="82" y="5372"/>
                  </a:lnTo>
                  <a:lnTo>
                    <a:pt x="71" y="5305"/>
                  </a:lnTo>
                  <a:lnTo>
                    <a:pt x="61" y="5239"/>
                  </a:lnTo>
                  <a:lnTo>
                    <a:pt x="51" y="5172"/>
                  </a:lnTo>
                  <a:lnTo>
                    <a:pt x="43" y="5106"/>
                  </a:lnTo>
                  <a:lnTo>
                    <a:pt x="35" y="5040"/>
                  </a:lnTo>
                  <a:lnTo>
                    <a:pt x="28" y="4973"/>
                  </a:lnTo>
                  <a:lnTo>
                    <a:pt x="21" y="4906"/>
                  </a:lnTo>
                  <a:lnTo>
                    <a:pt x="16" y="4840"/>
                  </a:lnTo>
                  <a:lnTo>
                    <a:pt x="11" y="4773"/>
                  </a:lnTo>
                  <a:lnTo>
                    <a:pt x="7" y="4707"/>
                  </a:lnTo>
                  <a:lnTo>
                    <a:pt x="4" y="4640"/>
                  </a:lnTo>
                  <a:lnTo>
                    <a:pt x="2" y="4573"/>
                  </a:lnTo>
                  <a:lnTo>
                    <a:pt x="1" y="4507"/>
                  </a:lnTo>
                  <a:lnTo>
                    <a:pt x="0" y="4440"/>
                  </a:lnTo>
                  <a:lnTo>
                    <a:pt x="0" y="4374"/>
                  </a:lnTo>
                  <a:lnTo>
                    <a:pt x="1" y="4308"/>
                  </a:lnTo>
                  <a:lnTo>
                    <a:pt x="3" y="4241"/>
                  </a:lnTo>
                  <a:lnTo>
                    <a:pt x="6" y="4175"/>
                  </a:lnTo>
                  <a:lnTo>
                    <a:pt x="10" y="4109"/>
                  </a:lnTo>
                  <a:lnTo>
                    <a:pt x="14" y="4042"/>
                  </a:lnTo>
                  <a:lnTo>
                    <a:pt x="20" y="3976"/>
                  </a:lnTo>
                  <a:lnTo>
                    <a:pt x="26" y="3909"/>
                  </a:lnTo>
                  <a:lnTo>
                    <a:pt x="33" y="3844"/>
                  </a:lnTo>
                  <a:lnTo>
                    <a:pt x="41" y="3778"/>
                  </a:lnTo>
                  <a:lnTo>
                    <a:pt x="50" y="3712"/>
                  </a:lnTo>
                  <a:lnTo>
                    <a:pt x="59" y="3647"/>
                  </a:lnTo>
                  <a:lnTo>
                    <a:pt x="70" y="3582"/>
                  </a:lnTo>
                  <a:lnTo>
                    <a:pt x="82" y="3516"/>
                  </a:lnTo>
                  <a:lnTo>
                    <a:pt x="94" y="3451"/>
                  </a:lnTo>
                  <a:lnTo>
                    <a:pt x="107" y="3386"/>
                  </a:lnTo>
                  <a:lnTo>
                    <a:pt x="122" y="3321"/>
                  </a:lnTo>
                  <a:lnTo>
                    <a:pt x="137" y="3256"/>
                  </a:lnTo>
                  <a:lnTo>
                    <a:pt x="153" y="3191"/>
                  </a:lnTo>
                  <a:lnTo>
                    <a:pt x="171" y="3127"/>
                  </a:lnTo>
                  <a:lnTo>
                    <a:pt x="189" y="3063"/>
                  </a:lnTo>
                  <a:lnTo>
                    <a:pt x="208" y="2999"/>
                  </a:lnTo>
                  <a:lnTo>
                    <a:pt x="228" y="2935"/>
                  </a:lnTo>
                  <a:lnTo>
                    <a:pt x="249" y="2872"/>
                  </a:lnTo>
                  <a:lnTo>
                    <a:pt x="270" y="2808"/>
                  </a:lnTo>
                  <a:lnTo>
                    <a:pt x="293" y="2746"/>
                  </a:lnTo>
                  <a:lnTo>
                    <a:pt x="317" y="2683"/>
                  </a:lnTo>
                  <a:lnTo>
                    <a:pt x="343" y="2620"/>
                  </a:lnTo>
                  <a:lnTo>
                    <a:pt x="368" y="2558"/>
                  </a:lnTo>
                  <a:lnTo>
                    <a:pt x="395" y="2496"/>
                  </a:lnTo>
                  <a:lnTo>
                    <a:pt x="423" y="2434"/>
                  </a:lnTo>
                  <a:lnTo>
                    <a:pt x="451" y="2373"/>
                  </a:lnTo>
                  <a:lnTo>
                    <a:pt x="481" y="2312"/>
                  </a:lnTo>
                  <a:lnTo>
                    <a:pt x="512" y="2250"/>
                  </a:lnTo>
                  <a:lnTo>
                    <a:pt x="544" y="2190"/>
                  </a:lnTo>
                  <a:lnTo>
                    <a:pt x="577" y="2130"/>
                  </a:lnTo>
                  <a:lnTo>
                    <a:pt x="611" y="2069"/>
                  </a:lnTo>
                  <a:lnTo>
                    <a:pt x="611" y="2069"/>
                  </a:lnTo>
                  <a:lnTo>
                    <a:pt x="636" y="2026"/>
                  </a:lnTo>
                  <a:lnTo>
                    <a:pt x="662" y="1983"/>
                  </a:lnTo>
                  <a:lnTo>
                    <a:pt x="688" y="1940"/>
                  </a:lnTo>
                  <a:lnTo>
                    <a:pt x="716" y="1897"/>
                  </a:lnTo>
                  <a:lnTo>
                    <a:pt x="743" y="1856"/>
                  </a:lnTo>
                  <a:lnTo>
                    <a:pt x="771" y="1814"/>
                  </a:lnTo>
                  <a:lnTo>
                    <a:pt x="799" y="1773"/>
                  </a:lnTo>
                  <a:lnTo>
                    <a:pt x="827" y="1732"/>
                  </a:lnTo>
                  <a:lnTo>
                    <a:pt x="887" y="1652"/>
                  </a:lnTo>
                  <a:lnTo>
                    <a:pt x="947" y="1574"/>
                  </a:lnTo>
                  <a:lnTo>
                    <a:pt x="1009" y="1497"/>
                  </a:lnTo>
                  <a:lnTo>
                    <a:pt x="1074" y="1422"/>
                  </a:lnTo>
                  <a:lnTo>
                    <a:pt x="1139" y="1347"/>
                  </a:lnTo>
                  <a:lnTo>
                    <a:pt x="1206" y="1276"/>
                  </a:lnTo>
                  <a:lnTo>
                    <a:pt x="1275" y="1204"/>
                  </a:lnTo>
                  <a:lnTo>
                    <a:pt x="1344" y="1135"/>
                  </a:lnTo>
                  <a:lnTo>
                    <a:pt x="1416" y="1067"/>
                  </a:lnTo>
                  <a:lnTo>
                    <a:pt x="1488" y="1000"/>
                  </a:lnTo>
                  <a:lnTo>
                    <a:pt x="1562" y="935"/>
                  </a:lnTo>
                  <a:lnTo>
                    <a:pt x="1637" y="871"/>
                  </a:lnTo>
                  <a:lnTo>
                    <a:pt x="1713" y="808"/>
                  </a:lnTo>
                  <a:lnTo>
                    <a:pt x="1791" y="747"/>
                  </a:lnTo>
                  <a:lnTo>
                    <a:pt x="1869" y="687"/>
                  </a:lnTo>
                  <a:lnTo>
                    <a:pt x="1949" y="627"/>
                  </a:lnTo>
                  <a:lnTo>
                    <a:pt x="2029" y="569"/>
                  </a:lnTo>
                  <a:lnTo>
                    <a:pt x="2111" y="513"/>
                  </a:lnTo>
                  <a:lnTo>
                    <a:pt x="2193" y="457"/>
                  </a:lnTo>
                  <a:lnTo>
                    <a:pt x="2277" y="402"/>
                  </a:lnTo>
                  <a:lnTo>
                    <a:pt x="2360" y="349"/>
                  </a:lnTo>
                  <a:lnTo>
                    <a:pt x="2444" y="296"/>
                  </a:lnTo>
                  <a:lnTo>
                    <a:pt x="2530" y="244"/>
                  </a:lnTo>
                  <a:lnTo>
                    <a:pt x="2615" y="194"/>
                  </a:lnTo>
                  <a:lnTo>
                    <a:pt x="2702" y="144"/>
                  </a:lnTo>
                  <a:lnTo>
                    <a:pt x="2789" y="95"/>
                  </a:lnTo>
                  <a:lnTo>
                    <a:pt x="2877" y="47"/>
                  </a:lnTo>
                  <a:lnTo>
                    <a:pt x="2964" y="0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699792" y="2431334"/>
              <a:ext cx="1879019" cy="1797286"/>
            </a:xfrm>
            <a:custGeom>
              <a:avLst/>
              <a:gdLst>
                <a:gd name="T0" fmla="*/ 10987 w 11035"/>
                <a:gd name="T1" fmla="*/ 1789 h 10555"/>
                <a:gd name="T2" fmla="*/ 10833 w 11035"/>
                <a:gd name="T3" fmla="*/ 1770 h 10555"/>
                <a:gd name="T4" fmla="*/ 10647 w 11035"/>
                <a:gd name="T5" fmla="*/ 1808 h 10555"/>
                <a:gd name="T6" fmla="*/ 10357 w 11035"/>
                <a:gd name="T7" fmla="*/ 1934 h 10555"/>
                <a:gd name="T8" fmla="*/ 10237 w 11035"/>
                <a:gd name="T9" fmla="*/ 2030 h 10555"/>
                <a:gd name="T10" fmla="*/ 10044 w 11035"/>
                <a:gd name="T11" fmla="*/ 2277 h 10555"/>
                <a:gd name="T12" fmla="*/ 9901 w 11035"/>
                <a:gd name="T13" fmla="*/ 2592 h 10555"/>
                <a:gd name="T14" fmla="*/ 9736 w 11035"/>
                <a:gd name="T15" fmla="*/ 3168 h 10555"/>
                <a:gd name="T16" fmla="*/ 9639 w 11035"/>
                <a:gd name="T17" fmla="*/ 3485 h 10555"/>
                <a:gd name="T18" fmla="*/ 9506 w 11035"/>
                <a:gd name="T19" fmla="*/ 3792 h 10555"/>
                <a:gd name="T20" fmla="*/ 9215 w 11035"/>
                <a:gd name="T21" fmla="*/ 4295 h 10555"/>
                <a:gd name="T22" fmla="*/ 8869 w 11035"/>
                <a:gd name="T23" fmla="*/ 4758 h 10555"/>
                <a:gd name="T24" fmla="*/ 8388 w 11035"/>
                <a:gd name="T25" fmla="*/ 5254 h 10555"/>
                <a:gd name="T26" fmla="*/ 7837 w 11035"/>
                <a:gd name="T27" fmla="*/ 5668 h 10555"/>
                <a:gd name="T28" fmla="*/ 7273 w 11035"/>
                <a:gd name="T29" fmla="*/ 5967 h 10555"/>
                <a:gd name="T30" fmla="*/ 6952 w 11035"/>
                <a:gd name="T31" fmla="*/ 6089 h 10555"/>
                <a:gd name="T32" fmla="*/ 6619 w 11035"/>
                <a:gd name="T33" fmla="*/ 6183 h 10555"/>
                <a:gd name="T34" fmla="*/ 6277 w 11035"/>
                <a:gd name="T35" fmla="*/ 6247 h 10555"/>
                <a:gd name="T36" fmla="*/ 5038 w 11035"/>
                <a:gd name="T37" fmla="*/ 6416 h 10555"/>
                <a:gd name="T38" fmla="*/ 4262 w 11035"/>
                <a:gd name="T39" fmla="*/ 6557 h 10555"/>
                <a:gd name="T40" fmla="*/ 3507 w 11035"/>
                <a:gd name="T41" fmla="*/ 6761 h 10555"/>
                <a:gd name="T42" fmla="*/ 2933 w 11035"/>
                <a:gd name="T43" fmla="*/ 6988 h 10555"/>
                <a:gd name="T44" fmla="*/ 2579 w 11035"/>
                <a:gd name="T45" fmla="*/ 7170 h 10555"/>
                <a:gd name="T46" fmla="*/ 2235 w 11035"/>
                <a:gd name="T47" fmla="*/ 7386 h 10555"/>
                <a:gd name="T48" fmla="*/ 1902 w 11035"/>
                <a:gd name="T49" fmla="*/ 7642 h 10555"/>
                <a:gd name="T50" fmla="*/ 1581 w 11035"/>
                <a:gd name="T51" fmla="*/ 7939 h 10555"/>
                <a:gd name="T52" fmla="*/ 1274 w 11035"/>
                <a:gd name="T53" fmla="*/ 8282 h 10555"/>
                <a:gd name="T54" fmla="*/ 982 w 11035"/>
                <a:gd name="T55" fmla="*/ 8677 h 10555"/>
                <a:gd name="T56" fmla="*/ 705 w 11035"/>
                <a:gd name="T57" fmla="*/ 9125 h 10555"/>
                <a:gd name="T58" fmla="*/ 445 w 11035"/>
                <a:gd name="T59" fmla="*/ 9632 h 10555"/>
                <a:gd name="T60" fmla="*/ 202 w 11035"/>
                <a:gd name="T61" fmla="*/ 10200 h 10555"/>
                <a:gd name="T62" fmla="*/ 78 w 11035"/>
                <a:gd name="T63" fmla="*/ 10528 h 10555"/>
                <a:gd name="T64" fmla="*/ 75 w 11035"/>
                <a:gd name="T65" fmla="*/ 10346 h 10555"/>
                <a:gd name="T66" fmla="*/ 16 w 11035"/>
                <a:gd name="T67" fmla="*/ 9990 h 10555"/>
                <a:gd name="T68" fmla="*/ 0 w 11035"/>
                <a:gd name="T69" fmla="*/ 9443 h 10555"/>
                <a:gd name="T70" fmla="*/ 30 w 11035"/>
                <a:gd name="T71" fmla="*/ 8718 h 10555"/>
                <a:gd name="T72" fmla="*/ 105 w 11035"/>
                <a:gd name="T73" fmla="*/ 8039 h 10555"/>
                <a:gd name="T74" fmla="*/ 279 w 11035"/>
                <a:gd name="T75" fmla="*/ 7112 h 10555"/>
                <a:gd name="T76" fmla="*/ 534 w 11035"/>
                <a:gd name="T77" fmla="*/ 6194 h 10555"/>
                <a:gd name="T78" fmla="*/ 870 w 11035"/>
                <a:gd name="T79" fmla="*/ 5294 h 10555"/>
                <a:gd name="T80" fmla="*/ 1283 w 11035"/>
                <a:gd name="T81" fmla="*/ 4425 h 10555"/>
                <a:gd name="T82" fmla="*/ 1772 w 11035"/>
                <a:gd name="T83" fmla="*/ 3596 h 10555"/>
                <a:gd name="T84" fmla="*/ 2332 w 11035"/>
                <a:gd name="T85" fmla="*/ 2819 h 10555"/>
                <a:gd name="T86" fmla="*/ 2964 w 11035"/>
                <a:gd name="T87" fmla="*/ 2103 h 10555"/>
                <a:gd name="T88" fmla="*/ 3663 w 11035"/>
                <a:gd name="T89" fmla="*/ 1459 h 10555"/>
                <a:gd name="T90" fmla="*/ 4314 w 11035"/>
                <a:gd name="T91" fmla="*/ 974 h 10555"/>
                <a:gd name="T92" fmla="*/ 4717 w 11035"/>
                <a:gd name="T93" fmla="*/ 723 h 10555"/>
                <a:gd name="T94" fmla="*/ 5135 w 11035"/>
                <a:gd name="T95" fmla="*/ 507 h 10555"/>
                <a:gd name="T96" fmla="*/ 5568 w 11035"/>
                <a:gd name="T97" fmla="*/ 325 h 10555"/>
                <a:gd name="T98" fmla="*/ 6011 w 11035"/>
                <a:gd name="T99" fmla="*/ 181 h 10555"/>
                <a:gd name="T100" fmla="*/ 6465 w 11035"/>
                <a:gd name="T101" fmla="*/ 78 h 10555"/>
                <a:gd name="T102" fmla="*/ 6924 w 11035"/>
                <a:gd name="T103" fmla="*/ 17 h 10555"/>
                <a:gd name="T104" fmla="*/ 7390 w 11035"/>
                <a:gd name="T105" fmla="*/ 1 h 10555"/>
                <a:gd name="T106" fmla="*/ 7859 w 11035"/>
                <a:gd name="T107" fmla="*/ 34 h 10555"/>
                <a:gd name="T108" fmla="*/ 8328 w 11035"/>
                <a:gd name="T109" fmla="*/ 116 h 10555"/>
                <a:gd name="T110" fmla="*/ 8637 w 11035"/>
                <a:gd name="T111" fmla="*/ 199 h 10555"/>
                <a:gd name="T112" fmla="*/ 9146 w 11035"/>
                <a:gd name="T113" fmla="*/ 398 h 10555"/>
                <a:gd name="T114" fmla="*/ 9748 w 11035"/>
                <a:gd name="T115" fmla="*/ 733 h 10555"/>
                <a:gd name="T116" fmla="*/ 10306 w 11035"/>
                <a:gd name="T117" fmla="*/ 1144 h 10555"/>
                <a:gd name="T118" fmla="*/ 10824 w 11035"/>
                <a:gd name="T119" fmla="*/ 1610 h 10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35" h="10555">
                  <a:moveTo>
                    <a:pt x="11035" y="1823"/>
                  </a:moveTo>
                  <a:lnTo>
                    <a:pt x="11035" y="1823"/>
                  </a:lnTo>
                  <a:lnTo>
                    <a:pt x="11028" y="1815"/>
                  </a:lnTo>
                  <a:lnTo>
                    <a:pt x="11021" y="1809"/>
                  </a:lnTo>
                  <a:lnTo>
                    <a:pt x="11013" y="1803"/>
                  </a:lnTo>
                  <a:lnTo>
                    <a:pt x="11005" y="1798"/>
                  </a:lnTo>
                  <a:lnTo>
                    <a:pt x="10987" y="1789"/>
                  </a:lnTo>
                  <a:lnTo>
                    <a:pt x="10968" y="1782"/>
                  </a:lnTo>
                  <a:lnTo>
                    <a:pt x="10948" y="1776"/>
                  </a:lnTo>
                  <a:lnTo>
                    <a:pt x="10927" y="1772"/>
                  </a:lnTo>
                  <a:lnTo>
                    <a:pt x="10905" y="1770"/>
                  </a:lnTo>
                  <a:lnTo>
                    <a:pt x="10882" y="1769"/>
                  </a:lnTo>
                  <a:lnTo>
                    <a:pt x="10858" y="1769"/>
                  </a:lnTo>
                  <a:lnTo>
                    <a:pt x="10833" y="1770"/>
                  </a:lnTo>
                  <a:lnTo>
                    <a:pt x="10806" y="1773"/>
                  </a:lnTo>
                  <a:lnTo>
                    <a:pt x="10780" y="1777"/>
                  </a:lnTo>
                  <a:lnTo>
                    <a:pt x="10754" y="1781"/>
                  </a:lnTo>
                  <a:lnTo>
                    <a:pt x="10728" y="1787"/>
                  </a:lnTo>
                  <a:lnTo>
                    <a:pt x="10701" y="1793"/>
                  </a:lnTo>
                  <a:lnTo>
                    <a:pt x="10674" y="1800"/>
                  </a:lnTo>
                  <a:lnTo>
                    <a:pt x="10647" y="1808"/>
                  </a:lnTo>
                  <a:lnTo>
                    <a:pt x="10620" y="1816"/>
                  </a:lnTo>
                  <a:lnTo>
                    <a:pt x="10568" y="1836"/>
                  </a:lnTo>
                  <a:lnTo>
                    <a:pt x="10518" y="1855"/>
                  </a:lnTo>
                  <a:lnTo>
                    <a:pt x="10471" y="1875"/>
                  </a:lnTo>
                  <a:lnTo>
                    <a:pt x="10427" y="1896"/>
                  </a:lnTo>
                  <a:lnTo>
                    <a:pt x="10389" y="1916"/>
                  </a:lnTo>
                  <a:lnTo>
                    <a:pt x="10357" y="1934"/>
                  </a:lnTo>
                  <a:lnTo>
                    <a:pt x="10332" y="1951"/>
                  </a:lnTo>
                  <a:lnTo>
                    <a:pt x="10332" y="1951"/>
                  </a:lnTo>
                  <a:lnTo>
                    <a:pt x="10312" y="1966"/>
                  </a:lnTo>
                  <a:lnTo>
                    <a:pt x="10293" y="1981"/>
                  </a:lnTo>
                  <a:lnTo>
                    <a:pt x="10273" y="1997"/>
                  </a:lnTo>
                  <a:lnTo>
                    <a:pt x="10255" y="2014"/>
                  </a:lnTo>
                  <a:lnTo>
                    <a:pt x="10237" y="2030"/>
                  </a:lnTo>
                  <a:lnTo>
                    <a:pt x="10220" y="2047"/>
                  </a:lnTo>
                  <a:lnTo>
                    <a:pt x="10186" y="2082"/>
                  </a:lnTo>
                  <a:lnTo>
                    <a:pt x="10155" y="2118"/>
                  </a:lnTo>
                  <a:lnTo>
                    <a:pt x="10125" y="2156"/>
                  </a:lnTo>
                  <a:lnTo>
                    <a:pt x="10096" y="2196"/>
                  </a:lnTo>
                  <a:lnTo>
                    <a:pt x="10069" y="2236"/>
                  </a:lnTo>
                  <a:lnTo>
                    <a:pt x="10044" y="2277"/>
                  </a:lnTo>
                  <a:lnTo>
                    <a:pt x="10020" y="2319"/>
                  </a:lnTo>
                  <a:lnTo>
                    <a:pt x="9998" y="2364"/>
                  </a:lnTo>
                  <a:lnTo>
                    <a:pt x="9977" y="2408"/>
                  </a:lnTo>
                  <a:lnTo>
                    <a:pt x="9957" y="2453"/>
                  </a:lnTo>
                  <a:lnTo>
                    <a:pt x="9936" y="2498"/>
                  </a:lnTo>
                  <a:lnTo>
                    <a:pt x="9918" y="2545"/>
                  </a:lnTo>
                  <a:lnTo>
                    <a:pt x="9901" y="2592"/>
                  </a:lnTo>
                  <a:lnTo>
                    <a:pt x="9885" y="2639"/>
                  </a:lnTo>
                  <a:lnTo>
                    <a:pt x="9869" y="2687"/>
                  </a:lnTo>
                  <a:lnTo>
                    <a:pt x="9854" y="2736"/>
                  </a:lnTo>
                  <a:lnTo>
                    <a:pt x="9840" y="2784"/>
                  </a:lnTo>
                  <a:lnTo>
                    <a:pt x="9813" y="2880"/>
                  </a:lnTo>
                  <a:lnTo>
                    <a:pt x="9787" y="2977"/>
                  </a:lnTo>
                  <a:lnTo>
                    <a:pt x="9736" y="3168"/>
                  </a:lnTo>
                  <a:lnTo>
                    <a:pt x="9711" y="3261"/>
                  </a:lnTo>
                  <a:lnTo>
                    <a:pt x="9698" y="3306"/>
                  </a:lnTo>
                  <a:lnTo>
                    <a:pt x="9684" y="3350"/>
                  </a:lnTo>
                  <a:lnTo>
                    <a:pt x="9684" y="3350"/>
                  </a:lnTo>
                  <a:lnTo>
                    <a:pt x="9670" y="3395"/>
                  </a:lnTo>
                  <a:lnTo>
                    <a:pt x="9655" y="3439"/>
                  </a:lnTo>
                  <a:lnTo>
                    <a:pt x="9639" y="3485"/>
                  </a:lnTo>
                  <a:lnTo>
                    <a:pt x="9622" y="3529"/>
                  </a:lnTo>
                  <a:lnTo>
                    <a:pt x="9605" y="3573"/>
                  </a:lnTo>
                  <a:lnTo>
                    <a:pt x="9585" y="3617"/>
                  </a:lnTo>
                  <a:lnTo>
                    <a:pt x="9567" y="3662"/>
                  </a:lnTo>
                  <a:lnTo>
                    <a:pt x="9547" y="3706"/>
                  </a:lnTo>
                  <a:lnTo>
                    <a:pt x="9527" y="3749"/>
                  </a:lnTo>
                  <a:lnTo>
                    <a:pt x="9506" y="3792"/>
                  </a:lnTo>
                  <a:lnTo>
                    <a:pt x="9485" y="3836"/>
                  </a:lnTo>
                  <a:lnTo>
                    <a:pt x="9463" y="3879"/>
                  </a:lnTo>
                  <a:lnTo>
                    <a:pt x="9418" y="3964"/>
                  </a:lnTo>
                  <a:lnTo>
                    <a:pt x="9369" y="4049"/>
                  </a:lnTo>
                  <a:lnTo>
                    <a:pt x="9320" y="4132"/>
                  </a:lnTo>
                  <a:lnTo>
                    <a:pt x="9269" y="4214"/>
                  </a:lnTo>
                  <a:lnTo>
                    <a:pt x="9215" y="4295"/>
                  </a:lnTo>
                  <a:lnTo>
                    <a:pt x="9161" y="4375"/>
                  </a:lnTo>
                  <a:lnTo>
                    <a:pt x="9106" y="4454"/>
                  </a:lnTo>
                  <a:lnTo>
                    <a:pt x="9048" y="4531"/>
                  </a:lnTo>
                  <a:lnTo>
                    <a:pt x="8991" y="4607"/>
                  </a:lnTo>
                  <a:lnTo>
                    <a:pt x="8933" y="4681"/>
                  </a:lnTo>
                  <a:lnTo>
                    <a:pt x="8933" y="4681"/>
                  </a:lnTo>
                  <a:lnTo>
                    <a:pt x="8869" y="4758"/>
                  </a:lnTo>
                  <a:lnTo>
                    <a:pt x="8805" y="4833"/>
                  </a:lnTo>
                  <a:lnTo>
                    <a:pt x="8740" y="4908"/>
                  </a:lnTo>
                  <a:lnTo>
                    <a:pt x="8672" y="4980"/>
                  </a:lnTo>
                  <a:lnTo>
                    <a:pt x="8603" y="5050"/>
                  </a:lnTo>
                  <a:lnTo>
                    <a:pt x="8533" y="5120"/>
                  </a:lnTo>
                  <a:lnTo>
                    <a:pt x="8460" y="5188"/>
                  </a:lnTo>
                  <a:lnTo>
                    <a:pt x="8388" y="5254"/>
                  </a:lnTo>
                  <a:lnTo>
                    <a:pt x="8312" y="5319"/>
                  </a:lnTo>
                  <a:lnTo>
                    <a:pt x="8237" y="5381"/>
                  </a:lnTo>
                  <a:lnTo>
                    <a:pt x="8159" y="5443"/>
                  </a:lnTo>
                  <a:lnTo>
                    <a:pt x="8080" y="5502"/>
                  </a:lnTo>
                  <a:lnTo>
                    <a:pt x="8000" y="5559"/>
                  </a:lnTo>
                  <a:lnTo>
                    <a:pt x="7919" y="5615"/>
                  </a:lnTo>
                  <a:lnTo>
                    <a:pt x="7837" y="5668"/>
                  </a:lnTo>
                  <a:lnTo>
                    <a:pt x="7753" y="5719"/>
                  </a:lnTo>
                  <a:lnTo>
                    <a:pt x="7669" y="5769"/>
                  </a:lnTo>
                  <a:lnTo>
                    <a:pt x="7582" y="5817"/>
                  </a:lnTo>
                  <a:lnTo>
                    <a:pt x="7496" y="5862"/>
                  </a:lnTo>
                  <a:lnTo>
                    <a:pt x="7407" y="5905"/>
                  </a:lnTo>
                  <a:lnTo>
                    <a:pt x="7319" y="5946"/>
                  </a:lnTo>
                  <a:lnTo>
                    <a:pt x="7273" y="5967"/>
                  </a:lnTo>
                  <a:lnTo>
                    <a:pt x="7228" y="5986"/>
                  </a:lnTo>
                  <a:lnTo>
                    <a:pt x="7183" y="6005"/>
                  </a:lnTo>
                  <a:lnTo>
                    <a:pt x="7137" y="6023"/>
                  </a:lnTo>
                  <a:lnTo>
                    <a:pt x="7091" y="6040"/>
                  </a:lnTo>
                  <a:lnTo>
                    <a:pt x="7045" y="6057"/>
                  </a:lnTo>
                  <a:lnTo>
                    <a:pt x="6998" y="6073"/>
                  </a:lnTo>
                  <a:lnTo>
                    <a:pt x="6952" y="6089"/>
                  </a:lnTo>
                  <a:lnTo>
                    <a:pt x="6904" y="6104"/>
                  </a:lnTo>
                  <a:lnTo>
                    <a:pt x="6858" y="6119"/>
                  </a:lnTo>
                  <a:lnTo>
                    <a:pt x="6811" y="6133"/>
                  </a:lnTo>
                  <a:lnTo>
                    <a:pt x="6762" y="6147"/>
                  </a:lnTo>
                  <a:lnTo>
                    <a:pt x="6715" y="6160"/>
                  </a:lnTo>
                  <a:lnTo>
                    <a:pt x="6667" y="6172"/>
                  </a:lnTo>
                  <a:lnTo>
                    <a:pt x="6619" y="6183"/>
                  </a:lnTo>
                  <a:lnTo>
                    <a:pt x="6570" y="6194"/>
                  </a:lnTo>
                  <a:lnTo>
                    <a:pt x="6522" y="6205"/>
                  </a:lnTo>
                  <a:lnTo>
                    <a:pt x="6474" y="6214"/>
                  </a:lnTo>
                  <a:lnTo>
                    <a:pt x="6425" y="6223"/>
                  </a:lnTo>
                  <a:lnTo>
                    <a:pt x="6375" y="6232"/>
                  </a:lnTo>
                  <a:lnTo>
                    <a:pt x="6326" y="6240"/>
                  </a:lnTo>
                  <a:lnTo>
                    <a:pt x="6277" y="6247"/>
                  </a:lnTo>
                  <a:lnTo>
                    <a:pt x="6277" y="6247"/>
                  </a:lnTo>
                  <a:lnTo>
                    <a:pt x="6050" y="6277"/>
                  </a:lnTo>
                  <a:lnTo>
                    <a:pt x="5825" y="6306"/>
                  </a:lnTo>
                  <a:lnTo>
                    <a:pt x="5600" y="6337"/>
                  </a:lnTo>
                  <a:lnTo>
                    <a:pt x="5375" y="6367"/>
                  </a:lnTo>
                  <a:lnTo>
                    <a:pt x="5150" y="6399"/>
                  </a:lnTo>
                  <a:lnTo>
                    <a:pt x="5038" y="6416"/>
                  </a:lnTo>
                  <a:lnTo>
                    <a:pt x="4926" y="6433"/>
                  </a:lnTo>
                  <a:lnTo>
                    <a:pt x="4815" y="6451"/>
                  </a:lnTo>
                  <a:lnTo>
                    <a:pt x="4704" y="6470"/>
                  </a:lnTo>
                  <a:lnTo>
                    <a:pt x="4593" y="6490"/>
                  </a:lnTo>
                  <a:lnTo>
                    <a:pt x="4482" y="6511"/>
                  </a:lnTo>
                  <a:lnTo>
                    <a:pt x="4372" y="6533"/>
                  </a:lnTo>
                  <a:lnTo>
                    <a:pt x="4262" y="6557"/>
                  </a:lnTo>
                  <a:lnTo>
                    <a:pt x="4153" y="6581"/>
                  </a:lnTo>
                  <a:lnTo>
                    <a:pt x="4044" y="6607"/>
                  </a:lnTo>
                  <a:lnTo>
                    <a:pt x="3935" y="6634"/>
                  </a:lnTo>
                  <a:lnTo>
                    <a:pt x="3828" y="6663"/>
                  </a:lnTo>
                  <a:lnTo>
                    <a:pt x="3720" y="6695"/>
                  </a:lnTo>
                  <a:lnTo>
                    <a:pt x="3613" y="6727"/>
                  </a:lnTo>
                  <a:lnTo>
                    <a:pt x="3507" y="6761"/>
                  </a:lnTo>
                  <a:lnTo>
                    <a:pt x="3400" y="6797"/>
                  </a:lnTo>
                  <a:lnTo>
                    <a:pt x="3296" y="6836"/>
                  </a:lnTo>
                  <a:lnTo>
                    <a:pt x="3191" y="6877"/>
                  </a:lnTo>
                  <a:lnTo>
                    <a:pt x="3088" y="6919"/>
                  </a:lnTo>
                  <a:lnTo>
                    <a:pt x="3035" y="6942"/>
                  </a:lnTo>
                  <a:lnTo>
                    <a:pt x="2984" y="6964"/>
                  </a:lnTo>
                  <a:lnTo>
                    <a:pt x="2933" y="6988"/>
                  </a:lnTo>
                  <a:lnTo>
                    <a:pt x="2881" y="7012"/>
                  </a:lnTo>
                  <a:lnTo>
                    <a:pt x="2830" y="7036"/>
                  </a:lnTo>
                  <a:lnTo>
                    <a:pt x="2780" y="7062"/>
                  </a:lnTo>
                  <a:lnTo>
                    <a:pt x="2730" y="7088"/>
                  </a:lnTo>
                  <a:lnTo>
                    <a:pt x="2679" y="7115"/>
                  </a:lnTo>
                  <a:lnTo>
                    <a:pt x="2629" y="7142"/>
                  </a:lnTo>
                  <a:lnTo>
                    <a:pt x="2579" y="7170"/>
                  </a:lnTo>
                  <a:lnTo>
                    <a:pt x="2528" y="7199"/>
                  </a:lnTo>
                  <a:lnTo>
                    <a:pt x="2479" y="7229"/>
                  </a:lnTo>
                  <a:lnTo>
                    <a:pt x="2430" y="7259"/>
                  </a:lnTo>
                  <a:lnTo>
                    <a:pt x="2381" y="7290"/>
                  </a:lnTo>
                  <a:lnTo>
                    <a:pt x="2332" y="7321"/>
                  </a:lnTo>
                  <a:lnTo>
                    <a:pt x="2283" y="7353"/>
                  </a:lnTo>
                  <a:lnTo>
                    <a:pt x="2235" y="7386"/>
                  </a:lnTo>
                  <a:lnTo>
                    <a:pt x="2186" y="7421"/>
                  </a:lnTo>
                  <a:lnTo>
                    <a:pt x="2138" y="7456"/>
                  </a:lnTo>
                  <a:lnTo>
                    <a:pt x="2091" y="7491"/>
                  </a:lnTo>
                  <a:lnTo>
                    <a:pt x="2043" y="7527"/>
                  </a:lnTo>
                  <a:lnTo>
                    <a:pt x="1995" y="7564"/>
                  </a:lnTo>
                  <a:lnTo>
                    <a:pt x="1949" y="7603"/>
                  </a:lnTo>
                  <a:lnTo>
                    <a:pt x="1902" y="7642"/>
                  </a:lnTo>
                  <a:lnTo>
                    <a:pt x="1856" y="7682"/>
                  </a:lnTo>
                  <a:lnTo>
                    <a:pt x="1809" y="7722"/>
                  </a:lnTo>
                  <a:lnTo>
                    <a:pt x="1763" y="7764"/>
                  </a:lnTo>
                  <a:lnTo>
                    <a:pt x="1717" y="7806"/>
                  </a:lnTo>
                  <a:lnTo>
                    <a:pt x="1672" y="7850"/>
                  </a:lnTo>
                  <a:lnTo>
                    <a:pt x="1626" y="7894"/>
                  </a:lnTo>
                  <a:lnTo>
                    <a:pt x="1581" y="7939"/>
                  </a:lnTo>
                  <a:lnTo>
                    <a:pt x="1537" y="7985"/>
                  </a:lnTo>
                  <a:lnTo>
                    <a:pt x="1492" y="8032"/>
                  </a:lnTo>
                  <a:lnTo>
                    <a:pt x="1448" y="8080"/>
                  </a:lnTo>
                  <a:lnTo>
                    <a:pt x="1404" y="8130"/>
                  </a:lnTo>
                  <a:lnTo>
                    <a:pt x="1361" y="8180"/>
                  </a:lnTo>
                  <a:lnTo>
                    <a:pt x="1317" y="8230"/>
                  </a:lnTo>
                  <a:lnTo>
                    <a:pt x="1274" y="8282"/>
                  </a:lnTo>
                  <a:lnTo>
                    <a:pt x="1232" y="8336"/>
                  </a:lnTo>
                  <a:lnTo>
                    <a:pt x="1189" y="8390"/>
                  </a:lnTo>
                  <a:lnTo>
                    <a:pt x="1148" y="8445"/>
                  </a:lnTo>
                  <a:lnTo>
                    <a:pt x="1105" y="8502"/>
                  </a:lnTo>
                  <a:lnTo>
                    <a:pt x="1064" y="8559"/>
                  </a:lnTo>
                  <a:lnTo>
                    <a:pt x="1023" y="8617"/>
                  </a:lnTo>
                  <a:lnTo>
                    <a:pt x="982" y="8677"/>
                  </a:lnTo>
                  <a:lnTo>
                    <a:pt x="941" y="8737"/>
                  </a:lnTo>
                  <a:lnTo>
                    <a:pt x="901" y="8799"/>
                  </a:lnTo>
                  <a:lnTo>
                    <a:pt x="861" y="8862"/>
                  </a:lnTo>
                  <a:lnTo>
                    <a:pt x="822" y="8926"/>
                  </a:lnTo>
                  <a:lnTo>
                    <a:pt x="782" y="8991"/>
                  </a:lnTo>
                  <a:lnTo>
                    <a:pt x="743" y="9058"/>
                  </a:lnTo>
                  <a:lnTo>
                    <a:pt x="705" y="9125"/>
                  </a:lnTo>
                  <a:lnTo>
                    <a:pt x="667" y="9193"/>
                  </a:lnTo>
                  <a:lnTo>
                    <a:pt x="629" y="9264"/>
                  </a:lnTo>
                  <a:lnTo>
                    <a:pt x="591" y="9334"/>
                  </a:lnTo>
                  <a:lnTo>
                    <a:pt x="554" y="9407"/>
                  </a:lnTo>
                  <a:lnTo>
                    <a:pt x="517" y="9480"/>
                  </a:lnTo>
                  <a:lnTo>
                    <a:pt x="481" y="9555"/>
                  </a:lnTo>
                  <a:lnTo>
                    <a:pt x="445" y="9632"/>
                  </a:lnTo>
                  <a:lnTo>
                    <a:pt x="408" y="9708"/>
                  </a:lnTo>
                  <a:lnTo>
                    <a:pt x="373" y="9788"/>
                  </a:lnTo>
                  <a:lnTo>
                    <a:pt x="338" y="9867"/>
                  </a:lnTo>
                  <a:lnTo>
                    <a:pt x="304" y="9949"/>
                  </a:lnTo>
                  <a:lnTo>
                    <a:pt x="270" y="10031"/>
                  </a:lnTo>
                  <a:lnTo>
                    <a:pt x="235" y="10116"/>
                  </a:lnTo>
                  <a:lnTo>
                    <a:pt x="202" y="10200"/>
                  </a:lnTo>
                  <a:lnTo>
                    <a:pt x="169" y="10287"/>
                  </a:lnTo>
                  <a:lnTo>
                    <a:pt x="136" y="10375"/>
                  </a:lnTo>
                  <a:lnTo>
                    <a:pt x="104" y="10465"/>
                  </a:lnTo>
                  <a:lnTo>
                    <a:pt x="71" y="10555"/>
                  </a:lnTo>
                  <a:lnTo>
                    <a:pt x="71" y="10555"/>
                  </a:lnTo>
                  <a:lnTo>
                    <a:pt x="75" y="10542"/>
                  </a:lnTo>
                  <a:lnTo>
                    <a:pt x="78" y="10528"/>
                  </a:lnTo>
                  <a:lnTo>
                    <a:pt x="81" y="10513"/>
                  </a:lnTo>
                  <a:lnTo>
                    <a:pt x="82" y="10497"/>
                  </a:lnTo>
                  <a:lnTo>
                    <a:pt x="83" y="10480"/>
                  </a:lnTo>
                  <a:lnTo>
                    <a:pt x="84" y="10463"/>
                  </a:lnTo>
                  <a:lnTo>
                    <a:pt x="83" y="10425"/>
                  </a:lnTo>
                  <a:lnTo>
                    <a:pt x="80" y="10386"/>
                  </a:lnTo>
                  <a:lnTo>
                    <a:pt x="75" y="10346"/>
                  </a:lnTo>
                  <a:lnTo>
                    <a:pt x="69" y="10304"/>
                  </a:lnTo>
                  <a:lnTo>
                    <a:pt x="63" y="10261"/>
                  </a:lnTo>
                  <a:lnTo>
                    <a:pt x="47" y="10176"/>
                  </a:lnTo>
                  <a:lnTo>
                    <a:pt x="32" y="10095"/>
                  </a:lnTo>
                  <a:lnTo>
                    <a:pt x="25" y="10057"/>
                  </a:lnTo>
                  <a:lnTo>
                    <a:pt x="20" y="10022"/>
                  </a:lnTo>
                  <a:lnTo>
                    <a:pt x="16" y="9990"/>
                  </a:lnTo>
                  <a:lnTo>
                    <a:pt x="13" y="9961"/>
                  </a:lnTo>
                  <a:lnTo>
                    <a:pt x="13" y="9961"/>
                  </a:lnTo>
                  <a:lnTo>
                    <a:pt x="8" y="9857"/>
                  </a:lnTo>
                  <a:lnTo>
                    <a:pt x="4" y="9754"/>
                  </a:lnTo>
                  <a:lnTo>
                    <a:pt x="2" y="9650"/>
                  </a:lnTo>
                  <a:lnTo>
                    <a:pt x="1" y="9546"/>
                  </a:lnTo>
                  <a:lnTo>
                    <a:pt x="0" y="9443"/>
                  </a:lnTo>
                  <a:lnTo>
                    <a:pt x="1" y="9339"/>
                  </a:lnTo>
                  <a:lnTo>
                    <a:pt x="3" y="9236"/>
                  </a:lnTo>
                  <a:lnTo>
                    <a:pt x="7" y="9132"/>
                  </a:lnTo>
                  <a:lnTo>
                    <a:pt x="11" y="9028"/>
                  </a:lnTo>
                  <a:lnTo>
                    <a:pt x="16" y="8924"/>
                  </a:lnTo>
                  <a:lnTo>
                    <a:pt x="23" y="8820"/>
                  </a:lnTo>
                  <a:lnTo>
                    <a:pt x="30" y="8718"/>
                  </a:lnTo>
                  <a:lnTo>
                    <a:pt x="38" y="8614"/>
                  </a:lnTo>
                  <a:lnTo>
                    <a:pt x="48" y="8511"/>
                  </a:lnTo>
                  <a:lnTo>
                    <a:pt x="58" y="8407"/>
                  </a:lnTo>
                  <a:lnTo>
                    <a:pt x="70" y="8305"/>
                  </a:lnTo>
                  <a:lnTo>
                    <a:pt x="70" y="8305"/>
                  </a:lnTo>
                  <a:lnTo>
                    <a:pt x="86" y="8172"/>
                  </a:lnTo>
                  <a:lnTo>
                    <a:pt x="105" y="8039"/>
                  </a:lnTo>
                  <a:lnTo>
                    <a:pt x="124" y="7906"/>
                  </a:lnTo>
                  <a:lnTo>
                    <a:pt x="146" y="7775"/>
                  </a:lnTo>
                  <a:lnTo>
                    <a:pt x="169" y="7642"/>
                  </a:lnTo>
                  <a:lnTo>
                    <a:pt x="194" y="7509"/>
                  </a:lnTo>
                  <a:lnTo>
                    <a:pt x="220" y="7376"/>
                  </a:lnTo>
                  <a:lnTo>
                    <a:pt x="248" y="7245"/>
                  </a:lnTo>
                  <a:lnTo>
                    <a:pt x="279" y="7112"/>
                  </a:lnTo>
                  <a:lnTo>
                    <a:pt x="310" y="6980"/>
                  </a:lnTo>
                  <a:lnTo>
                    <a:pt x="343" y="6848"/>
                  </a:lnTo>
                  <a:lnTo>
                    <a:pt x="378" y="6717"/>
                  </a:lnTo>
                  <a:lnTo>
                    <a:pt x="414" y="6585"/>
                  </a:lnTo>
                  <a:lnTo>
                    <a:pt x="454" y="6454"/>
                  </a:lnTo>
                  <a:lnTo>
                    <a:pt x="493" y="6324"/>
                  </a:lnTo>
                  <a:lnTo>
                    <a:pt x="534" y="6194"/>
                  </a:lnTo>
                  <a:lnTo>
                    <a:pt x="577" y="6063"/>
                  </a:lnTo>
                  <a:lnTo>
                    <a:pt x="623" y="5934"/>
                  </a:lnTo>
                  <a:lnTo>
                    <a:pt x="669" y="5805"/>
                  </a:lnTo>
                  <a:lnTo>
                    <a:pt x="717" y="5676"/>
                  </a:lnTo>
                  <a:lnTo>
                    <a:pt x="766" y="5548"/>
                  </a:lnTo>
                  <a:lnTo>
                    <a:pt x="818" y="5421"/>
                  </a:lnTo>
                  <a:lnTo>
                    <a:pt x="870" y="5294"/>
                  </a:lnTo>
                  <a:lnTo>
                    <a:pt x="924" y="5168"/>
                  </a:lnTo>
                  <a:lnTo>
                    <a:pt x="981" y="5042"/>
                  </a:lnTo>
                  <a:lnTo>
                    <a:pt x="1038" y="4918"/>
                  </a:lnTo>
                  <a:lnTo>
                    <a:pt x="1097" y="4793"/>
                  </a:lnTo>
                  <a:lnTo>
                    <a:pt x="1158" y="4669"/>
                  </a:lnTo>
                  <a:lnTo>
                    <a:pt x="1220" y="4547"/>
                  </a:lnTo>
                  <a:lnTo>
                    <a:pt x="1283" y="4425"/>
                  </a:lnTo>
                  <a:lnTo>
                    <a:pt x="1349" y="4303"/>
                  </a:lnTo>
                  <a:lnTo>
                    <a:pt x="1416" y="4184"/>
                  </a:lnTo>
                  <a:lnTo>
                    <a:pt x="1483" y="4064"/>
                  </a:lnTo>
                  <a:lnTo>
                    <a:pt x="1554" y="3945"/>
                  </a:lnTo>
                  <a:lnTo>
                    <a:pt x="1625" y="3828"/>
                  </a:lnTo>
                  <a:lnTo>
                    <a:pt x="1698" y="3712"/>
                  </a:lnTo>
                  <a:lnTo>
                    <a:pt x="1772" y="3596"/>
                  </a:lnTo>
                  <a:lnTo>
                    <a:pt x="1848" y="3482"/>
                  </a:lnTo>
                  <a:lnTo>
                    <a:pt x="1925" y="3368"/>
                  </a:lnTo>
                  <a:lnTo>
                    <a:pt x="2003" y="3256"/>
                  </a:lnTo>
                  <a:lnTo>
                    <a:pt x="2084" y="3145"/>
                  </a:lnTo>
                  <a:lnTo>
                    <a:pt x="2165" y="3035"/>
                  </a:lnTo>
                  <a:lnTo>
                    <a:pt x="2248" y="2926"/>
                  </a:lnTo>
                  <a:lnTo>
                    <a:pt x="2332" y="2819"/>
                  </a:lnTo>
                  <a:lnTo>
                    <a:pt x="2419" y="2712"/>
                  </a:lnTo>
                  <a:lnTo>
                    <a:pt x="2506" y="2607"/>
                  </a:lnTo>
                  <a:lnTo>
                    <a:pt x="2595" y="2503"/>
                  </a:lnTo>
                  <a:lnTo>
                    <a:pt x="2685" y="2402"/>
                  </a:lnTo>
                  <a:lnTo>
                    <a:pt x="2777" y="2300"/>
                  </a:lnTo>
                  <a:lnTo>
                    <a:pt x="2869" y="2201"/>
                  </a:lnTo>
                  <a:lnTo>
                    <a:pt x="2964" y="2103"/>
                  </a:lnTo>
                  <a:lnTo>
                    <a:pt x="3059" y="2007"/>
                  </a:lnTo>
                  <a:lnTo>
                    <a:pt x="3157" y="1911"/>
                  </a:lnTo>
                  <a:lnTo>
                    <a:pt x="3254" y="1817"/>
                  </a:lnTo>
                  <a:lnTo>
                    <a:pt x="3355" y="1726"/>
                  </a:lnTo>
                  <a:lnTo>
                    <a:pt x="3456" y="1635"/>
                  </a:lnTo>
                  <a:lnTo>
                    <a:pt x="3558" y="1546"/>
                  </a:lnTo>
                  <a:lnTo>
                    <a:pt x="3663" y="1459"/>
                  </a:lnTo>
                  <a:lnTo>
                    <a:pt x="3767" y="1374"/>
                  </a:lnTo>
                  <a:lnTo>
                    <a:pt x="3874" y="1291"/>
                  </a:lnTo>
                  <a:lnTo>
                    <a:pt x="3982" y="1208"/>
                  </a:lnTo>
                  <a:lnTo>
                    <a:pt x="4091" y="1129"/>
                  </a:lnTo>
                  <a:lnTo>
                    <a:pt x="4202" y="1050"/>
                  </a:lnTo>
                  <a:lnTo>
                    <a:pt x="4314" y="974"/>
                  </a:lnTo>
                  <a:lnTo>
                    <a:pt x="4314" y="974"/>
                  </a:lnTo>
                  <a:lnTo>
                    <a:pt x="4370" y="936"/>
                  </a:lnTo>
                  <a:lnTo>
                    <a:pt x="4427" y="899"/>
                  </a:lnTo>
                  <a:lnTo>
                    <a:pt x="4484" y="862"/>
                  </a:lnTo>
                  <a:lnTo>
                    <a:pt x="4542" y="827"/>
                  </a:lnTo>
                  <a:lnTo>
                    <a:pt x="4600" y="792"/>
                  </a:lnTo>
                  <a:lnTo>
                    <a:pt x="4658" y="758"/>
                  </a:lnTo>
                  <a:lnTo>
                    <a:pt x="4717" y="723"/>
                  </a:lnTo>
                  <a:lnTo>
                    <a:pt x="4775" y="691"/>
                  </a:lnTo>
                  <a:lnTo>
                    <a:pt x="4834" y="658"/>
                  </a:lnTo>
                  <a:lnTo>
                    <a:pt x="4895" y="627"/>
                  </a:lnTo>
                  <a:lnTo>
                    <a:pt x="4954" y="596"/>
                  </a:lnTo>
                  <a:lnTo>
                    <a:pt x="5015" y="566"/>
                  </a:lnTo>
                  <a:lnTo>
                    <a:pt x="5075" y="536"/>
                  </a:lnTo>
                  <a:lnTo>
                    <a:pt x="5135" y="507"/>
                  </a:lnTo>
                  <a:lnTo>
                    <a:pt x="5197" y="479"/>
                  </a:lnTo>
                  <a:lnTo>
                    <a:pt x="5258" y="452"/>
                  </a:lnTo>
                  <a:lnTo>
                    <a:pt x="5319" y="425"/>
                  </a:lnTo>
                  <a:lnTo>
                    <a:pt x="5381" y="399"/>
                  </a:lnTo>
                  <a:lnTo>
                    <a:pt x="5443" y="373"/>
                  </a:lnTo>
                  <a:lnTo>
                    <a:pt x="5505" y="349"/>
                  </a:lnTo>
                  <a:lnTo>
                    <a:pt x="5568" y="325"/>
                  </a:lnTo>
                  <a:lnTo>
                    <a:pt x="5630" y="302"/>
                  </a:lnTo>
                  <a:lnTo>
                    <a:pt x="5693" y="280"/>
                  </a:lnTo>
                  <a:lnTo>
                    <a:pt x="5757" y="259"/>
                  </a:lnTo>
                  <a:lnTo>
                    <a:pt x="5820" y="239"/>
                  </a:lnTo>
                  <a:lnTo>
                    <a:pt x="5883" y="219"/>
                  </a:lnTo>
                  <a:lnTo>
                    <a:pt x="5948" y="199"/>
                  </a:lnTo>
                  <a:lnTo>
                    <a:pt x="6011" y="181"/>
                  </a:lnTo>
                  <a:lnTo>
                    <a:pt x="6076" y="164"/>
                  </a:lnTo>
                  <a:lnTo>
                    <a:pt x="6140" y="148"/>
                  </a:lnTo>
                  <a:lnTo>
                    <a:pt x="6204" y="132"/>
                  </a:lnTo>
                  <a:lnTo>
                    <a:pt x="6270" y="117"/>
                  </a:lnTo>
                  <a:lnTo>
                    <a:pt x="6334" y="103"/>
                  </a:lnTo>
                  <a:lnTo>
                    <a:pt x="6399" y="90"/>
                  </a:lnTo>
                  <a:lnTo>
                    <a:pt x="6465" y="78"/>
                  </a:lnTo>
                  <a:lnTo>
                    <a:pt x="6530" y="67"/>
                  </a:lnTo>
                  <a:lnTo>
                    <a:pt x="6595" y="56"/>
                  </a:lnTo>
                  <a:lnTo>
                    <a:pt x="6661" y="47"/>
                  </a:lnTo>
                  <a:lnTo>
                    <a:pt x="6726" y="38"/>
                  </a:lnTo>
                  <a:lnTo>
                    <a:pt x="6793" y="30"/>
                  </a:lnTo>
                  <a:lnTo>
                    <a:pt x="6858" y="24"/>
                  </a:lnTo>
                  <a:lnTo>
                    <a:pt x="6924" y="17"/>
                  </a:lnTo>
                  <a:lnTo>
                    <a:pt x="6991" y="12"/>
                  </a:lnTo>
                  <a:lnTo>
                    <a:pt x="7057" y="8"/>
                  </a:lnTo>
                  <a:lnTo>
                    <a:pt x="7123" y="4"/>
                  </a:lnTo>
                  <a:lnTo>
                    <a:pt x="7190" y="2"/>
                  </a:lnTo>
                  <a:lnTo>
                    <a:pt x="7256" y="1"/>
                  </a:lnTo>
                  <a:lnTo>
                    <a:pt x="7324" y="0"/>
                  </a:lnTo>
                  <a:lnTo>
                    <a:pt x="7390" y="1"/>
                  </a:lnTo>
                  <a:lnTo>
                    <a:pt x="7456" y="3"/>
                  </a:lnTo>
                  <a:lnTo>
                    <a:pt x="7524" y="5"/>
                  </a:lnTo>
                  <a:lnTo>
                    <a:pt x="7590" y="9"/>
                  </a:lnTo>
                  <a:lnTo>
                    <a:pt x="7658" y="13"/>
                  </a:lnTo>
                  <a:lnTo>
                    <a:pt x="7724" y="19"/>
                  </a:lnTo>
                  <a:lnTo>
                    <a:pt x="7791" y="26"/>
                  </a:lnTo>
                  <a:lnTo>
                    <a:pt x="7859" y="34"/>
                  </a:lnTo>
                  <a:lnTo>
                    <a:pt x="7925" y="43"/>
                  </a:lnTo>
                  <a:lnTo>
                    <a:pt x="7992" y="52"/>
                  </a:lnTo>
                  <a:lnTo>
                    <a:pt x="8060" y="63"/>
                  </a:lnTo>
                  <a:lnTo>
                    <a:pt x="8127" y="75"/>
                  </a:lnTo>
                  <a:lnTo>
                    <a:pt x="8194" y="87"/>
                  </a:lnTo>
                  <a:lnTo>
                    <a:pt x="8261" y="101"/>
                  </a:lnTo>
                  <a:lnTo>
                    <a:pt x="8328" y="116"/>
                  </a:lnTo>
                  <a:lnTo>
                    <a:pt x="8395" y="132"/>
                  </a:lnTo>
                  <a:lnTo>
                    <a:pt x="8395" y="132"/>
                  </a:lnTo>
                  <a:lnTo>
                    <a:pt x="8444" y="144"/>
                  </a:lnTo>
                  <a:lnTo>
                    <a:pt x="8492" y="157"/>
                  </a:lnTo>
                  <a:lnTo>
                    <a:pt x="8541" y="171"/>
                  </a:lnTo>
                  <a:lnTo>
                    <a:pt x="8589" y="185"/>
                  </a:lnTo>
                  <a:lnTo>
                    <a:pt x="8637" y="199"/>
                  </a:lnTo>
                  <a:lnTo>
                    <a:pt x="8684" y="216"/>
                  </a:lnTo>
                  <a:lnTo>
                    <a:pt x="8732" y="231"/>
                  </a:lnTo>
                  <a:lnTo>
                    <a:pt x="8779" y="248"/>
                  </a:lnTo>
                  <a:lnTo>
                    <a:pt x="8872" y="282"/>
                  </a:lnTo>
                  <a:lnTo>
                    <a:pt x="8964" y="318"/>
                  </a:lnTo>
                  <a:lnTo>
                    <a:pt x="9055" y="357"/>
                  </a:lnTo>
                  <a:lnTo>
                    <a:pt x="9146" y="398"/>
                  </a:lnTo>
                  <a:lnTo>
                    <a:pt x="9234" y="440"/>
                  </a:lnTo>
                  <a:lnTo>
                    <a:pt x="9323" y="485"/>
                  </a:lnTo>
                  <a:lnTo>
                    <a:pt x="9409" y="531"/>
                  </a:lnTo>
                  <a:lnTo>
                    <a:pt x="9496" y="579"/>
                  </a:lnTo>
                  <a:lnTo>
                    <a:pt x="9580" y="629"/>
                  </a:lnTo>
                  <a:lnTo>
                    <a:pt x="9665" y="680"/>
                  </a:lnTo>
                  <a:lnTo>
                    <a:pt x="9748" y="733"/>
                  </a:lnTo>
                  <a:lnTo>
                    <a:pt x="9831" y="788"/>
                  </a:lnTo>
                  <a:lnTo>
                    <a:pt x="9912" y="843"/>
                  </a:lnTo>
                  <a:lnTo>
                    <a:pt x="9993" y="901"/>
                  </a:lnTo>
                  <a:lnTo>
                    <a:pt x="10072" y="960"/>
                  </a:lnTo>
                  <a:lnTo>
                    <a:pt x="10151" y="1020"/>
                  </a:lnTo>
                  <a:lnTo>
                    <a:pt x="10229" y="1081"/>
                  </a:lnTo>
                  <a:lnTo>
                    <a:pt x="10306" y="1144"/>
                  </a:lnTo>
                  <a:lnTo>
                    <a:pt x="10382" y="1207"/>
                  </a:lnTo>
                  <a:lnTo>
                    <a:pt x="10457" y="1272"/>
                  </a:lnTo>
                  <a:lnTo>
                    <a:pt x="10532" y="1338"/>
                  </a:lnTo>
                  <a:lnTo>
                    <a:pt x="10606" y="1404"/>
                  </a:lnTo>
                  <a:lnTo>
                    <a:pt x="10680" y="1473"/>
                  </a:lnTo>
                  <a:lnTo>
                    <a:pt x="10752" y="1541"/>
                  </a:lnTo>
                  <a:lnTo>
                    <a:pt x="10824" y="1610"/>
                  </a:lnTo>
                  <a:lnTo>
                    <a:pt x="10895" y="1680"/>
                  </a:lnTo>
                  <a:lnTo>
                    <a:pt x="10964" y="1751"/>
                  </a:lnTo>
                  <a:lnTo>
                    <a:pt x="11035" y="1823"/>
                  </a:lnTo>
                  <a:lnTo>
                    <a:pt x="11035" y="1823"/>
                  </a:lnTo>
                  <a:close/>
                </a:path>
              </a:pathLst>
            </a:custGeom>
            <a:solidFill>
              <a:srgbClr val="6D9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838953" y="2204864"/>
              <a:ext cx="2143801" cy="1446513"/>
            </a:xfrm>
            <a:custGeom>
              <a:avLst/>
              <a:gdLst>
                <a:gd name="T0" fmla="*/ 11854 w 12590"/>
                <a:gd name="T1" fmla="*/ 8438 h 8493"/>
                <a:gd name="T2" fmla="*/ 11822 w 12590"/>
                <a:gd name="T3" fmla="*/ 8286 h 8493"/>
                <a:gd name="T4" fmla="*/ 11726 w 12590"/>
                <a:gd name="T5" fmla="*/ 8123 h 8493"/>
                <a:gd name="T6" fmla="*/ 11511 w 12590"/>
                <a:gd name="T7" fmla="*/ 7890 h 8493"/>
                <a:gd name="T8" fmla="*/ 11382 w 12590"/>
                <a:gd name="T9" fmla="*/ 7808 h 8493"/>
                <a:gd name="T10" fmla="*/ 11085 w 12590"/>
                <a:gd name="T11" fmla="*/ 7707 h 8493"/>
                <a:gd name="T12" fmla="*/ 10741 w 12590"/>
                <a:gd name="T13" fmla="*/ 7675 h 8493"/>
                <a:gd name="T14" fmla="*/ 10143 w 12590"/>
                <a:gd name="T15" fmla="*/ 7707 h 8493"/>
                <a:gd name="T16" fmla="*/ 9812 w 12590"/>
                <a:gd name="T17" fmla="*/ 7718 h 8493"/>
                <a:gd name="T18" fmla="*/ 9477 w 12590"/>
                <a:gd name="T19" fmla="*/ 7694 h 8493"/>
                <a:gd name="T20" fmla="*/ 8907 w 12590"/>
                <a:gd name="T21" fmla="*/ 7583 h 8493"/>
                <a:gd name="T22" fmla="*/ 8357 w 12590"/>
                <a:gd name="T23" fmla="*/ 7408 h 8493"/>
                <a:gd name="T24" fmla="*/ 7730 w 12590"/>
                <a:gd name="T25" fmla="*/ 7115 h 8493"/>
                <a:gd name="T26" fmla="*/ 7159 w 12590"/>
                <a:gd name="T27" fmla="*/ 6729 h 8493"/>
                <a:gd name="T28" fmla="*/ 6692 w 12590"/>
                <a:gd name="T29" fmla="*/ 6295 h 8493"/>
                <a:gd name="T30" fmla="*/ 6471 w 12590"/>
                <a:gd name="T31" fmla="*/ 6032 h 8493"/>
                <a:gd name="T32" fmla="*/ 6274 w 12590"/>
                <a:gd name="T33" fmla="*/ 5748 h 8493"/>
                <a:gd name="T34" fmla="*/ 6102 w 12590"/>
                <a:gd name="T35" fmla="*/ 5445 h 8493"/>
                <a:gd name="T36" fmla="*/ 5537 w 12590"/>
                <a:gd name="T37" fmla="*/ 4330 h 8493"/>
                <a:gd name="T38" fmla="*/ 5150 w 12590"/>
                <a:gd name="T39" fmla="*/ 3643 h 8493"/>
                <a:gd name="T40" fmla="*/ 4709 w 12590"/>
                <a:gd name="T41" fmla="*/ 2996 h 8493"/>
                <a:gd name="T42" fmla="*/ 4308 w 12590"/>
                <a:gd name="T43" fmla="*/ 2528 h 8493"/>
                <a:gd name="T44" fmla="*/ 4019 w 12590"/>
                <a:gd name="T45" fmla="*/ 2253 h 8493"/>
                <a:gd name="T46" fmla="*/ 3702 w 12590"/>
                <a:gd name="T47" fmla="*/ 1999 h 8493"/>
                <a:gd name="T48" fmla="*/ 3352 w 12590"/>
                <a:gd name="T49" fmla="*/ 1768 h 8493"/>
                <a:gd name="T50" fmla="*/ 2966 w 12590"/>
                <a:gd name="T51" fmla="*/ 1562 h 8493"/>
                <a:gd name="T52" fmla="*/ 2541 w 12590"/>
                <a:gd name="T53" fmla="*/ 1385 h 8493"/>
                <a:gd name="T54" fmla="*/ 2073 w 12590"/>
                <a:gd name="T55" fmla="*/ 1237 h 8493"/>
                <a:gd name="T56" fmla="*/ 1559 w 12590"/>
                <a:gd name="T57" fmla="*/ 1121 h 8493"/>
                <a:gd name="T58" fmla="*/ 995 w 12590"/>
                <a:gd name="T59" fmla="*/ 1041 h 8493"/>
                <a:gd name="T60" fmla="*/ 378 w 12590"/>
                <a:gd name="T61" fmla="*/ 998 h 8493"/>
                <a:gd name="T62" fmla="*/ 28 w 12590"/>
                <a:gd name="T63" fmla="*/ 988 h 8493"/>
                <a:gd name="T64" fmla="*/ 199 w 12590"/>
                <a:gd name="T65" fmla="*/ 926 h 8493"/>
                <a:gd name="T66" fmla="*/ 516 w 12590"/>
                <a:gd name="T67" fmla="*/ 753 h 8493"/>
                <a:gd name="T68" fmla="*/ 1028 w 12590"/>
                <a:gd name="T69" fmla="*/ 560 h 8493"/>
                <a:gd name="T70" fmla="*/ 1724 w 12590"/>
                <a:gd name="T71" fmla="*/ 351 h 8493"/>
                <a:gd name="T72" fmla="*/ 2389 w 12590"/>
                <a:gd name="T73" fmla="*/ 199 h 8493"/>
                <a:gd name="T74" fmla="*/ 3322 w 12590"/>
                <a:gd name="T75" fmla="*/ 60 h 8493"/>
                <a:gd name="T76" fmla="*/ 4274 w 12590"/>
                <a:gd name="T77" fmla="*/ 2 h 8493"/>
                <a:gd name="T78" fmla="*/ 5234 w 12590"/>
                <a:gd name="T79" fmla="*/ 25 h 8493"/>
                <a:gd name="T80" fmla="*/ 6190 w 12590"/>
                <a:gd name="T81" fmla="*/ 132 h 8493"/>
                <a:gd name="T82" fmla="*/ 7134 w 12590"/>
                <a:gd name="T83" fmla="*/ 322 h 8493"/>
                <a:gd name="T84" fmla="*/ 8052 w 12590"/>
                <a:gd name="T85" fmla="*/ 597 h 8493"/>
                <a:gd name="T86" fmla="*/ 8935 w 12590"/>
                <a:gd name="T87" fmla="*/ 959 h 8493"/>
                <a:gd name="T88" fmla="*/ 9771 w 12590"/>
                <a:gd name="T89" fmla="*/ 1409 h 8493"/>
                <a:gd name="T90" fmla="*/ 10443 w 12590"/>
                <a:gd name="T91" fmla="*/ 1865 h 8493"/>
                <a:gd name="T92" fmla="*/ 10811 w 12590"/>
                <a:gd name="T93" fmla="*/ 2165 h 8493"/>
                <a:gd name="T94" fmla="*/ 11152 w 12590"/>
                <a:gd name="T95" fmla="*/ 2490 h 8493"/>
                <a:gd name="T96" fmla="*/ 11466 w 12590"/>
                <a:gd name="T97" fmla="*/ 2839 h 8493"/>
                <a:gd name="T98" fmla="*/ 11747 w 12590"/>
                <a:gd name="T99" fmla="*/ 3211 h 8493"/>
                <a:gd name="T100" fmla="*/ 11993 w 12590"/>
                <a:gd name="T101" fmla="*/ 3605 h 8493"/>
                <a:gd name="T102" fmla="*/ 12201 w 12590"/>
                <a:gd name="T103" fmla="*/ 4019 h 8493"/>
                <a:gd name="T104" fmla="*/ 12368 w 12590"/>
                <a:gd name="T105" fmla="*/ 4455 h 8493"/>
                <a:gd name="T106" fmla="*/ 12491 w 12590"/>
                <a:gd name="T107" fmla="*/ 4907 h 8493"/>
                <a:gd name="T108" fmla="*/ 12566 w 12590"/>
                <a:gd name="T109" fmla="*/ 5378 h 8493"/>
                <a:gd name="T110" fmla="*/ 12589 w 12590"/>
                <a:gd name="T111" fmla="*/ 5698 h 8493"/>
                <a:gd name="T112" fmla="*/ 12567 w 12590"/>
                <a:gd name="T113" fmla="*/ 6243 h 8493"/>
                <a:gd name="T114" fmla="*/ 12448 w 12590"/>
                <a:gd name="T115" fmla="*/ 6922 h 8493"/>
                <a:gd name="T116" fmla="*/ 12243 w 12590"/>
                <a:gd name="T117" fmla="*/ 7583 h 8493"/>
                <a:gd name="T118" fmla="*/ 11971 w 12590"/>
                <a:gd name="T119" fmla="*/ 8225 h 8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90" h="8493">
                  <a:moveTo>
                    <a:pt x="11839" y="8493"/>
                  </a:moveTo>
                  <a:lnTo>
                    <a:pt x="11839" y="8493"/>
                  </a:lnTo>
                  <a:lnTo>
                    <a:pt x="11843" y="8485"/>
                  </a:lnTo>
                  <a:lnTo>
                    <a:pt x="11846" y="8476"/>
                  </a:lnTo>
                  <a:lnTo>
                    <a:pt x="11849" y="8467"/>
                  </a:lnTo>
                  <a:lnTo>
                    <a:pt x="11851" y="8458"/>
                  </a:lnTo>
                  <a:lnTo>
                    <a:pt x="11854" y="8438"/>
                  </a:lnTo>
                  <a:lnTo>
                    <a:pt x="11855" y="8418"/>
                  </a:lnTo>
                  <a:lnTo>
                    <a:pt x="11854" y="8398"/>
                  </a:lnTo>
                  <a:lnTo>
                    <a:pt x="11851" y="8376"/>
                  </a:lnTo>
                  <a:lnTo>
                    <a:pt x="11846" y="8354"/>
                  </a:lnTo>
                  <a:lnTo>
                    <a:pt x="11839" y="8331"/>
                  </a:lnTo>
                  <a:lnTo>
                    <a:pt x="11831" y="8309"/>
                  </a:lnTo>
                  <a:lnTo>
                    <a:pt x="11822" y="8286"/>
                  </a:lnTo>
                  <a:lnTo>
                    <a:pt x="11811" y="8262"/>
                  </a:lnTo>
                  <a:lnTo>
                    <a:pt x="11799" y="8239"/>
                  </a:lnTo>
                  <a:lnTo>
                    <a:pt x="11786" y="8216"/>
                  </a:lnTo>
                  <a:lnTo>
                    <a:pt x="11772" y="8192"/>
                  </a:lnTo>
                  <a:lnTo>
                    <a:pt x="11757" y="8168"/>
                  </a:lnTo>
                  <a:lnTo>
                    <a:pt x="11742" y="8145"/>
                  </a:lnTo>
                  <a:lnTo>
                    <a:pt x="11726" y="8123"/>
                  </a:lnTo>
                  <a:lnTo>
                    <a:pt x="11709" y="8100"/>
                  </a:lnTo>
                  <a:lnTo>
                    <a:pt x="11674" y="8057"/>
                  </a:lnTo>
                  <a:lnTo>
                    <a:pt x="11639" y="8016"/>
                  </a:lnTo>
                  <a:lnTo>
                    <a:pt x="11605" y="7978"/>
                  </a:lnTo>
                  <a:lnTo>
                    <a:pt x="11571" y="7944"/>
                  </a:lnTo>
                  <a:lnTo>
                    <a:pt x="11540" y="7915"/>
                  </a:lnTo>
                  <a:lnTo>
                    <a:pt x="11511" y="7890"/>
                  </a:lnTo>
                  <a:lnTo>
                    <a:pt x="11487" y="7872"/>
                  </a:lnTo>
                  <a:lnTo>
                    <a:pt x="11487" y="7872"/>
                  </a:lnTo>
                  <a:lnTo>
                    <a:pt x="11467" y="7858"/>
                  </a:lnTo>
                  <a:lnTo>
                    <a:pt x="11446" y="7845"/>
                  </a:lnTo>
                  <a:lnTo>
                    <a:pt x="11425" y="7832"/>
                  </a:lnTo>
                  <a:lnTo>
                    <a:pt x="11404" y="7819"/>
                  </a:lnTo>
                  <a:lnTo>
                    <a:pt x="11382" y="7808"/>
                  </a:lnTo>
                  <a:lnTo>
                    <a:pt x="11361" y="7797"/>
                  </a:lnTo>
                  <a:lnTo>
                    <a:pt x="11316" y="7777"/>
                  </a:lnTo>
                  <a:lnTo>
                    <a:pt x="11271" y="7759"/>
                  </a:lnTo>
                  <a:lnTo>
                    <a:pt x="11226" y="7743"/>
                  </a:lnTo>
                  <a:lnTo>
                    <a:pt x="11180" y="7729"/>
                  </a:lnTo>
                  <a:lnTo>
                    <a:pt x="11132" y="7717"/>
                  </a:lnTo>
                  <a:lnTo>
                    <a:pt x="11085" y="7707"/>
                  </a:lnTo>
                  <a:lnTo>
                    <a:pt x="11038" y="7698"/>
                  </a:lnTo>
                  <a:lnTo>
                    <a:pt x="10988" y="7691"/>
                  </a:lnTo>
                  <a:lnTo>
                    <a:pt x="10940" y="7685"/>
                  </a:lnTo>
                  <a:lnTo>
                    <a:pt x="10891" y="7681"/>
                  </a:lnTo>
                  <a:lnTo>
                    <a:pt x="10842" y="7678"/>
                  </a:lnTo>
                  <a:lnTo>
                    <a:pt x="10791" y="7676"/>
                  </a:lnTo>
                  <a:lnTo>
                    <a:pt x="10741" y="7675"/>
                  </a:lnTo>
                  <a:lnTo>
                    <a:pt x="10691" y="7675"/>
                  </a:lnTo>
                  <a:lnTo>
                    <a:pt x="10641" y="7676"/>
                  </a:lnTo>
                  <a:lnTo>
                    <a:pt x="10590" y="7678"/>
                  </a:lnTo>
                  <a:lnTo>
                    <a:pt x="10540" y="7680"/>
                  </a:lnTo>
                  <a:lnTo>
                    <a:pt x="10439" y="7686"/>
                  </a:lnTo>
                  <a:lnTo>
                    <a:pt x="10340" y="7693"/>
                  </a:lnTo>
                  <a:lnTo>
                    <a:pt x="10143" y="7707"/>
                  </a:lnTo>
                  <a:lnTo>
                    <a:pt x="10047" y="7713"/>
                  </a:lnTo>
                  <a:lnTo>
                    <a:pt x="10000" y="7716"/>
                  </a:lnTo>
                  <a:lnTo>
                    <a:pt x="9954" y="7718"/>
                  </a:lnTo>
                  <a:lnTo>
                    <a:pt x="9954" y="7718"/>
                  </a:lnTo>
                  <a:lnTo>
                    <a:pt x="9906" y="7719"/>
                  </a:lnTo>
                  <a:lnTo>
                    <a:pt x="9859" y="7719"/>
                  </a:lnTo>
                  <a:lnTo>
                    <a:pt x="9812" y="7718"/>
                  </a:lnTo>
                  <a:lnTo>
                    <a:pt x="9764" y="7717"/>
                  </a:lnTo>
                  <a:lnTo>
                    <a:pt x="9716" y="7715"/>
                  </a:lnTo>
                  <a:lnTo>
                    <a:pt x="9668" y="7712"/>
                  </a:lnTo>
                  <a:lnTo>
                    <a:pt x="9621" y="7709"/>
                  </a:lnTo>
                  <a:lnTo>
                    <a:pt x="9572" y="7705"/>
                  </a:lnTo>
                  <a:lnTo>
                    <a:pt x="9525" y="7700"/>
                  </a:lnTo>
                  <a:lnTo>
                    <a:pt x="9477" y="7694"/>
                  </a:lnTo>
                  <a:lnTo>
                    <a:pt x="9430" y="7688"/>
                  </a:lnTo>
                  <a:lnTo>
                    <a:pt x="9381" y="7682"/>
                  </a:lnTo>
                  <a:lnTo>
                    <a:pt x="9286" y="7667"/>
                  </a:lnTo>
                  <a:lnTo>
                    <a:pt x="9190" y="7648"/>
                  </a:lnTo>
                  <a:lnTo>
                    <a:pt x="9096" y="7628"/>
                  </a:lnTo>
                  <a:lnTo>
                    <a:pt x="9001" y="7607"/>
                  </a:lnTo>
                  <a:lnTo>
                    <a:pt x="8907" y="7583"/>
                  </a:lnTo>
                  <a:lnTo>
                    <a:pt x="8814" y="7558"/>
                  </a:lnTo>
                  <a:lnTo>
                    <a:pt x="8722" y="7531"/>
                  </a:lnTo>
                  <a:lnTo>
                    <a:pt x="8630" y="7503"/>
                  </a:lnTo>
                  <a:lnTo>
                    <a:pt x="8540" y="7474"/>
                  </a:lnTo>
                  <a:lnTo>
                    <a:pt x="8450" y="7442"/>
                  </a:lnTo>
                  <a:lnTo>
                    <a:pt x="8450" y="7442"/>
                  </a:lnTo>
                  <a:lnTo>
                    <a:pt x="8357" y="7408"/>
                  </a:lnTo>
                  <a:lnTo>
                    <a:pt x="8264" y="7372"/>
                  </a:lnTo>
                  <a:lnTo>
                    <a:pt x="8172" y="7334"/>
                  </a:lnTo>
                  <a:lnTo>
                    <a:pt x="8082" y="7294"/>
                  </a:lnTo>
                  <a:lnTo>
                    <a:pt x="7992" y="7252"/>
                  </a:lnTo>
                  <a:lnTo>
                    <a:pt x="7904" y="7208"/>
                  </a:lnTo>
                  <a:lnTo>
                    <a:pt x="7816" y="7163"/>
                  </a:lnTo>
                  <a:lnTo>
                    <a:pt x="7730" y="7115"/>
                  </a:lnTo>
                  <a:lnTo>
                    <a:pt x="7644" y="7065"/>
                  </a:lnTo>
                  <a:lnTo>
                    <a:pt x="7560" y="7014"/>
                  </a:lnTo>
                  <a:lnTo>
                    <a:pt x="7478" y="6961"/>
                  </a:lnTo>
                  <a:lnTo>
                    <a:pt x="7396" y="6905"/>
                  </a:lnTo>
                  <a:lnTo>
                    <a:pt x="7316" y="6849"/>
                  </a:lnTo>
                  <a:lnTo>
                    <a:pt x="7236" y="6791"/>
                  </a:lnTo>
                  <a:lnTo>
                    <a:pt x="7159" y="6729"/>
                  </a:lnTo>
                  <a:lnTo>
                    <a:pt x="7082" y="6668"/>
                  </a:lnTo>
                  <a:lnTo>
                    <a:pt x="7008" y="6604"/>
                  </a:lnTo>
                  <a:lnTo>
                    <a:pt x="6935" y="6538"/>
                  </a:lnTo>
                  <a:lnTo>
                    <a:pt x="6863" y="6471"/>
                  </a:lnTo>
                  <a:lnTo>
                    <a:pt x="6794" y="6402"/>
                  </a:lnTo>
                  <a:lnTo>
                    <a:pt x="6725" y="6331"/>
                  </a:lnTo>
                  <a:lnTo>
                    <a:pt x="6692" y="6295"/>
                  </a:lnTo>
                  <a:lnTo>
                    <a:pt x="6659" y="6259"/>
                  </a:lnTo>
                  <a:lnTo>
                    <a:pt x="6627" y="6222"/>
                  </a:lnTo>
                  <a:lnTo>
                    <a:pt x="6595" y="6184"/>
                  </a:lnTo>
                  <a:lnTo>
                    <a:pt x="6563" y="6147"/>
                  </a:lnTo>
                  <a:lnTo>
                    <a:pt x="6532" y="6109"/>
                  </a:lnTo>
                  <a:lnTo>
                    <a:pt x="6501" y="6070"/>
                  </a:lnTo>
                  <a:lnTo>
                    <a:pt x="6471" y="6032"/>
                  </a:lnTo>
                  <a:lnTo>
                    <a:pt x="6442" y="5992"/>
                  </a:lnTo>
                  <a:lnTo>
                    <a:pt x="6412" y="5952"/>
                  </a:lnTo>
                  <a:lnTo>
                    <a:pt x="6383" y="5912"/>
                  </a:lnTo>
                  <a:lnTo>
                    <a:pt x="6355" y="5872"/>
                  </a:lnTo>
                  <a:lnTo>
                    <a:pt x="6327" y="5830"/>
                  </a:lnTo>
                  <a:lnTo>
                    <a:pt x="6300" y="5789"/>
                  </a:lnTo>
                  <a:lnTo>
                    <a:pt x="6274" y="5748"/>
                  </a:lnTo>
                  <a:lnTo>
                    <a:pt x="6248" y="5706"/>
                  </a:lnTo>
                  <a:lnTo>
                    <a:pt x="6221" y="5663"/>
                  </a:lnTo>
                  <a:lnTo>
                    <a:pt x="6196" y="5620"/>
                  </a:lnTo>
                  <a:lnTo>
                    <a:pt x="6172" y="5577"/>
                  </a:lnTo>
                  <a:lnTo>
                    <a:pt x="6148" y="5534"/>
                  </a:lnTo>
                  <a:lnTo>
                    <a:pt x="6124" y="5489"/>
                  </a:lnTo>
                  <a:lnTo>
                    <a:pt x="6102" y="5445"/>
                  </a:lnTo>
                  <a:lnTo>
                    <a:pt x="6102" y="5445"/>
                  </a:lnTo>
                  <a:lnTo>
                    <a:pt x="5999" y="5242"/>
                  </a:lnTo>
                  <a:lnTo>
                    <a:pt x="5897" y="5038"/>
                  </a:lnTo>
                  <a:lnTo>
                    <a:pt x="5795" y="4835"/>
                  </a:lnTo>
                  <a:lnTo>
                    <a:pt x="5692" y="4632"/>
                  </a:lnTo>
                  <a:lnTo>
                    <a:pt x="5589" y="4431"/>
                  </a:lnTo>
                  <a:lnTo>
                    <a:pt x="5537" y="4330"/>
                  </a:lnTo>
                  <a:lnTo>
                    <a:pt x="5484" y="4231"/>
                  </a:lnTo>
                  <a:lnTo>
                    <a:pt x="5430" y="4131"/>
                  </a:lnTo>
                  <a:lnTo>
                    <a:pt x="5376" y="4031"/>
                  </a:lnTo>
                  <a:lnTo>
                    <a:pt x="5320" y="3934"/>
                  </a:lnTo>
                  <a:lnTo>
                    <a:pt x="5265" y="3836"/>
                  </a:lnTo>
                  <a:lnTo>
                    <a:pt x="5208" y="3739"/>
                  </a:lnTo>
                  <a:lnTo>
                    <a:pt x="5150" y="3643"/>
                  </a:lnTo>
                  <a:lnTo>
                    <a:pt x="5091" y="3548"/>
                  </a:lnTo>
                  <a:lnTo>
                    <a:pt x="5031" y="3453"/>
                  </a:lnTo>
                  <a:lnTo>
                    <a:pt x="4969" y="3360"/>
                  </a:lnTo>
                  <a:lnTo>
                    <a:pt x="4907" y="3267"/>
                  </a:lnTo>
                  <a:lnTo>
                    <a:pt x="4843" y="3176"/>
                  </a:lnTo>
                  <a:lnTo>
                    <a:pt x="4776" y="3085"/>
                  </a:lnTo>
                  <a:lnTo>
                    <a:pt x="4709" y="2996"/>
                  </a:lnTo>
                  <a:lnTo>
                    <a:pt x="4640" y="2908"/>
                  </a:lnTo>
                  <a:lnTo>
                    <a:pt x="4570" y="2821"/>
                  </a:lnTo>
                  <a:lnTo>
                    <a:pt x="4497" y="2735"/>
                  </a:lnTo>
                  <a:lnTo>
                    <a:pt x="4422" y="2652"/>
                  </a:lnTo>
                  <a:lnTo>
                    <a:pt x="4385" y="2609"/>
                  </a:lnTo>
                  <a:lnTo>
                    <a:pt x="4346" y="2568"/>
                  </a:lnTo>
                  <a:lnTo>
                    <a:pt x="4308" y="2528"/>
                  </a:lnTo>
                  <a:lnTo>
                    <a:pt x="4267" y="2487"/>
                  </a:lnTo>
                  <a:lnTo>
                    <a:pt x="4228" y="2448"/>
                  </a:lnTo>
                  <a:lnTo>
                    <a:pt x="4187" y="2407"/>
                  </a:lnTo>
                  <a:lnTo>
                    <a:pt x="4146" y="2368"/>
                  </a:lnTo>
                  <a:lnTo>
                    <a:pt x="4104" y="2329"/>
                  </a:lnTo>
                  <a:lnTo>
                    <a:pt x="4062" y="2291"/>
                  </a:lnTo>
                  <a:lnTo>
                    <a:pt x="4019" y="2253"/>
                  </a:lnTo>
                  <a:lnTo>
                    <a:pt x="3976" y="2215"/>
                  </a:lnTo>
                  <a:lnTo>
                    <a:pt x="3931" y="2178"/>
                  </a:lnTo>
                  <a:lnTo>
                    <a:pt x="3887" y="2141"/>
                  </a:lnTo>
                  <a:lnTo>
                    <a:pt x="3842" y="2105"/>
                  </a:lnTo>
                  <a:lnTo>
                    <a:pt x="3796" y="2069"/>
                  </a:lnTo>
                  <a:lnTo>
                    <a:pt x="3749" y="2033"/>
                  </a:lnTo>
                  <a:lnTo>
                    <a:pt x="3702" y="1999"/>
                  </a:lnTo>
                  <a:lnTo>
                    <a:pt x="3654" y="1964"/>
                  </a:lnTo>
                  <a:lnTo>
                    <a:pt x="3606" y="1931"/>
                  </a:lnTo>
                  <a:lnTo>
                    <a:pt x="3556" y="1897"/>
                  </a:lnTo>
                  <a:lnTo>
                    <a:pt x="3506" y="1863"/>
                  </a:lnTo>
                  <a:lnTo>
                    <a:pt x="3456" y="1831"/>
                  </a:lnTo>
                  <a:lnTo>
                    <a:pt x="3404" y="1799"/>
                  </a:lnTo>
                  <a:lnTo>
                    <a:pt x="3352" y="1768"/>
                  </a:lnTo>
                  <a:lnTo>
                    <a:pt x="3299" y="1737"/>
                  </a:lnTo>
                  <a:lnTo>
                    <a:pt x="3245" y="1706"/>
                  </a:lnTo>
                  <a:lnTo>
                    <a:pt x="3191" y="1676"/>
                  </a:lnTo>
                  <a:lnTo>
                    <a:pt x="3136" y="1647"/>
                  </a:lnTo>
                  <a:lnTo>
                    <a:pt x="3081" y="1618"/>
                  </a:lnTo>
                  <a:lnTo>
                    <a:pt x="3024" y="1590"/>
                  </a:lnTo>
                  <a:lnTo>
                    <a:pt x="2966" y="1562"/>
                  </a:lnTo>
                  <a:lnTo>
                    <a:pt x="2909" y="1535"/>
                  </a:lnTo>
                  <a:lnTo>
                    <a:pt x="2849" y="1508"/>
                  </a:lnTo>
                  <a:lnTo>
                    <a:pt x="2789" y="1482"/>
                  </a:lnTo>
                  <a:lnTo>
                    <a:pt x="2729" y="1457"/>
                  </a:lnTo>
                  <a:lnTo>
                    <a:pt x="2667" y="1432"/>
                  </a:lnTo>
                  <a:lnTo>
                    <a:pt x="2605" y="1408"/>
                  </a:lnTo>
                  <a:lnTo>
                    <a:pt x="2541" y="1385"/>
                  </a:lnTo>
                  <a:lnTo>
                    <a:pt x="2477" y="1362"/>
                  </a:lnTo>
                  <a:lnTo>
                    <a:pt x="2412" y="1338"/>
                  </a:lnTo>
                  <a:lnTo>
                    <a:pt x="2346" y="1317"/>
                  </a:lnTo>
                  <a:lnTo>
                    <a:pt x="2279" y="1296"/>
                  </a:lnTo>
                  <a:lnTo>
                    <a:pt x="2212" y="1276"/>
                  </a:lnTo>
                  <a:lnTo>
                    <a:pt x="2143" y="1256"/>
                  </a:lnTo>
                  <a:lnTo>
                    <a:pt x="2073" y="1237"/>
                  </a:lnTo>
                  <a:lnTo>
                    <a:pt x="2002" y="1218"/>
                  </a:lnTo>
                  <a:lnTo>
                    <a:pt x="1931" y="1201"/>
                  </a:lnTo>
                  <a:lnTo>
                    <a:pt x="1859" y="1184"/>
                  </a:lnTo>
                  <a:lnTo>
                    <a:pt x="1785" y="1166"/>
                  </a:lnTo>
                  <a:lnTo>
                    <a:pt x="1711" y="1151"/>
                  </a:lnTo>
                  <a:lnTo>
                    <a:pt x="1635" y="1136"/>
                  </a:lnTo>
                  <a:lnTo>
                    <a:pt x="1559" y="1121"/>
                  </a:lnTo>
                  <a:lnTo>
                    <a:pt x="1481" y="1108"/>
                  </a:lnTo>
                  <a:lnTo>
                    <a:pt x="1403" y="1095"/>
                  </a:lnTo>
                  <a:lnTo>
                    <a:pt x="1324" y="1083"/>
                  </a:lnTo>
                  <a:lnTo>
                    <a:pt x="1243" y="1071"/>
                  </a:lnTo>
                  <a:lnTo>
                    <a:pt x="1162" y="1061"/>
                  </a:lnTo>
                  <a:lnTo>
                    <a:pt x="1078" y="1051"/>
                  </a:lnTo>
                  <a:lnTo>
                    <a:pt x="995" y="1041"/>
                  </a:lnTo>
                  <a:lnTo>
                    <a:pt x="910" y="1033"/>
                  </a:lnTo>
                  <a:lnTo>
                    <a:pt x="824" y="1025"/>
                  </a:lnTo>
                  <a:lnTo>
                    <a:pt x="737" y="1018"/>
                  </a:lnTo>
                  <a:lnTo>
                    <a:pt x="649" y="1012"/>
                  </a:lnTo>
                  <a:lnTo>
                    <a:pt x="560" y="1007"/>
                  </a:lnTo>
                  <a:lnTo>
                    <a:pt x="470" y="1002"/>
                  </a:lnTo>
                  <a:lnTo>
                    <a:pt x="378" y="998"/>
                  </a:lnTo>
                  <a:lnTo>
                    <a:pt x="286" y="996"/>
                  </a:lnTo>
                  <a:lnTo>
                    <a:pt x="191" y="993"/>
                  </a:lnTo>
                  <a:lnTo>
                    <a:pt x="97" y="992"/>
                  </a:lnTo>
                  <a:lnTo>
                    <a:pt x="0" y="992"/>
                  </a:lnTo>
                  <a:lnTo>
                    <a:pt x="0" y="992"/>
                  </a:lnTo>
                  <a:lnTo>
                    <a:pt x="14" y="991"/>
                  </a:lnTo>
                  <a:lnTo>
                    <a:pt x="28" y="988"/>
                  </a:lnTo>
                  <a:lnTo>
                    <a:pt x="43" y="986"/>
                  </a:lnTo>
                  <a:lnTo>
                    <a:pt x="59" y="982"/>
                  </a:lnTo>
                  <a:lnTo>
                    <a:pt x="75" y="978"/>
                  </a:lnTo>
                  <a:lnTo>
                    <a:pt x="92" y="972"/>
                  </a:lnTo>
                  <a:lnTo>
                    <a:pt x="127" y="959"/>
                  </a:lnTo>
                  <a:lnTo>
                    <a:pt x="163" y="944"/>
                  </a:lnTo>
                  <a:lnTo>
                    <a:pt x="199" y="926"/>
                  </a:lnTo>
                  <a:lnTo>
                    <a:pt x="237" y="907"/>
                  </a:lnTo>
                  <a:lnTo>
                    <a:pt x="275" y="887"/>
                  </a:lnTo>
                  <a:lnTo>
                    <a:pt x="350" y="845"/>
                  </a:lnTo>
                  <a:lnTo>
                    <a:pt x="421" y="803"/>
                  </a:lnTo>
                  <a:lnTo>
                    <a:pt x="456" y="785"/>
                  </a:lnTo>
                  <a:lnTo>
                    <a:pt x="487" y="768"/>
                  </a:lnTo>
                  <a:lnTo>
                    <a:pt x="516" y="753"/>
                  </a:lnTo>
                  <a:lnTo>
                    <a:pt x="542" y="742"/>
                  </a:lnTo>
                  <a:lnTo>
                    <a:pt x="542" y="742"/>
                  </a:lnTo>
                  <a:lnTo>
                    <a:pt x="639" y="703"/>
                  </a:lnTo>
                  <a:lnTo>
                    <a:pt x="735" y="666"/>
                  </a:lnTo>
                  <a:lnTo>
                    <a:pt x="833" y="629"/>
                  </a:lnTo>
                  <a:lnTo>
                    <a:pt x="930" y="594"/>
                  </a:lnTo>
                  <a:lnTo>
                    <a:pt x="1028" y="560"/>
                  </a:lnTo>
                  <a:lnTo>
                    <a:pt x="1126" y="527"/>
                  </a:lnTo>
                  <a:lnTo>
                    <a:pt x="1225" y="495"/>
                  </a:lnTo>
                  <a:lnTo>
                    <a:pt x="1324" y="465"/>
                  </a:lnTo>
                  <a:lnTo>
                    <a:pt x="1423" y="434"/>
                  </a:lnTo>
                  <a:lnTo>
                    <a:pt x="1523" y="405"/>
                  </a:lnTo>
                  <a:lnTo>
                    <a:pt x="1623" y="378"/>
                  </a:lnTo>
                  <a:lnTo>
                    <a:pt x="1724" y="351"/>
                  </a:lnTo>
                  <a:lnTo>
                    <a:pt x="1823" y="325"/>
                  </a:lnTo>
                  <a:lnTo>
                    <a:pt x="1925" y="301"/>
                  </a:lnTo>
                  <a:lnTo>
                    <a:pt x="2026" y="277"/>
                  </a:lnTo>
                  <a:lnTo>
                    <a:pt x="2127" y="253"/>
                  </a:lnTo>
                  <a:lnTo>
                    <a:pt x="2127" y="253"/>
                  </a:lnTo>
                  <a:lnTo>
                    <a:pt x="2257" y="225"/>
                  </a:lnTo>
                  <a:lnTo>
                    <a:pt x="2389" y="199"/>
                  </a:lnTo>
                  <a:lnTo>
                    <a:pt x="2520" y="175"/>
                  </a:lnTo>
                  <a:lnTo>
                    <a:pt x="2653" y="152"/>
                  </a:lnTo>
                  <a:lnTo>
                    <a:pt x="2786" y="130"/>
                  </a:lnTo>
                  <a:lnTo>
                    <a:pt x="2919" y="111"/>
                  </a:lnTo>
                  <a:lnTo>
                    <a:pt x="3052" y="92"/>
                  </a:lnTo>
                  <a:lnTo>
                    <a:pt x="3187" y="75"/>
                  </a:lnTo>
                  <a:lnTo>
                    <a:pt x="3322" y="60"/>
                  </a:lnTo>
                  <a:lnTo>
                    <a:pt x="3457" y="47"/>
                  </a:lnTo>
                  <a:lnTo>
                    <a:pt x="3592" y="35"/>
                  </a:lnTo>
                  <a:lnTo>
                    <a:pt x="3728" y="25"/>
                  </a:lnTo>
                  <a:lnTo>
                    <a:pt x="3864" y="17"/>
                  </a:lnTo>
                  <a:lnTo>
                    <a:pt x="4001" y="10"/>
                  </a:lnTo>
                  <a:lnTo>
                    <a:pt x="4138" y="5"/>
                  </a:lnTo>
                  <a:lnTo>
                    <a:pt x="4274" y="2"/>
                  </a:lnTo>
                  <a:lnTo>
                    <a:pt x="4411" y="0"/>
                  </a:lnTo>
                  <a:lnTo>
                    <a:pt x="4548" y="0"/>
                  </a:lnTo>
                  <a:lnTo>
                    <a:pt x="4685" y="2"/>
                  </a:lnTo>
                  <a:lnTo>
                    <a:pt x="4822" y="5"/>
                  </a:lnTo>
                  <a:lnTo>
                    <a:pt x="4959" y="10"/>
                  </a:lnTo>
                  <a:lnTo>
                    <a:pt x="5096" y="17"/>
                  </a:lnTo>
                  <a:lnTo>
                    <a:pt x="5234" y="25"/>
                  </a:lnTo>
                  <a:lnTo>
                    <a:pt x="5371" y="35"/>
                  </a:lnTo>
                  <a:lnTo>
                    <a:pt x="5507" y="47"/>
                  </a:lnTo>
                  <a:lnTo>
                    <a:pt x="5645" y="60"/>
                  </a:lnTo>
                  <a:lnTo>
                    <a:pt x="5781" y="75"/>
                  </a:lnTo>
                  <a:lnTo>
                    <a:pt x="5918" y="93"/>
                  </a:lnTo>
                  <a:lnTo>
                    <a:pt x="6054" y="111"/>
                  </a:lnTo>
                  <a:lnTo>
                    <a:pt x="6190" y="132"/>
                  </a:lnTo>
                  <a:lnTo>
                    <a:pt x="6326" y="153"/>
                  </a:lnTo>
                  <a:lnTo>
                    <a:pt x="6462" y="177"/>
                  </a:lnTo>
                  <a:lnTo>
                    <a:pt x="6597" y="202"/>
                  </a:lnTo>
                  <a:lnTo>
                    <a:pt x="6731" y="229"/>
                  </a:lnTo>
                  <a:lnTo>
                    <a:pt x="6866" y="258"/>
                  </a:lnTo>
                  <a:lnTo>
                    <a:pt x="7000" y="290"/>
                  </a:lnTo>
                  <a:lnTo>
                    <a:pt x="7134" y="322"/>
                  </a:lnTo>
                  <a:lnTo>
                    <a:pt x="7266" y="356"/>
                  </a:lnTo>
                  <a:lnTo>
                    <a:pt x="7398" y="391"/>
                  </a:lnTo>
                  <a:lnTo>
                    <a:pt x="7531" y="429"/>
                  </a:lnTo>
                  <a:lnTo>
                    <a:pt x="7662" y="469"/>
                  </a:lnTo>
                  <a:lnTo>
                    <a:pt x="7792" y="510"/>
                  </a:lnTo>
                  <a:lnTo>
                    <a:pt x="7922" y="552"/>
                  </a:lnTo>
                  <a:lnTo>
                    <a:pt x="8052" y="597"/>
                  </a:lnTo>
                  <a:lnTo>
                    <a:pt x="8181" y="644"/>
                  </a:lnTo>
                  <a:lnTo>
                    <a:pt x="8308" y="692"/>
                  </a:lnTo>
                  <a:lnTo>
                    <a:pt x="8435" y="742"/>
                  </a:lnTo>
                  <a:lnTo>
                    <a:pt x="8561" y="793"/>
                  </a:lnTo>
                  <a:lnTo>
                    <a:pt x="8686" y="847"/>
                  </a:lnTo>
                  <a:lnTo>
                    <a:pt x="8811" y="902"/>
                  </a:lnTo>
                  <a:lnTo>
                    <a:pt x="8935" y="959"/>
                  </a:lnTo>
                  <a:lnTo>
                    <a:pt x="9057" y="1019"/>
                  </a:lnTo>
                  <a:lnTo>
                    <a:pt x="9178" y="1079"/>
                  </a:lnTo>
                  <a:lnTo>
                    <a:pt x="9299" y="1141"/>
                  </a:lnTo>
                  <a:lnTo>
                    <a:pt x="9419" y="1206"/>
                  </a:lnTo>
                  <a:lnTo>
                    <a:pt x="9537" y="1272"/>
                  </a:lnTo>
                  <a:lnTo>
                    <a:pt x="9655" y="1339"/>
                  </a:lnTo>
                  <a:lnTo>
                    <a:pt x="9771" y="1409"/>
                  </a:lnTo>
                  <a:lnTo>
                    <a:pt x="9886" y="1480"/>
                  </a:lnTo>
                  <a:lnTo>
                    <a:pt x="10000" y="1554"/>
                  </a:lnTo>
                  <a:lnTo>
                    <a:pt x="10113" y="1629"/>
                  </a:lnTo>
                  <a:lnTo>
                    <a:pt x="10224" y="1706"/>
                  </a:lnTo>
                  <a:lnTo>
                    <a:pt x="10335" y="1785"/>
                  </a:lnTo>
                  <a:lnTo>
                    <a:pt x="10443" y="1865"/>
                  </a:lnTo>
                  <a:lnTo>
                    <a:pt x="10443" y="1865"/>
                  </a:lnTo>
                  <a:lnTo>
                    <a:pt x="10498" y="1907"/>
                  </a:lnTo>
                  <a:lnTo>
                    <a:pt x="10551" y="1948"/>
                  </a:lnTo>
                  <a:lnTo>
                    <a:pt x="10604" y="1990"/>
                  </a:lnTo>
                  <a:lnTo>
                    <a:pt x="10657" y="2033"/>
                  </a:lnTo>
                  <a:lnTo>
                    <a:pt x="10709" y="2077"/>
                  </a:lnTo>
                  <a:lnTo>
                    <a:pt x="10760" y="2121"/>
                  </a:lnTo>
                  <a:lnTo>
                    <a:pt x="10811" y="2165"/>
                  </a:lnTo>
                  <a:lnTo>
                    <a:pt x="10862" y="2209"/>
                  </a:lnTo>
                  <a:lnTo>
                    <a:pt x="10911" y="2255"/>
                  </a:lnTo>
                  <a:lnTo>
                    <a:pt x="10961" y="2301"/>
                  </a:lnTo>
                  <a:lnTo>
                    <a:pt x="11010" y="2347"/>
                  </a:lnTo>
                  <a:lnTo>
                    <a:pt x="11058" y="2394"/>
                  </a:lnTo>
                  <a:lnTo>
                    <a:pt x="11106" y="2442"/>
                  </a:lnTo>
                  <a:lnTo>
                    <a:pt x="11152" y="2490"/>
                  </a:lnTo>
                  <a:lnTo>
                    <a:pt x="11200" y="2538"/>
                  </a:lnTo>
                  <a:lnTo>
                    <a:pt x="11245" y="2586"/>
                  </a:lnTo>
                  <a:lnTo>
                    <a:pt x="11291" y="2637"/>
                  </a:lnTo>
                  <a:lnTo>
                    <a:pt x="11335" y="2686"/>
                  </a:lnTo>
                  <a:lnTo>
                    <a:pt x="11380" y="2736"/>
                  </a:lnTo>
                  <a:lnTo>
                    <a:pt x="11423" y="2787"/>
                  </a:lnTo>
                  <a:lnTo>
                    <a:pt x="11466" y="2839"/>
                  </a:lnTo>
                  <a:lnTo>
                    <a:pt x="11508" y="2890"/>
                  </a:lnTo>
                  <a:lnTo>
                    <a:pt x="11550" y="2942"/>
                  </a:lnTo>
                  <a:lnTo>
                    <a:pt x="11591" y="2996"/>
                  </a:lnTo>
                  <a:lnTo>
                    <a:pt x="11630" y="3049"/>
                  </a:lnTo>
                  <a:lnTo>
                    <a:pt x="11670" y="3102"/>
                  </a:lnTo>
                  <a:lnTo>
                    <a:pt x="11709" y="3157"/>
                  </a:lnTo>
                  <a:lnTo>
                    <a:pt x="11747" y="3211"/>
                  </a:lnTo>
                  <a:lnTo>
                    <a:pt x="11784" y="3266"/>
                  </a:lnTo>
                  <a:lnTo>
                    <a:pt x="11821" y="3321"/>
                  </a:lnTo>
                  <a:lnTo>
                    <a:pt x="11856" y="3377"/>
                  </a:lnTo>
                  <a:lnTo>
                    <a:pt x="11892" y="3433"/>
                  </a:lnTo>
                  <a:lnTo>
                    <a:pt x="11927" y="3490"/>
                  </a:lnTo>
                  <a:lnTo>
                    <a:pt x="11960" y="3548"/>
                  </a:lnTo>
                  <a:lnTo>
                    <a:pt x="11993" y="3605"/>
                  </a:lnTo>
                  <a:lnTo>
                    <a:pt x="12025" y="3663"/>
                  </a:lnTo>
                  <a:lnTo>
                    <a:pt x="12057" y="3722"/>
                  </a:lnTo>
                  <a:lnTo>
                    <a:pt x="12087" y="3780"/>
                  </a:lnTo>
                  <a:lnTo>
                    <a:pt x="12117" y="3839"/>
                  </a:lnTo>
                  <a:lnTo>
                    <a:pt x="12146" y="3900"/>
                  </a:lnTo>
                  <a:lnTo>
                    <a:pt x="12174" y="3959"/>
                  </a:lnTo>
                  <a:lnTo>
                    <a:pt x="12201" y="4019"/>
                  </a:lnTo>
                  <a:lnTo>
                    <a:pt x="12228" y="4081"/>
                  </a:lnTo>
                  <a:lnTo>
                    <a:pt x="12253" y="4142"/>
                  </a:lnTo>
                  <a:lnTo>
                    <a:pt x="12278" y="4203"/>
                  </a:lnTo>
                  <a:lnTo>
                    <a:pt x="12302" y="4266"/>
                  </a:lnTo>
                  <a:lnTo>
                    <a:pt x="12325" y="4328"/>
                  </a:lnTo>
                  <a:lnTo>
                    <a:pt x="12347" y="4391"/>
                  </a:lnTo>
                  <a:lnTo>
                    <a:pt x="12368" y="4455"/>
                  </a:lnTo>
                  <a:lnTo>
                    <a:pt x="12388" y="4518"/>
                  </a:lnTo>
                  <a:lnTo>
                    <a:pt x="12408" y="4582"/>
                  </a:lnTo>
                  <a:lnTo>
                    <a:pt x="12427" y="4647"/>
                  </a:lnTo>
                  <a:lnTo>
                    <a:pt x="12444" y="4711"/>
                  </a:lnTo>
                  <a:lnTo>
                    <a:pt x="12461" y="4777"/>
                  </a:lnTo>
                  <a:lnTo>
                    <a:pt x="12476" y="4842"/>
                  </a:lnTo>
                  <a:lnTo>
                    <a:pt x="12491" y="4907"/>
                  </a:lnTo>
                  <a:lnTo>
                    <a:pt x="12505" y="4974"/>
                  </a:lnTo>
                  <a:lnTo>
                    <a:pt x="12517" y="5040"/>
                  </a:lnTo>
                  <a:lnTo>
                    <a:pt x="12529" y="5107"/>
                  </a:lnTo>
                  <a:lnTo>
                    <a:pt x="12540" y="5175"/>
                  </a:lnTo>
                  <a:lnTo>
                    <a:pt x="12550" y="5242"/>
                  </a:lnTo>
                  <a:lnTo>
                    <a:pt x="12558" y="5309"/>
                  </a:lnTo>
                  <a:lnTo>
                    <a:pt x="12566" y="5378"/>
                  </a:lnTo>
                  <a:lnTo>
                    <a:pt x="12574" y="5446"/>
                  </a:lnTo>
                  <a:lnTo>
                    <a:pt x="12574" y="5446"/>
                  </a:lnTo>
                  <a:lnTo>
                    <a:pt x="12578" y="5497"/>
                  </a:lnTo>
                  <a:lnTo>
                    <a:pt x="12582" y="5547"/>
                  </a:lnTo>
                  <a:lnTo>
                    <a:pt x="12585" y="5597"/>
                  </a:lnTo>
                  <a:lnTo>
                    <a:pt x="12587" y="5647"/>
                  </a:lnTo>
                  <a:lnTo>
                    <a:pt x="12589" y="5698"/>
                  </a:lnTo>
                  <a:lnTo>
                    <a:pt x="12590" y="5748"/>
                  </a:lnTo>
                  <a:lnTo>
                    <a:pt x="12590" y="5797"/>
                  </a:lnTo>
                  <a:lnTo>
                    <a:pt x="12590" y="5847"/>
                  </a:lnTo>
                  <a:lnTo>
                    <a:pt x="12588" y="5947"/>
                  </a:lnTo>
                  <a:lnTo>
                    <a:pt x="12584" y="6046"/>
                  </a:lnTo>
                  <a:lnTo>
                    <a:pt x="12577" y="6144"/>
                  </a:lnTo>
                  <a:lnTo>
                    <a:pt x="12567" y="6243"/>
                  </a:lnTo>
                  <a:lnTo>
                    <a:pt x="12556" y="6341"/>
                  </a:lnTo>
                  <a:lnTo>
                    <a:pt x="12543" y="6439"/>
                  </a:lnTo>
                  <a:lnTo>
                    <a:pt x="12528" y="6536"/>
                  </a:lnTo>
                  <a:lnTo>
                    <a:pt x="12511" y="6633"/>
                  </a:lnTo>
                  <a:lnTo>
                    <a:pt x="12492" y="6729"/>
                  </a:lnTo>
                  <a:lnTo>
                    <a:pt x="12471" y="6826"/>
                  </a:lnTo>
                  <a:lnTo>
                    <a:pt x="12448" y="6922"/>
                  </a:lnTo>
                  <a:lnTo>
                    <a:pt x="12424" y="7018"/>
                  </a:lnTo>
                  <a:lnTo>
                    <a:pt x="12398" y="7113"/>
                  </a:lnTo>
                  <a:lnTo>
                    <a:pt x="12369" y="7208"/>
                  </a:lnTo>
                  <a:lnTo>
                    <a:pt x="12340" y="7303"/>
                  </a:lnTo>
                  <a:lnTo>
                    <a:pt x="12309" y="7396"/>
                  </a:lnTo>
                  <a:lnTo>
                    <a:pt x="12276" y="7490"/>
                  </a:lnTo>
                  <a:lnTo>
                    <a:pt x="12243" y="7583"/>
                  </a:lnTo>
                  <a:lnTo>
                    <a:pt x="12207" y="7676"/>
                  </a:lnTo>
                  <a:lnTo>
                    <a:pt x="12170" y="7768"/>
                  </a:lnTo>
                  <a:lnTo>
                    <a:pt x="12133" y="7861"/>
                  </a:lnTo>
                  <a:lnTo>
                    <a:pt x="12094" y="7952"/>
                  </a:lnTo>
                  <a:lnTo>
                    <a:pt x="12054" y="8044"/>
                  </a:lnTo>
                  <a:lnTo>
                    <a:pt x="12013" y="8134"/>
                  </a:lnTo>
                  <a:lnTo>
                    <a:pt x="11971" y="8225"/>
                  </a:lnTo>
                  <a:lnTo>
                    <a:pt x="11928" y="8315"/>
                  </a:lnTo>
                  <a:lnTo>
                    <a:pt x="11884" y="8405"/>
                  </a:lnTo>
                  <a:lnTo>
                    <a:pt x="11839" y="8493"/>
                  </a:lnTo>
                  <a:lnTo>
                    <a:pt x="11839" y="84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703572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 Black" panose="020B0A04020102020204" pitchFamily="34" charset="0"/>
                </a:rPr>
                <a:t>2</a:t>
              </a:r>
              <a:endParaRPr lang="en-US" b="1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79415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75619" y="518608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096688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534139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5</a:t>
              </a:r>
            </a:p>
          </p:txBody>
        </p:sp>
        <p:pic>
          <p:nvPicPr>
            <p:cNvPr id="18" name="Ellipse 256"/>
            <p:cNvPicPr>
              <a:picLocks noChangeArrowheads="1"/>
            </p:cNvPicPr>
            <p:nvPr/>
          </p:nvPicPr>
          <p:blipFill>
            <a:blip r:embed="rId3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35" y="6128171"/>
              <a:ext cx="3494330" cy="51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369"/>
            <p:cNvSpPr txBox="1">
              <a:spLocks noChangeArrowheads="1"/>
            </p:cNvSpPr>
            <p:nvPr/>
          </p:nvSpPr>
          <p:spPr bwMode="auto">
            <a:xfrm>
              <a:off x="3341599" y="6205278"/>
              <a:ext cx="2457831" cy="35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3183" y="2060405"/>
            <a:ext cx="6972299" cy="762578"/>
            <a:chOff x="4947071" y="2140079"/>
            <a:chExt cx="3888110" cy="546326"/>
          </a:xfrm>
        </p:grpSpPr>
        <p:sp>
          <p:nvSpPr>
            <p:cNvPr id="21" name="Rounded Rectangle 20"/>
            <p:cNvSpPr/>
            <p:nvPr/>
          </p:nvSpPr>
          <p:spPr>
            <a:xfrm>
              <a:off x="4947071" y="2140079"/>
              <a:ext cx="3888110" cy="546326"/>
            </a:xfrm>
            <a:prstGeom prst="roundRect">
              <a:avLst>
                <a:gd name="adj" fmla="val 1320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 err="1" smtClean="0">
                  <a:solidFill>
                    <a:sysClr val="windowText" lastClr="000000"/>
                  </a:solidFill>
                </a:rPr>
                <a:t>min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10 ед.</a:t>
              </a:r>
            </a:p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новых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постоянных рабочих мест в 1-й год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4996513" y="2262616"/>
              <a:ext cx="246915" cy="297571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2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58847" y="2964352"/>
            <a:ext cx="6972299" cy="1413739"/>
            <a:chOff x="5084439" y="1728459"/>
            <a:chExt cx="3888110" cy="556797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5084439" y="1728459"/>
              <a:ext cx="3888110" cy="556797"/>
            </a:xfrm>
            <a:prstGeom prst="roundRect">
              <a:avLst>
                <a:gd name="adj" fmla="val 13209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algn="just"/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для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действующих ЮЛ - не менее среднесписочной 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     численности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работников юридического лица за последние 3 года (либо за период его существования, если оно существует менее 3 лет), но не менее 10 ед.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135974" y="1942806"/>
              <a:ext cx="231884" cy="144780"/>
            </a:xfrm>
            <a:prstGeom prst="ellipse">
              <a:avLst/>
            </a:prstGeom>
            <a:grpFill/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200" b="1" dirty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3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13500" y="4512968"/>
            <a:ext cx="6906841" cy="556797"/>
            <a:chOff x="5084440" y="1728459"/>
            <a:chExt cx="3888110" cy="55679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5084440" y="1728459"/>
              <a:ext cx="3888110" cy="556797"/>
            </a:xfrm>
            <a:prstGeom prst="roundRect">
              <a:avLst>
                <a:gd name="adj" fmla="val 13209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Проекты ориентированные на диверсификацию экономики</a:t>
              </a:r>
              <a:endParaRPr lang="en-US" sz="2000" b="1" cap="sm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40008" y="1845870"/>
              <a:ext cx="208785" cy="349641"/>
            </a:xfrm>
            <a:prstGeom prst="ellipse">
              <a:avLst/>
            </a:prstGeom>
            <a:grp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4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17532" y="5229226"/>
            <a:ext cx="6906841" cy="1504949"/>
            <a:chOff x="5084440" y="1647255"/>
            <a:chExt cx="3888110" cy="638001"/>
          </a:xfrm>
        </p:grpSpPr>
        <p:sp>
          <p:nvSpPr>
            <p:cNvPr id="30" name="Rounded Rectangle 29"/>
            <p:cNvSpPr/>
            <p:nvPr/>
          </p:nvSpPr>
          <p:spPr>
            <a:xfrm>
              <a:off x="5084440" y="1647255"/>
              <a:ext cx="3888110" cy="638001"/>
            </a:xfrm>
            <a:prstGeom prst="roundRect">
              <a:avLst>
                <a:gd name="adj" fmla="val 13209"/>
              </a:avLst>
            </a:prstGeom>
            <a:solidFill>
              <a:srgbClr val="6D9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Проект не относится к видам деятельности:</a:t>
              </a:r>
              <a:endParaRPr lang="ru-RU" sz="2000" b="1" cap="small" dirty="0">
                <a:solidFill>
                  <a:sysClr val="windowText" lastClr="000000"/>
                </a:solidFill>
              </a:endParaRPr>
            </a:p>
            <a:p>
              <a:pPr algn="just"/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производство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подакцизных товаров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лесозаготовки; оптовая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и розничная торговля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финансовые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услуги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страхование; аренда; лизинг; деятельность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компаний сухопутного, водного и воздушного транспорта.</a:t>
              </a:r>
              <a:endParaRPr lang="en-US" sz="2000" b="1" cap="sm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114902" y="1882982"/>
              <a:ext cx="233891" cy="16403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5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ТЕРРИТОРИЯ ОПЕРЕЖАЮЩЕГО </a:t>
            </a: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РАЗВИТИЯ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42854" y="2695735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Franklin Gothic Demi" pitchFamily="34" charset="0"/>
              </a:rPr>
              <a:t>Требования </a:t>
            </a:r>
            <a:r>
              <a:rPr lang="ru-RU" sz="20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к </a:t>
            </a:r>
          </a:p>
          <a:p>
            <a:pPr algn="ctr"/>
            <a:r>
              <a:rPr lang="ru-RU" sz="2000" dirty="0" err="1" smtClean="0">
                <a:solidFill>
                  <a:sysClr val="windowText" lastClr="000000"/>
                </a:solidFill>
                <a:latin typeface="Franklin Gothic Demi" pitchFamily="34" charset="0"/>
              </a:rPr>
              <a:t>инвестпроектам</a:t>
            </a:r>
            <a:r>
              <a:rPr lang="ru-RU" sz="20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endParaRPr lang="ru-RU" sz="2000" dirty="0">
              <a:solidFill>
                <a:sysClr val="windowText" lastClr="000000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8"/>
          <p:cNvGrpSpPr/>
          <p:nvPr/>
        </p:nvGrpSpPr>
        <p:grpSpPr>
          <a:xfrm>
            <a:off x="10264284" y="864269"/>
            <a:ext cx="1030823" cy="2079727"/>
            <a:chOff x="10222464" y="1622116"/>
            <a:chExt cx="1030823" cy="2079727"/>
          </a:xfrm>
        </p:grpSpPr>
        <p:sp>
          <p:nvSpPr>
            <p:cNvPr id="5" name="Freeform 18"/>
            <p:cNvSpPr/>
            <p:nvPr/>
          </p:nvSpPr>
          <p:spPr bwMode="auto">
            <a:xfrm>
              <a:off x="10306106" y="1710279"/>
              <a:ext cx="94718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Oval 19"/>
            <p:cNvSpPr>
              <a:spLocks noChangeArrowheads="1"/>
            </p:cNvSpPr>
            <p:nvPr/>
          </p:nvSpPr>
          <p:spPr bwMode="auto">
            <a:xfrm>
              <a:off x="10222464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0222464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63921" y="1230623"/>
            <a:ext cx="1408338" cy="14151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11" name="组合 51"/>
          <p:cNvGrpSpPr/>
          <p:nvPr/>
        </p:nvGrpSpPr>
        <p:grpSpPr>
          <a:xfrm>
            <a:off x="1629553" y="914557"/>
            <a:ext cx="3693777" cy="2079727"/>
            <a:chOff x="1611943" y="1622116"/>
            <a:chExt cx="3693777" cy="2079727"/>
          </a:xfrm>
        </p:grpSpPr>
        <p:sp>
          <p:nvSpPr>
            <p:cNvPr id="12" name="Freeform 6"/>
            <p:cNvSpPr/>
            <p:nvPr/>
          </p:nvSpPr>
          <p:spPr bwMode="auto">
            <a:xfrm>
              <a:off x="1695584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611943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11943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3897382" y="1954421"/>
              <a:ext cx="1408338" cy="14151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645024" y="2664241"/>
              <a:ext cx="125235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50"/>
          <p:cNvGrpSpPr/>
          <p:nvPr/>
        </p:nvGrpSpPr>
        <p:grpSpPr>
          <a:xfrm>
            <a:off x="4514268" y="898318"/>
            <a:ext cx="3700559" cy="2079727"/>
            <a:chOff x="4478349" y="1622116"/>
            <a:chExt cx="3700559" cy="2079727"/>
          </a:xfrm>
        </p:grpSpPr>
        <p:sp>
          <p:nvSpPr>
            <p:cNvPr id="19" name="Freeform 10"/>
            <p:cNvSpPr/>
            <p:nvPr/>
          </p:nvSpPr>
          <p:spPr bwMode="auto">
            <a:xfrm>
              <a:off x="4566511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478349" y="1622116"/>
              <a:ext cx="171804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4478349" y="3534561"/>
              <a:ext cx="171804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6766049" y="1954421"/>
              <a:ext cx="1412859" cy="14151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515952" y="2664241"/>
              <a:ext cx="125009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49"/>
          <p:cNvGrpSpPr/>
          <p:nvPr/>
        </p:nvGrpSpPr>
        <p:grpSpPr>
          <a:xfrm>
            <a:off x="7359160" y="875572"/>
            <a:ext cx="3696038" cy="2079727"/>
            <a:chOff x="7349277" y="1622116"/>
            <a:chExt cx="3696038" cy="2079727"/>
          </a:xfrm>
        </p:grpSpPr>
        <p:sp>
          <p:nvSpPr>
            <p:cNvPr id="26" name="Freeform 14"/>
            <p:cNvSpPr/>
            <p:nvPr/>
          </p:nvSpPr>
          <p:spPr bwMode="auto">
            <a:xfrm>
              <a:off x="7432917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6" y="0"/>
                    <a:pt x="227" y="101"/>
                    <a:pt x="227" y="227"/>
                  </a:cubicBezTo>
                  <a:cubicBezTo>
                    <a:pt x="227" y="352"/>
                    <a:pt x="126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7349277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7349277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9636977" y="1954421"/>
              <a:ext cx="1408338" cy="14151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8386879" y="2650677"/>
              <a:ext cx="1254619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14350" y="3174659"/>
            <a:ext cx="2371725" cy="2210892"/>
            <a:chOff x="684212" y="2153921"/>
            <a:chExt cx="1361474" cy="1646695"/>
          </a:xfrm>
        </p:grpSpPr>
        <p:sp>
          <p:nvSpPr>
            <p:cNvPr id="33" name="矩形 32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09.10.2018 г.</a:t>
              </a:r>
            </a:p>
          </p:txBody>
        </p:sp>
        <p:sp>
          <p:nvSpPr>
            <p:cNvPr id="34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2149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производству крупногабаритных пластиковых емкостей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2018 –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2024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гг. привлечено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52,7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млн. руб. инвестиций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56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рабочих места</a:t>
              </a: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673888" y="4414507"/>
            <a:ext cx="2109762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6"/>
          <p:cNvGrpSpPr/>
          <p:nvPr/>
        </p:nvGrpSpPr>
        <p:grpSpPr>
          <a:xfrm>
            <a:off x="3288811" y="3213614"/>
            <a:ext cx="2435713" cy="2403252"/>
            <a:chOff x="684212" y="2153921"/>
            <a:chExt cx="1361474" cy="1789966"/>
          </a:xfrm>
        </p:grpSpPr>
        <p:sp>
          <p:nvSpPr>
            <p:cNvPr id="37" name="矩形 37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22.10.2018 г.</a:t>
              </a:r>
            </a:p>
          </p:txBody>
        </p:sp>
        <p:sp>
          <p:nvSpPr>
            <p:cNvPr id="38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358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созданию комплекса производств глубокой переработки древесины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2018 –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2024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213,9 млн. руб. инвестиций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140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рабочих мест</a:t>
              </a:r>
            </a:p>
          </p:txBody>
        </p:sp>
      </p:grpSp>
      <p:cxnSp>
        <p:nvCxnSpPr>
          <p:cNvPr id="39" name="直接连接符 39"/>
          <p:cNvCxnSpPr/>
          <p:nvPr/>
        </p:nvCxnSpPr>
        <p:spPr>
          <a:xfrm>
            <a:off x="3591076" y="4660320"/>
            <a:ext cx="196079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40"/>
          <p:cNvGrpSpPr/>
          <p:nvPr/>
        </p:nvGrpSpPr>
        <p:grpSpPr>
          <a:xfrm>
            <a:off x="6105525" y="3174660"/>
            <a:ext cx="2571750" cy="2787973"/>
            <a:chOff x="684212" y="2153921"/>
            <a:chExt cx="1361474" cy="2076511"/>
          </a:xfrm>
        </p:grpSpPr>
        <p:sp>
          <p:nvSpPr>
            <p:cNvPr id="41" name="矩形 41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22.03.2019 г.</a:t>
              </a:r>
            </a:p>
          </p:txBody>
        </p:sp>
        <p:sp>
          <p:nvSpPr>
            <p:cNvPr id="42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64476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организации предприятия по круглогодичному выращиванию овощей и зеленных в защищенном грунте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2019 –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2024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84,3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млн. руб.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инвестиций 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11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рабочих мест.</a:t>
              </a:r>
            </a:p>
          </p:txBody>
        </p:sp>
      </p:grpSp>
      <p:cxnSp>
        <p:nvCxnSpPr>
          <p:cNvPr id="43" name="直接连接符 43"/>
          <p:cNvCxnSpPr/>
          <p:nvPr/>
        </p:nvCxnSpPr>
        <p:spPr>
          <a:xfrm>
            <a:off x="6450030" y="5050845"/>
            <a:ext cx="201769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4"/>
          <p:cNvGrpSpPr/>
          <p:nvPr/>
        </p:nvGrpSpPr>
        <p:grpSpPr>
          <a:xfrm>
            <a:off x="8905875" y="3171927"/>
            <a:ext cx="2619375" cy="2595612"/>
            <a:chOff x="684212" y="2153921"/>
            <a:chExt cx="1361474" cy="1933239"/>
          </a:xfrm>
        </p:grpSpPr>
        <p:sp>
          <p:nvSpPr>
            <p:cNvPr id="45" name="矩形 45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12.03.2021 г.</a:t>
              </a:r>
            </a:p>
          </p:txBody>
        </p:sp>
        <p:sp>
          <p:nvSpPr>
            <p:cNvPr id="46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5014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строительству гостиницы, оказывающей услуги временного проживания, кафе, автостоянки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2021 –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2024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31,5 млн. руб. инвестиций и создано 12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рабочих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мест</a:t>
              </a:r>
              <a:endPara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</p:grpSp>
      <p:cxnSp>
        <p:nvCxnSpPr>
          <p:cNvPr id="47" name="直接连接符 47"/>
          <p:cNvCxnSpPr/>
          <p:nvPr/>
        </p:nvCxnSpPr>
        <p:spPr>
          <a:xfrm>
            <a:off x="9153525" y="4858483"/>
            <a:ext cx="2141582" cy="1828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84653" y="1784293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</a:t>
            </a:r>
            <a:r>
              <a:rPr lang="ru-RU" dirty="0" err="1">
                <a:latin typeface="Franklin Gothic Demi" pitchFamily="34" charset="0"/>
              </a:rPr>
              <a:t>Ирпласт</a:t>
            </a:r>
            <a:r>
              <a:rPr lang="ru-RU" dirty="0">
                <a:latin typeface="Franklin Gothic Demi" pitchFamily="34" charset="0"/>
              </a:rPr>
              <a:t>»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4795" y="1802793"/>
            <a:ext cx="141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«ПК МДФ» 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818291" y="1719874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ranklin Gothic Demi" pitchFamily="34" charset="0"/>
              </a:rPr>
              <a:t>ООО </a:t>
            </a:r>
            <a:endParaRPr lang="ru-RU" dirty="0" smtClean="0">
              <a:latin typeface="Franklin Gothic Demi" pitchFamily="34" charset="0"/>
            </a:endParaRPr>
          </a:p>
          <a:p>
            <a:pPr algn="ctr"/>
            <a:r>
              <a:rPr lang="ru-RU" dirty="0" smtClean="0">
                <a:latin typeface="Franklin Gothic Demi" pitchFamily="34" charset="0"/>
              </a:rPr>
              <a:t>ТК </a:t>
            </a:r>
            <a:r>
              <a:rPr lang="ru-RU" dirty="0">
                <a:latin typeface="Franklin Gothic Demi" pitchFamily="34" charset="0"/>
              </a:rPr>
              <a:t>«Саянский» 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765506" y="1735228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«СОВА»</a:t>
            </a:r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107016" y="286776"/>
            <a:ext cx="2809875" cy="3272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РЕЗИДЕНТЫ ТОР</a:t>
            </a:r>
            <a:endParaRPr lang="ru-RU" sz="24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2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42582" y="1143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422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30294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424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33750" y="114300"/>
            <a:ext cx="849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МЕРЫ ГОСУДАРСТВЕННОЙ ПОДДЕРЖКИ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3425" y="1004699"/>
            <a:ext cx="7745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АО «Российский Банк поддержки </a:t>
            </a:r>
            <a:endParaRPr lang="ru-RU" b="1" dirty="0" smtClean="0"/>
          </a:p>
          <a:p>
            <a:r>
              <a:rPr lang="ru-RU" b="1" dirty="0" smtClean="0"/>
              <a:t>малого </a:t>
            </a:r>
            <a:r>
              <a:rPr lang="ru-RU" b="1" dirty="0"/>
              <a:t>и среднего предпринимательства»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67043" y="1460797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https://www.mspbank.ru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5215" y="212782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АО «Корпорация «МСП»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38459" y="2460495"/>
            <a:ext cx="1616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/>
              </a:rPr>
              <a:t>https://corpmsp.ru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38459" y="3295845"/>
            <a:ext cx="3292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Фонда развития промышленности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57077" y="3603622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5"/>
              </a:rPr>
              <a:t>http://frprf.ru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77662" y="4526821"/>
            <a:ext cx="3066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Корпорация </a:t>
            </a:r>
            <a:r>
              <a:rPr lang="ru-RU" b="1" dirty="0"/>
              <a:t>развития "ВЭБ.РФ"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77662" y="4862048"/>
            <a:ext cx="3494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https://</a:t>
            </a:r>
            <a:r>
              <a:rPr lang="ru-RU" u="sng" dirty="0" err="1">
                <a:hlinkClick r:id="rId6"/>
              </a:rPr>
              <a:t>вэб.рф</a:t>
            </a:r>
            <a:r>
              <a:rPr lang="ru-RU" u="sng" dirty="0">
                <a:hlinkClick r:id="rId6"/>
              </a:rPr>
              <a:t>/</a:t>
            </a:r>
            <a:r>
              <a:rPr lang="en-US" u="sng" dirty="0" err="1">
                <a:hlinkClick r:id="rId6"/>
              </a:rPr>
              <a:t>podderzhka-monogorodov</a:t>
            </a:r>
            <a:r>
              <a:rPr lang="en-US" u="sng" dirty="0">
                <a:hlinkClick r:id="rId6"/>
              </a:rPr>
              <a:t>/</a:t>
            </a:r>
            <a:endParaRPr lang="ru-RU" dirty="0"/>
          </a:p>
        </p:txBody>
      </p:sp>
      <p:sp>
        <p:nvSpPr>
          <p:cNvPr id="19" name="AutoShape 2" descr="МСП Бан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avatars.mds.yandex.net/i?id=e9fdc8b5754d15d3cedf3641b77308a0d53e9bc6-5123230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1042769"/>
            <a:ext cx="1166894" cy="5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 descr="https://corpmsp.ru/local/templates/flat/img/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i?id=139f5d88f851f8fe203a975b03362413cd722557-5514293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4" y="2137375"/>
            <a:ext cx="1089305" cy="7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017902b6c610d89dd9e4aaa4d4804c11967fc7b5-7607859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4554271"/>
            <a:ext cx="1130731" cy="5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d2b385c3a9647fe04915f87b5ce7ce1fefe74f72-8312047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9" y="3282799"/>
            <a:ext cx="1074210" cy="7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621715" y="1876012"/>
            <a:ext cx="4408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АО </a:t>
            </a:r>
            <a:r>
              <a:rPr lang="ru-RU" b="1" dirty="0"/>
              <a:t>«Корпорация развития Иркутской области»</a:t>
            </a:r>
          </a:p>
        </p:txBody>
      </p:sp>
      <p:pic>
        <p:nvPicPr>
          <p:cNvPr id="1038" name="Picture 14" descr="https://avatars.mds.yandex.net/i?id=a26f48e2752f7ed7b4131f10f2ecac39460a210ee56a7e76-12423024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8" y="1859766"/>
            <a:ext cx="1671636" cy="7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662067" y="2178285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2"/>
              </a:rPr>
              <a:t>http://aokrio.ru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580712" y="1023233"/>
            <a:ext cx="4177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Инвестиционный портал Иркутской области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636915" y="1331010"/>
            <a:ext cx="3993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3"/>
              </a:rPr>
              <a:t>https://invest.irkobl.ru/invest-infrastructure/map</a:t>
            </a:r>
            <a:r>
              <a:rPr lang="en-US" dirty="0" smtClean="0">
                <a:hlinkClick r:id="rId1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40" name="Picture 16" descr="https://avatars.mds.yandex.net/i?id=978e58a4e4a0fc04d23e74bb62aad5a150f001b535805419-12483974-images-thumbs&amp;n=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93" y="1018498"/>
            <a:ext cx="167163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647568" y="2822014"/>
            <a:ext cx="4044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МК «Фонд </a:t>
            </a:r>
            <a:r>
              <a:rPr lang="ru-RU" b="1" dirty="0"/>
              <a:t>микрокредитования Иркутской области»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08337" y="3256659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5"/>
              </a:rPr>
              <a:t>http://mfoirk.ru</a:t>
            </a:r>
            <a:endParaRPr lang="ru-RU" dirty="0"/>
          </a:p>
        </p:txBody>
      </p:sp>
      <p:pic>
        <p:nvPicPr>
          <p:cNvPr id="1042" name="Picture 18" descr="https://avatars.mds.yandex.net/i?id=b07a301fb13d4b89fdb8b72650b2525e979e7fe1-5234362-images-thumbs&amp;n=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8" y="2863579"/>
            <a:ext cx="1686836" cy="5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677299" y="3676908"/>
            <a:ext cx="4081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Фонд развития промышленности Иркутской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737365" y="4200128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7"/>
              </a:rPr>
              <a:t>http://www.frpirk.ru/</a:t>
            </a:r>
            <a:endParaRPr lang="ru-RU" dirty="0"/>
          </a:p>
        </p:txBody>
      </p:sp>
      <p:pic>
        <p:nvPicPr>
          <p:cNvPr id="1044" name="Picture 20" descr="https://avatars.mds.yandex.net/i?id=d2e21a7574be06e6076f7e5d98f95e3fc6b54cee-4756765-images-thumbs&amp;n=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79" y="3738206"/>
            <a:ext cx="1686836" cy="4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admsayansk.ru/pub/img/rubrics/6861/logotip_mb_irk_obl_na_belom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30" y="4668754"/>
            <a:ext cx="1723007" cy="80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647568" y="4615843"/>
            <a:ext cx="42258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Фонд поддержки и развития предпринимательства Иркутской области </a:t>
            </a:r>
            <a:endParaRPr lang="ru-RU" b="1" dirty="0" smtClean="0"/>
          </a:p>
          <a:p>
            <a:pPr algn="just"/>
            <a:r>
              <a:rPr lang="ru-RU" b="1" dirty="0" smtClean="0"/>
              <a:t>Центр </a:t>
            </a:r>
            <a:r>
              <a:rPr lang="ru-RU" b="1" dirty="0"/>
              <a:t>«Мой бизнес»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60447" y="5323597"/>
            <a:ext cx="840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20"/>
              </a:rPr>
              <a:t>mb38.ru</a:t>
            </a:r>
            <a:endParaRPr lang="ru-RU" dirty="0"/>
          </a:p>
        </p:txBody>
      </p:sp>
      <p:pic>
        <p:nvPicPr>
          <p:cNvPr id="1048" name="Picture 24" descr="https://avatars.mds.yandex.net/i?id=ff2fe28044413947c3ff6a1e482a146a2e93c97b-10804497-images-thumbs&amp;n=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5668712"/>
            <a:ext cx="1257138" cy="8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Прямоугольник 1023"/>
          <p:cNvSpPr/>
          <p:nvPr/>
        </p:nvSpPr>
        <p:spPr>
          <a:xfrm>
            <a:off x="1843577" y="5764267"/>
            <a:ext cx="3525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Агентство </a:t>
            </a:r>
            <a:r>
              <a:rPr lang="ru-RU" b="1" dirty="0"/>
              <a:t>стратегических инициатив</a:t>
            </a:r>
          </a:p>
        </p:txBody>
      </p:sp>
      <p:sp>
        <p:nvSpPr>
          <p:cNvPr id="1025" name="Прямоугольник 1024"/>
          <p:cNvSpPr/>
          <p:nvPr/>
        </p:nvSpPr>
        <p:spPr>
          <a:xfrm>
            <a:off x="1843577" y="6053746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2"/>
              </a:rPr>
              <a:t>https://asi.ru</a:t>
            </a:r>
            <a:r>
              <a:rPr lang="en-US" dirty="0" smtClean="0">
                <a:hlinkClick r:id="rId2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60446" y="5759435"/>
            <a:ext cx="4133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НМК «Саянский </a:t>
            </a:r>
            <a:r>
              <a:rPr lang="ru-RU" b="1" dirty="0"/>
              <a:t>Фонд Поддержки </a:t>
            </a:r>
            <a:r>
              <a:rPr lang="ru-RU" b="1" dirty="0" smtClean="0"/>
              <a:t>Предпринимательства»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14042" y="6231612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3"/>
              </a:rPr>
              <a:t>https://</a:t>
            </a:r>
            <a:r>
              <a:rPr lang="en-US" dirty="0" smtClean="0">
                <a:hlinkClick r:id="rId23"/>
              </a:rPr>
              <a:t>www.admsayansk.ru/page/4170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Syutkina_MP\Desktop\Марина\Инвестиционное развитие\Инвестиционный профиль\Шаблоны\111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49" y="5668713"/>
            <a:ext cx="1316076" cy="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2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0"/>
            <a:ext cx="4479721" cy="5880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788565"/>
            <a:ext cx="318782" cy="15435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961011" y="4578332"/>
            <a:ext cx="229299" cy="2063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54341" y="377505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8782" y="5704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973444" y="635885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75366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18782" y="11282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82;p23"/>
          <p:cNvSpPr txBox="1">
            <a:spLocks noGrp="1"/>
          </p:cNvSpPr>
          <p:nvPr>
            <p:ph type="title"/>
          </p:nvPr>
        </p:nvSpPr>
        <p:spPr>
          <a:xfrm>
            <a:off x="5394121" y="196439"/>
            <a:ext cx="5828100" cy="74802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ru-RU" sz="3200" b="1" dirty="0"/>
              <a:t>Обращение к инвесторам!</a:t>
            </a:r>
            <a:endParaRPr sz="3200" b="1" dirty="0"/>
          </a:p>
        </p:txBody>
      </p:sp>
      <p:sp>
        <p:nvSpPr>
          <p:cNvPr id="19" name="Google Shape;283;p23"/>
          <p:cNvSpPr txBox="1">
            <a:spLocks/>
          </p:cNvSpPr>
          <p:nvPr/>
        </p:nvSpPr>
        <p:spPr>
          <a:xfrm>
            <a:off x="5229224" y="964942"/>
            <a:ext cx="6524437" cy="50248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Уважаемые инвесторы!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Приглашаю вас ознакомиться с географическим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и экономическим потенциалом нашего города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и его предложениями.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Желаю представителям деловых кругов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успехов в реализации инвестиционных проектов, благополучия и процветания бизнеса!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Рассчитываю на взаимовыгодное и плодотворное сотрудничество.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Добро пожаловать в Саянск!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endParaRPr lang="ru-RU" sz="2400" dirty="0" smtClean="0"/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Мэр города Саянска, 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А.В. Ермаков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200" dirty="0"/>
          </a:p>
        </p:txBody>
      </p:sp>
      <p:pic>
        <p:nvPicPr>
          <p:cNvPr id="1026" name="Picture 2" descr="C:\Users\Syutkina_MP\Desktop\photo_2024-09-10_08-48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53" y="1411118"/>
            <a:ext cx="3249613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81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96"/>
          <p:cNvSpPr/>
          <p:nvPr/>
        </p:nvSpPr>
        <p:spPr>
          <a:xfrm>
            <a:off x="3250214" y="280271"/>
            <a:ext cx="8827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3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РЕАЛИЗУЕМЫЕ ИНВЕСТПРОЕКТЫ</a:t>
            </a:r>
            <a:r>
              <a:rPr kumimoji="0" lang="e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3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Шестиугольник 1"/>
          <p:cNvSpPr/>
          <p:nvPr/>
        </p:nvSpPr>
        <p:spPr>
          <a:xfrm>
            <a:off x="571500" y="741936"/>
            <a:ext cx="2133600" cy="173355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571497" y="2948747"/>
            <a:ext cx="2133600" cy="173355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>
            <a:off x="9734550" y="1836841"/>
            <a:ext cx="2133600" cy="173355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9734547" y="3975793"/>
            <a:ext cx="2133600" cy="173355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586787" y="5017197"/>
            <a:ext cx="2133600" cy="1733550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 rot="10800000">
            <a:off x="2726698" y="999991"/>
            <a:ext cx="4943475" cy="117731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 rot="10800000">
            <a:off x="2705098" y="3274676"/>
            <a:ext cx="4943475" cy="108169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10800000">
            <a:off x="2720387" y="5378326"/>
            <a:ext cx="4943475" cy="1026222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4791075" y="2177303"/>
            <a:ext cx="4943475" cy="107512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4791072" y="4356368"/>
            <a:ext cx="4943475" cy="102195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6" descr="I:\Кате\log_shp_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1" y="1637154"/>
            <a:ext cx="514500" cy="44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3448" y="2233009"/>
            <a:ext cx="4791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Предприятие по круглогодичному выращиваю овощей и зеленных в защищенном грунте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91076" y="4377695"/>
            <a:ext cx="4603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Строительство гостиницы, оказывающей услуги временного </a:t>
            </a:r>
            <a:r>
              <a:rPr lang="ru-RU" dirty="0" smtClean="0"/>
              <a:t>проживания, кафе</a:t>
            </a:r>
            <a:r>
              <a:rPr lang="ru-RU" dirty="0"/>
              <a:t>, автостоянки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9566" y="3308781"/>
            <a:ext cx="443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18068" y="1065427"/>
            <a:ext cx="443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01539" y="5462915"/>
            <a:ext cx="4547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pic>
        <p:nvPicPr>
          <p:cNvPr id="27" name="Picture 2" descr="C:\Users\EGE\Desktop\фото прези\prod_logo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61" y="5801815"/>
            <a:ext cx="552421" cy="5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avatars.mds.yandex.net/i?id=56adc4322021a4c8fa7ffbf57c20dd4a79744242-12164789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68" y="3837147"/>
            <a:ext cx="469463" cy="4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44122" y="2871431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8 241млн. руб.</a:t>
            </a:r>
            <a:endParaRPr lang="ru-R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38" y="2920374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04" y="2920374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948487" y="2899162"/>
            <a:ext cx="0" cy="32391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280691" y="2877007"/>
            <a:ext cx="1408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246 человек</a:t>
            </a:r>
            <a:endParaRPr lang="ru-RU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54" y="5047395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94" y="5042319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6948487" y="5047395"/>
            <a:ext cx="0" cy="32391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321280" y="5017197"/>
            <a:ext cx="1385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44,8 млн. руб.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370764" y="5042319"/>
            <a:ext cx="1408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14 человек</a:t>
            </a:r>
            <a:endParaRPr lang="ru-RU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22" y="607998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98" y="4029880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07" y="1836841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612858" y="1805794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4 050 млн. руб.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606544" y="3998833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1 044 млн. руб.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735700" y="6048936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3 750 млн.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9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Овал 53"/>
          <p:cNvSpPr/>
          <p:nvPr/>
        </p:nvSpPr>
        <p:spPr>
          <a:xfrm>
            <a:off x="9626976" y="2840350"/>
            <a:ext cx="2152650" cy="2125211"/>
          </a:xfrm>
          <a:prstGeom prst="ellipse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119944" y="2891820"/>
            <a:ext cx="2152650" cy="2125211"/>
          </a:xfrm>
          <a:prstGeom prst="ellipse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196269" y="1302661"/>
            <a:ext cx="2347889" cy="22858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819174" y="554502"/>
            <a:ext cx="2347889" cy="2285848"/>
          </a:xfrm>
          <a:prstGeom prst="ellipse">
            <a:avLst/>
          </a:prstGeom>
          <a:solidFill>
            <a:srgbClr val="99FFCC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3144648" y="2185655"/>
            <a:ext cx="2152650" cy="2125211"/>
          </a:xfrm>
          <a:prstGeom prst="ellipse">
            <a:avLst/>
          </a:prstGeom>
          <a:solidFill>
            <a:srgbClr val="99FFCC">
              <a:alpha val="41000"/>
            </a:srgbClr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950" y="2185655"/>
            <a:ext cx="2152650" cy="2125211"/>
          </a:xfrm>
          <a:prstGeom prst="ellipse">
            <a:avLst/>
          </a:prstGeom>
          <a:solidFill>
            <a:srgbClr val="99FFCC">
              <a:alpha val="41000"/>
            </a:srgbClr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3250214" y="280271"/>
            <a:ext cx="88272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kumimoji="0" lang="ru-RU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ПЛАНИРУЕМЫЕ К РЕАЛИЗАЦИИ </a:t>
            </a:r>
          </a:p>
          <a:p>
            <a:pPr lvl="0" algn="r">
              <a:buClrTx/>
              <a:defRPr/>
            </a:pPr>
            <a:r>
              <a:rPr kumimoji="0" lang="ru-RU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КРУПНЫЕ  ИНВЕСТПРОЕКТЫ</a:t>
            </a:r>
            <a:r>
              <a:rPr kumimoji="0" lang="e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3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22353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28027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08418" y="4424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58261" y="4396360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50 310 млн. руб.</a:t>
            </a:r>
            <a:endParaRPr lang="ru-R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" y="441187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" y="4887492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57696" y="4868926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500 рабочих мест</a:t>
            </a:r>
            <a:endParaRPr lang="ru-RU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32" y="519616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0376702" y="5134069"/>
            <a:ext cx="1586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37 000 млн. руб.</a:t>
            </a:r>
            <a:endParaRPr lang="ru-RU" dirty="0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243" y="517864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13" y="441187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638597" y="4392231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18 500 млн. руб.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640057" y="5158014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10 000 млн. руб.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14017" y="2660988"/>
            <a:ext cx="12298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Получения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этилена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Э200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19362" y="2736068"/>
            <a:ext cx="24032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мощностей комплекса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производству ПВХ 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 350 тыс.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тн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54399" y="1418398"/>
            <a:ext cx="187743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АО 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САЯНСКХИМПЛАСТ»</a:t>
            </a:r>
          </a:p>
        </p:txBody>
      </p:sp>
      <p:pic>
        <p:nvPicPr>
          <p:cNvPr id="58" name="Picture 6" descr="I:\Кате\log_shp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17" y="694401"/>
            <a:ext cx="701202" cy="60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EGE\Desktop\фото прези\кад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450" y="1478587"/>
            <a:ext cx="513526" cy="8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429977" y="3425360"/>
            <a:ext cx="16834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завода по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сжижению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природного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газа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789877" y="3473030"/>
            <a:ext cx="1826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завода по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производству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метанола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684336" y="2430155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Када-НефтеГаз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pic>
        <p:nvPicPr>
          <p:cNvPr id="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63" y="5627458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Прямоугольник 78"/>
          <p:cNvSpPr/>
          <p:nvPr/>
        </p:nvSpPr>
        <p:spPr>
          <a:xfrm>
            <a:off x="7622550" y="5559671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130 рабочих мест</a:t>
            </a:r>
            <a:endParaRPr lang="ru-RU" dirty="0"/>
          </a:p>
        </p:txBody>
      </p:sp>
      <p:pic>
        <p:nvPicPr>
          <p:cNvPr id="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342" y="5474260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10187916" y="5473569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450 рабочих мест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53273" y="5666016"/>
            <a:ext cx="7058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 </a:t>
            </a:r>
            <a:r>
              <a:rPr lang="ru-RU" sz="1600" dirty="0"/>
              <a:t>условии строительства газопровода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 err="1"/>
              <a:t>Ковыкта</a:t>
            </a:r>
            <a:r>
              <a:rPr lang="ru-RU" sz="1600" dirty="0"/>
              <a:t> – Саянск – Иркутск»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961107" y="6051078"/>
            <a:ext cx="4996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Планируется проведение </a:t>
            </a:r>
            <a:r>
              <a:rPr lang="ru-RU" dirty="0" smtClean="0"/>
              <a:t>геолого-разведочных  бурений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0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Овал 63"/>
          <p:cNvSpPr/>
          <p:nvPr/>
        </p:nvSpPr>
        <p:spPr>
          <a:xfrm>
            <a:off x="10500125" y="2962897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814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9289253" y="2653877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2 068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7639050" y="2291784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1 453</a:t>
            </a:r>
            <a:endParaRPr lang="ru-RU" sz="10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001683" y="190500"/>
            <a:ext cx="7874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СОЦИАЛЬНО-ЭКОНОМИЧЕСКОЕ РАЗВИТИЕ ГОРОДА ДО 2030Г.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err="1" smtClean="0">
                <a:solidFill>
                  <a:sysClr val="windowText" lastClr="000000"/>
                </a:solidFill>
                <a:latin typeface="Vidaloka"/>
                <a:sym typeface="Vidaloka"/>
              </a:rPr>
              <a:t>млн.руб</a:t>
            </a:r>
            <a:r>
              <a:rPr lang="ru-RU" sz="1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72601" y="1387818"/>
            <a:ext cx="1228724" cy="4000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2029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44200" y="1387818"/>
            <a:ext cx="1064424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2030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1225" y="1387819"/>
            <a:ext cx="1257299" cy="4120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2028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7121" y="1387818"/>
            <a:ext cx="1561929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2027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21261" y="1409701"/>
            <a:ext cx="1755664" cy="378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2026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6252" y="1409700"/>
            <a:ext cx="1775380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2025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8" name="Picture 2" descr="F:\9729_kak_upravlyat_upravlyayuszei_kompanie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2" y="1799830"/>
            <a:ext cx="854047" cy="8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landscap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4" y="5582441"/>
            <a:ext cx="1082220" cy="7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kidscirclecle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2" y="3892708"/>
            <a:ext cx="911840" cy="9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6293" y="2560924"/>
            <a:ext cx="146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Franklin Gothic Book" pitchFamily="34" charset="0"/>
              </a:rPr>
              <a:t>Городская инфраструктура</a:t>
            </a:r>
            <a:endParaRPr lang="ru-RU" sz="1400" dirty="0">
              <a:latin typeface="Franklin Gothic Boo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4279" y="6264010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ranklin Gothic Book" pitchFamily="34" charset="0"/>
              </a:rPr>
              <a:t>Общественное </a:t>
            </a:r>
            <a:endParaRPr lang="ru-RU" dirty="0" smtClean="0">
              <a:latin typeface="Franklin Gothic Book" pitchFamily="34" charset="0"/>
            </a:endParaRPr>
          </a:p>
          <a:p>
            <a:pPr algn="ctr"/>
            <a:r>
              <a:rPr lang="ru-RU" dirty="0" smtClean="0">
                <a:latin typeface="Franklin Gothic Book" pitchFamily="34" charset="0"/>
              </a:rPr>
              <a:t>пространство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94" y="4862495"/>
            <a:ext cx="146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Franklin Gothic Book" pitchFamily="34" charset="0"/>
              </a:rPr>
              <a:t>Социальная сфера</a:t>
            </a:r>
            <a:endParaRPr lang="ru-RU" sz="1400" dirty="0">
              <a:latin typeface="Franklin Gothic Book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02782" y="3450868"/>
            <a:ext cx="1130584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36807" y="5546080"/>
            <a:ext cx="11304094" cy="3636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ятиугольник 36"/>
          <p:cNvSpPr/>
          <p:nvPr/>
        </p:nvSpPr>
        <p:spPr>
          <a:xfrm>
            <a:off x="1923441" y="6250843"/>
            <a:ext cx="2722378" cy="21602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Благоустройство Парка Патриот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1929463" y="2674907"/>
            <a:ext cx="7447218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и капитальный ремонт водопроводных и канализационных сетей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1929463" y="2329637"/>
            <a:ext cx="5789867" cy="23128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полигона твердых бытовых отходов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1929463" y="1993019"/>
            <a:ext cx="9811438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жилья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923441" y="5979154"/>
            <a:ext cx="2722378" cy="21602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Устройство Сквера </a:t>
            </a:r>
            <a:r>
              <a:rPr lang="ru-RU" dirty="0">
                <a:solidFill>
                  <a:schemeClr val="tx1"/>
                </a:solidFill>
              </a:rPr>
              <a:t>Учителя</a:t>
            </a:r>
          </a:p>
        </p:txBody>
      </p:sp>
      <p:sp>
        <p:nvSpPr>
          <p:cNvPr id="42" name="Пятиугольник 41"/>
          <p:cNvSpPr/>
          <p:nvPr/>
        </p:nvSpPr>
        <p:spPr>
          <a:xfrm>
            <a:off x="1923441" y="6538084"/>
            <a:ext cx="2548546" cy="2491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Строительство «Забава-парк»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1929463" y="2985690"/>
            <a:ext cx="8677884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Капитальный ремонт дорог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1923441" y="5276079"/>
            <a:ext cx="4029684" cy="23364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центра молодежи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1923441" y="4646471"/>
            <a:ext cx="7205083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Капитальный ремонт учреждений образования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ятиугольник 47"/>
          <p:cNvSpPr/>
          <p:nvPr/>
        </p:nvSpPr>
        <p:spPr>
          <a:xfrm>
            <a:off x="1920376" y="4957628"/>
            <a:ext cx="2200885" cy="23881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Кап. ремонт уч. культуры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5905499" y="5248109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2 283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071255" y="4948988"/>
            <a:ext cx="574564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230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9086227" y="4623678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 655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3" name="Пятиугольник 52"/>
          <p:cNvSpPr/>
          <p:nvPr/>
        </p:nvSpPr>
        <p:spPr>
          <a:xfrm>
            <a:off x="4083845" y="4063671"/>
            <a:ext cx="2071858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>
                <a:solidFill>
                  <a:schemeClr val="tx1"/>
                </a:solidFill>
              </a:rPr>
              <a:t>Стр</a:t>
            </a:r>
            <a:r>
              <a:rPr lang="ru-RU" dirty="0" smtClean="0">
                <a:solidFill>
                  <a:schemeClr val="tx1"/>
                </a:solidFill>
              </a:rPr>
              <a:t>-во корта с </a:t>
            </a:r>
            <a:r>
              <a:rPr lang="ru-RU" dirty="0" err="1" smtClean="0">
                <a:solidFill>
                  <a:schemeClr val="tx1"/>
                </a:solidFill>
              </a:rPr>
              <a:t>ис.льдом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058895" y="405313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550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5" name="Пятиугольник 54"/>
          <p:cNvSpPr/>
          <p:nvPr/>
        </p:nvSpPr>
        <p:spPr>
          <a:xfrm>
            <a:off x="5810251" y="3784695"/>
            <a:ext cx="2352674" cy="23881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>
                <a:solidFill>
                  <a:schemeClr val="tx1"/>
                </a:solidFill>
              </a:rPr>
              <a:t>Стр</a:t>
            </a:r>
            <a:r>
              <a:rPr lang="ru-RU" dirty="0" smtClean="0">
                <a:solidFill>
                  <a:schemeClr val="tx1"/>
                </a:solidFill>
              </a:rPr>
              <a:t>-во </a:t>
            </a:r>
            <a:r>
              <a:rPr lang="ru-RU" dirty="0">
                <a:solidFill>
                  <a:schemeClr val="tx1"/>
                </a:solidFill>
              </a:rPr>
              <a:t>"Комплекс лыжный" </a:t>
            </a:r>
          </a:p>
        </p:txBody>
      </p:sp>
      <p:sp>
        <p:nvSpPr>
          <p:cNvPr id="56" name="Овал 55"/>
          <p:cNvSpPr/>
          <p:nvPr/>
        </p:nvSpPr>
        <p:spPr>
          <a:xfrm>
            <a:off x="8029573" y="376190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478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Пятиугольник 56"/>
          <p:cNvSpPr/>
          <p:nvPr/>
        </p:nvSpPr>
        <p:spPr>
          <a:xfrm>
            <a:off x="1923441" y="4325834"/>
            <a:ext cx="2297532" cy="23881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Кап. ремонты </a:t>
            </a:r>
            <a:r>
              <a:rPr lang="ru-RU" dirty="0" err="1" smtClean="0">
                <a:solidFill>
                  <a:schemeClr val="tx1"/>
                </a:solidFill>
              </a:rPr>
              <a:t>уч.спорта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4083844" y="431474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840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Пятиугольник 58"/>
          <p:cNvSpPr/>
          <p:nvPr/>
        </p:nvSpPr>
        <p:spPr>
          <a:xfrm>
            <a:off x="1920376" y="3491539"/>
            <a:ext cx="5642472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детской поликлиники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483081" y="3468746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900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4358537" y="6525619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4505411" y="6227442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4510937" y="5933568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Пятиугольник 70"/>
          <p:cNvSpPr/>
          <p:nvPr/>
        </p:nvSpPr>
        <p:spPr>
          <a:xfrm>
            <a:off x="4071255" y="5695948"/>
            <a:ext cx="7205157" cy="23762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Благоустройство общественных мест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11129775" y="5683953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50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6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№ 4 УПТК, № 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1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3" y="1243251"/>
            <a:ext cx="49625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sz="1500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sz="1500" dirty="0"/>
              <a:t>- от федеральной автотрассы – </a:t>
            </a:r>
            <a:r>
              <a:rPr lang="ru-RU" sz="1500" dirty="0" smtClean="0"/>
              <a:t>3 км</a:t>
            </a:r>
            <a:r>
              <a:rPr lang="ru-RU" sz="1500" dirty="0"/>
              <a:t>.</a:t>
            </a:r>
            <a:endParaRPr lang="ru-RU" sz="1500" b="1" dirty="0"/>
          </a:p>
          <a:p>
            <a:r>
              <a:rPr lang="ru-RU" sz="1500" dirty="0"/>
              <a:t>- от жилых домов - не более 100 м.</a:t>
            </a:r>
            <a:endParaRPr lang="ru-RU" sz="1500" b="1" dirty="0"/>
          </a:p>
          <a:p>
            <a:r>
              <a:rPr lang="ru-RU" sz="1500" dirty="0"/>
              <a:t>- удалённость площадки от действующей ж/д сортировочной станции - 4,5 км.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Разрешенное использование: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для </a:t>
            </a:r>
            <a:r>
              <a:rPr lang="ru-RU" sz="1500" dirty="0"/>
              <a:t>размещения промышленных объектов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Форма собственности: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государственная </a:t>
            </a:r>
            <a:r>
              <a:rPr lang="ru-RU" sz="1500" dirty="0"/>
              <a:t>собственность не разграничена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Правовой статус: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аренда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обременений: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подъездных путей: </a:t>
            </a:r>
          </a:p>
          <a:p>
            <a:r>
              <a:rPr lang="ru-RU" sz="1500" dirty="0"/>
              <a:t>- автомобильная дорога: имеется</a:t>
            </a:r>
            <a:endParaRPr lang="ru-RU" sz="1500" b="1" dirty="0"/>
          </a:p>
          <a:p>
            <a:r>
              <a:rPr lang="ru-RU" sz="1500" dirty="0"/>
              <a:t>- железнодорожные пути: имеется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территории площадки: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имеется </a:t>
            </a:r>
            <a:r>
              <a:rPr lang="ru-RU" sz="1500" dirty="0"/>
              <a:t>возможность расширения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зданий, строений, сооружений: </a:t>
            </a:r>
            <a:r>
              <a:rPr lang="ru-RU" sz="1500" dirty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инфраструктуры: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Свободные </a:t>
            </a:r>
            <a:r>
              <a:rPr lang="ru-RU" sz="1500" dirty="0"/>
              <a:t>мощности электроэнергии, тепловой энергии, водоснабжения, водоотведения не </a:t>
            </a:r>
            <a:r>
              <a:rPr lang="ru-RU" sz="1500" dirty="0" smtClean="0"/>
              <a:t>ограниченны</a:t>
            </a:r>
            <a:endParaRPr lang="ru-RU" sz="15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250936"/>
            <a:ext cx="6151563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область, г. Саянск, </a:t>
            </a:r>
            <a:r>
              <a:rPr lang="ru-RU" dirty="0" smtClean="0"/>
              <a:t>промышленный узел</a:t>
            </a:r>
            <a:r>
              <a:rPr lang="ru-RU" dirty="0"/>
              <a:t>, база № 4 УПТК, № </a:t>
            </a:r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38:28:010904:274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72125" y="2178373"/>
            <a:ext cx="1765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2,7 </a:t>
            </a:r>
            <a:r>
              <a:rPr lang="ru-RU" dirty="0"/>
              <a:t>га (27 638 м2)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7277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промышленных объектов I, II, III класса опасности ПЗ-1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919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стройиндустрии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2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782" y="3309006"/>
            <a:ext cx="65106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Наличие </a:t>
            </a:r>
            <a:r>
              <a:rPr lang="ru-RU" b="1" dirty="0">
                <a:solidFill>
                  <a:srgbClr val="0070C0"/>
                </a:solidFill>
              </a:rPr>
              <a:t>подъездных путей:</a:t>
            </a:r>
          </a:p>
          <a:p>
            <a:r>
              <a:rPr lang="ru-RU" dirty="0">
                <a:solidFill>
                  <a:schemeClr val="tx1"/>
                </a:solidFill>
              </a:rPr>
              <a:t>- автомобильная дорога: имеется</a:t>
            </a:r>
          </a:p>
          <a:p>
            <a:r>
              <a:rPr lang="ru-RU" dirty="0">
                <a:solidFill>
                  <a:schemeClr val="tx1"/>
                </a:solidFill>
              </a:rPr>
              <a:t>- железнодорожные пути: имеется</a:t>
            </a:r>
          </a:p>
          <a:p>
            <a:r>
              <a:rPr lang="ru-RU" b="1" dirty="0">
                <a:solidFill>
                  <a:srgbClr val="0070C0"/>
                </a:solidFill>
              </a:rPr>
              <a:t>Характеристика территории площадки:</a:t>
            </a:r>
          </a:p>
          <a:p>
            <a:r>
              <a:rPr lang="ru-RU" dirty="0">
                <a:solidFill>
                  <a:schemeClr val="tx1"/>
                </a:solidFill>
              </a:rPr>
              <a:t>- ограждения: не имеется</a:t>
            </a:r>
          </a:p>
          <a:p>
            <a:r>
              <a:rPr lang="ru-RU" dirty="0">
                <a:solidFill>
                  <a:schemeClr val="tx1"/>
                </a:solidFill>
              </a:rPr>
              <a:t>- строения: имеются разрушенные</a:t>
            </a:r>
          </a:p>
          <a:p>
            <a:r>
              <a:rPr lang="ru-RU" dirty="0">
                <a:solidFill>
                  <a:schemeClr val="tx1"/>
                </a:solidFill>
              </a:rPr>
              <a:t>- возможность расширения: не имеется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инфраструктуры: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</a:t>
            </a:r>
            <a:r>
              <a:rPr lang="ru-RU" dirty="0">
                <a:solidFill>
                  <a:schemeClr val="tx1"/>
                </a:solidFill>
              </a:rPr>
              <a:t>по </a:t>
            </a:r>
            <a:r>
              <a:rPr lang="ru-RU" dirty="0" err="1">
                <a:solidFill>
                  <a:schemeClr val="tx1"/>
                </a:solidFill>
              </a:rPr>
              <a:t>теплоэнергии</a:t>
            </a:r>
            <a:r>
              <a:rPr lang="ru-RU" dirty="0">
                <a:solidFill>
                  <a:schemeClr val="tx1"/>
                </a:solidFill>
              </a:rPr>
              <a:t> – до 30% (мощность 818 Гкал/час)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</a:t>
            </a:r>
            <a:r>
              <a:rPr lang="ru-RU" dirty="0">
                <a:solidFill>
                  <a:schemeClr val="tx1"/>
                </a:solidFill>
              </a:rPr>
              <a:t>по водоснабжению на 48% (мощность 40 тыс.м3/сутки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по </a:t>
            </a:r>
            <a:r>
              <a:rPr lang="ru-RU" dirty="0">
                <a:solidFill>
                  <a:schemeClr val="tx1"/>
                </a:solidFill>
              </a:rPr>
              <a:t>водоотведению на 28% (мощность 49,2 тыс. м3/сутки)</a:t>
            </a:r>
          </a:p>
          <a:p>
            <a:r>
              <a:rPr lang="ru-RU" b="1" dirty="0">
                <a:solidFill>
                  <a:srgbClr val="0070C0"/>
                </a:solidFill>
              </a:rPr>
              <a:t>Очистные сооружения:</a:t>
            </a:r>
            <a:r>
              <a:rPr lang="ru-RU" dirty="0">
                <a:solidFill>
                  <a:srgbClr val="0070C0"/>
                </a:solidFill>
              </a:rPr>
              <a:t>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имеется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Электрические сети: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мощности по </a:t>
            </a:r>
            <a:r>
              <a:rPr lang="ru-RU" dirty="0">
                <a:solidFill>
                  <a:schemeClr val="tx1"/>
                </a:solidFill>
              </a:rPr>
              <a:t>электроэнергии – до 40% (мощность 260 МВт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Иркутская </a:t>
            </a:r>
            <a:r>
              <a:rPr lang="ru-RU" dirty="0">
                <a:solidFill>
                  <a:schemeClr val="tx1"/>
                </a:solidFill>
              </a:rPr>
              <a:t>область,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  <a:r>
              <a:rPr lang="ru-RU" dirty="0">
                <a:solidFill>
                  <a:schemeClr val="tx1"/>
                </a:solidFill>
              </a:rPr>
              <a:t>Саянск, промышленный узел, база </a:t>
            </a:r>
            <a:r>
              <a:rPr lang="ru-RU" dirty="0" smtClean="0">
                <a:solidFill>
                  <a:schemeClr val="tx1"/>
                </a:solidFill>
              </a:rPr>
              <a:t>стройиндустрии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38:28:010903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25" y="2108846"/>
            <a:ext cx="2419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34,16 га (341 646 м2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54990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Зоны </a:t>
            </a:r>
            <a:r>
              <a:rPr lang="ru-RU" dirty="0">
                <a:solidFill>
                  <a:schemeClr val="tx1"/>
                </a:solidFill>
              </a:rPr>
              <a:t>промышленных объектов I, II, III класса опасности </a:t>
            </a:r>
            <a:r>
              <a:rPr lang="ru-RU" dirty="0" smtClean="0">
                <a:solidFill>
                  <a:schemeClr val="tx1"/>
                </a:solidFill>
              </a:rPr>
              <a:t>ПЗ-1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52900"/>
            <a:ext cx="5218113" cy="24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11223" y="3043826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Разрешенное использование: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производственное назначение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1800" y="1222116"/>
            <a:ext cx="4986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Удаленность площадок:</a:t>
            </a:r>
          </a:p>
          <a:p>
            <a:r>
              <a:rPr lang="ru-RU" dirty="0">
                <a:solidFill>
                  <a:schemeClr val="tx1"/>
                </a:solidFill>
              </a:rPr>
              <a:t>- от федеральной автотрассы – 5,5 км.</a:t>
            </a:r>
          </a:p>
          <a:p>
            <a:r>
              <a:rPr lang="ru-RU" dirty="0">
                <a:solidFill>
                  <a:schemeClr val="tx1"/>
                </a:solidFill>
              </a:rPr>
              <a:t>- от центра </a:t>
            </a:r>
            <a:r>
              <a:rPr lang="ru-RU" dirty="0" smtClean="0">
                <a:solidFill>
                  <a:schemeClr val="tx1"/>
                </a:solidFill>
              </a:rPr>
              <a:t>города </a:t>
            </a:r>
            <a:r>
              <a:rPr lang="ru-RU" dirty="0">
                <a:solidFill>
                  <a:schemeClr val="tx1"/>
                </a:solidFill>
              </a:rPr>
              <a:t>- 15 км.</a:t>
            </a:r>
          </a:p>
          <a:p>
            <a:r>
              <a:rPr lang="ru-RU" dirty="0">
                <a:solidFill>
                  <a:schemeClr val="tx1"/>
                </a:solidFill>
              </a:rPr>
              <a:t>- от ближайших производственных объектов - 1 км.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Форма </a:t>
            </a:r>
            <a:r>
              <a:rPr lang="ru-RU" b="1" dirty="0">
                <a:solidFill>
                  <a:srgbClr val="0070C0"/>
                </a:solidFill>
              </a:rPr>
              <a:t>собственности: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государственная собственность не разграничена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Правовой статус: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аренда</a:t>
            </a:r>
          </a:p>
          <a:p>
            <a:r>
              <a:rPr lang="ru-RU" b="1" dirty="0">
                <a:solidFill>
                  <a:srgbClr val="0070C0"/>
                </a:solidFill>
              </a:rPr>
              <a:t>Наличие обременений: </a:t>
            </a:r>
          </a:p>
          <a:p>
            <a:r>
              <a:rPr lang="ru-RU" dirty="0">
                <a:solidFill>
                  <a:schemeClr val="tx1"/>
                </a:solidFill>
              </a:rPr>
              <a:t>отсутствуют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11223" y="35450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Наличие зданий, строений, сооружений: </a:t>
            </a:r>
          </a:p>
          <a:p>
            <a:r>
              <a:rPr lang="ru-RU" dirty="0">
                <a:solidFill>
                  <a:schemeClr val="tx1"/>
                </a:solidFill>
              </a:rPr>
              <a:t>отсутствуют</a:t>
            </a:r>
          </a:p>
        </p:txBody>
      </p:sp>
    </p:spTree>
    <p:extLst>
      <p:ext uri="{BB962C8B-B14F-4D97-AF65-F5344CB8AC3E}">
        <p14:creationId xmlns:p14="http://schemas.microsoft.com/office/powerpoint/2010/main" val="316632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стройиндустрии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3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3" y="1122303"/>
            <a:ext cx="4962525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sz="1500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sz="1500" dirty="0"/>
              <a:t>- от федеральной </a:t>
            </a:r>
            <a:r>
              <a:rPr lang="ru-RU" sz="1500" dirty="0" smtClean="0"/>
              <a:t>автотрассы – </a:t>
            </a:r>
            <a:r>
              <a:rPr lang="ru-RU" sz="1500" dirty="0"/>
              <a:t>3,4 км.</a:t>
            </a:r>
          </a:p>
          <a:p>
            <a:r>
              <a:rPr lang="ru-RU" sz="1500" dirty="0" smtClean="0"/>
              <a:t>- </a:t>
            </a:r>
            <a:r>
              <a:rPr lang="ru-RU" sz="1500" dirty="0"/>
              <a:t>от центра </a:t>
            </a:r>
            <a:r>
              <a:rPr lang="ru-RU" sz="1500" dirty="0" smtClean="0"/>
              <a:t>города - </a:t>
            </a:r>
            <a:r>
              <a:rPr lang="ru-RU" sz="1500" dirty="0"/>
              <a:t>18 км.</a:t>
            </a:r>
          </a:p>
          <a:p>
            <a:r>
              <a:rPr lang="ru-RU" sz="1500" dirty="0"/>
              <a:t>- от ближайших производственных объектов - 0,4 км.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Разрешенное </a:t>
            </a:r>
            <a:r>
              <a:rPr lang="ru-RU" sz="1500" b="1" dirty="0">
                <a:solidFill>
                  <a:srgbClr val="0070C0"/>
                </a:solidFill>
              </a:rPr>
              <a:t>использование: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/>
              <a:t>производственное </a:t>
            </a:r>
            <a:r>
              <a:rPr lang="ru-RU" sz="1500" dirty="0" smtClean="0"/>
              <a:t>назначение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Форма </a:t>
            </a:r>
            <a:r>
              <a:rPr lang="ru-RU" sz="1500" b="1" dirty="0">
                <a:solidFill>
                  <a:srgbClr val="0070C0"/>
                </a:solidFill>
              </a:rPr>
              <a:t>собственности: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/>
              <a:t>государственная собственность не </a:t>
            </a:r>
            <a:r>
              <a:rPr lang="ru-RU" sz="1500" dirty="0" smtClean="0"/>
              <a:t>разграничена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Правовой </a:t>
            </a:r>
            <a:r>
              <a:rPr lang="ru-RU" sz="1500" b="1" dirty="0">
                <a:solidFill>
                  <a:srgbClr val="0070C0"/>
                </a:solidFill>
              </a:rPr>
              <a:t>статус: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аренда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обременений: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подъездных путей: </a:t>
            </a:r>
          </a:p>
          <a:p>
            <a:r>
              <a:rPr lang="ru-RU" sz="1500" dirty="0"/>
              <a:t>- автомобильная дорога: имеется</a:t>
            </a:r>
          </a:p>
          <a:p>
            <a:r>
              <a:rPr lang="ru-RU" sz="1500" dirty="0"/>
              <a:t>- железнодорожные пути: имеется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sz="1500" b="1" dirty="0">
                <a:solidFill>
                  <a:srgbClr val="0070C0"/>
                </a:solidFill>
              </a:rPr>
              <a:t>территории площадки: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600" dirty="0"/>
              <a:t>- ограждения: не имеется</a:t>
            </a:r>
            <a:endParaRPr lang="ru-RU" sz="1600" b="1" dirty="0"/>
          </a:p>
          <a:p>
            <a:r>
              <a:rPr lang="ru-RU" sz="1600" dirty="0"/>
              <a:t>- строения: не имеется</a:t>
            </a:r>
            <a:endParaRPr lang="ru-RU" sz="1600" b="1" dirty="0"/>
          </a:p>
          <a:p>
            <a:r>
              <a:rPr lang="ru-RU" sz="1600" dirty="0"/>
              <a:t>- возможность расширения: не имеется</a:t>
            </a:r>
            <a:endParaRPr lang="ru-RU" sz="1600" b="1" dirty="0"/>
          </a:p>
          <a:p>
            <a:r>
              <a:rPr lang="ru-RU" sz="1500" b="1" dirty="0" smtClean="0">
                <a:solidFill>
                  <a:srgbClr val="0070C0"/>
                </a:solidFill>
              </a:rPr>
              <a:t>Наличие </a:t>
            </a:r>
            <a:r>
              <a:rPr lang="ru-RU" sz="1500" b="1" dirty="0">
                <a:solidFill>
                  <a:srgbClr val="0070C0"/>
                </a:solidFill>
              </a:rPr>
              <a:t>зданий, строений, сооружений: </a:t>
            </a:r>
            <a:r>
              <a:rPr lang="ru-RU" sz="1500" dirty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инфраструктуры: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600" dirty="0"/>
              <a:t>инженерные сети имеются</a:t>
            </a:r>
            <a:endParaRPr lang="ru-RU" sz="15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область, </a:t>
            </a:r>
            <a:r>
              <a:rPr lang="ru-RU" dirty="0" smtClean="0"/>
              <a:t>г. Саянск</a:t>
            </a:r>
            <a:r>
              <a:rPr lang="ru-RU" dirty="0"/>
              <a:t>, промышленный узел, база стройиндустрии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38:28:010903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72124" y="2178373"/>
            <a:ext cx="197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10,84 га (108 446 м2)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7277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производственных и коммунально-складских объектов III, IV класса опасности ПЗ-2</a:t>
            </a:r>
            <a:endParaRPr lang="ru-RU" b="1" dirty="0"/>
          </a:p>
        </p:txBody>
      </p:sp>
      <p:pic>
        <p:nvPicPr>
          <p:cNvPr id="307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747823"/>
            <a:ext cx="52959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25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14007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585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Территория незавершенного строительством объекта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8" y="66773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4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810062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обл., г. Саянск, Промышленно-коммунальная зона, №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10062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38:28:010301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10062" y="2157102"/>
            <a:ext cx="197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74,99 га (749 940 м</a:t>
            </a:r>
            <a:r>
              <a:rPr lang="ru-RU" baseline="30000" dirty="0"/>
              <a:t>2</a:t>
            </a:r>
            <a:r>
              <a:rPr lang="ru-RU" dirty="0"/>
              <a:t>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50731" y="262276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производственных и коммунально-складских объектов III, IV класса опасности ПЗ-2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006" y="1233084"/>
            <a:ext cx="63963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dirty="0"/>
              <a:t>- от федеральной </a:t>
            </a:r>
            <a:r>
              <a:rPr lang="ru-RU" dirty="0" smtClean="0"/>
              <a:t>автотрассы </a:t>
            </a:r>
            <a:r>
              <a:rPr lang="ru-RU" dirty="0"/>
              <a:t>– 11 км.</a:t>
            </a:r>
            <a:endParaRPr lang="ru-RU" b="1" dirty="0"/>
          </a:p>
          <a:p>
            <a:r>
              <a:rPr lang="ru-RU" dirty="0" smtClean="0"/>
              <a:t>- </a:t>
            </a:r>
            <a:r>
              <a:rPr lang="ru-RU" dirty="0"/>
              <a:t>от центра </a:t>
            </a:r>
            <a:r>
              <a:rPr lang="ru-RU" dirty="0" smtClean="0"/>
              <a:t>города </a:t>
            </a:r>
            <a:r>
              <a:rPr lang="ru-RU" dirty="0"/>
              <a:t>- 2,5 км.</a:t>
            </a:r>
            <a:endParaRPr lang="ru-RU" b="1" dirty="0"/>
          </a:p>
          <a:p>
            <a:r>
              <a:rPr lang="ru-RU" dirty="0"/>
              <a:t>- от ближайших производственных объектов - 0,1 км.</a:t>
            </a:r>
            <a:endParaRPr lang="ru-RU" b="1" dirty="0"/>
          </a:p>
          <a:p>
            <a:r>
              <a:rPr lang="ru-RU" b="1" dirty="0" smtClean="0">
                <a:solidFill>
                  <a:srgbClr val="0070C0"/>
                </a:solidFill>
              </a:rPr>
              <a:t>Правовой </a:t>
            </a:r>
            <a:r>
              <a:rPr lang="ru-RU" b="1" dirty="0">
                <a:solidFill>
                  <a:srgbClr val="0070C0"/>
                </a:solidFill>
              </a:rPr>
              <a:t>статус</a:t>
            </a:r>
            <a:r>
              <a:rPr lang="ru-RU" dirty="0">
                <a:solidFill>
                  <a:srgbClr val="0070C0"/>
                </a:solidFill>
              </a:rPr>
              <a:t>: </a:t>
            </a:r>
            <a:r>
              <a:rPr lang="ru-RU" dirty="0"/>
              <a:t>аренда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обременений</a:t>
            </a:r>
            <a:r>
              <a:rPr lang="ru-RU" dirty="0">
                <a:solidFill>
                  <a:srgbClr val="0070C0"/>
                </a:solidFill>
              </a:rPr>
              <a:t>: </a:t>
            </a:r>
            <a:r>
              <a:rPr lang="ru-RU" dirty="0"/>
              <a:t>отсутствуют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подъездных путей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  <a:r>
              <a:rPr lang="ru-RU" dirty="0" smtClean="0"/>
              <a:t>автомобильная </a:t>
            </a:r>
            <a:r>
              <a:rPr lang="ru-RU" dirty="0"/>
              <a:t>дорога: имеется</a:t>
            </a:r>
            <a:endParaRPr lang="ru-RU" b="1" dirty="0"/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территории площадки:</a:t>
            </a:r>
          </a:p>
          <a:p>
            <a:r>
              <a:rPr lang="ru-RU" dirty="0"/>
              <a:t>- ограждения: не имеется</a:t>
            </a:r>
            <a:endParaRPr lang="ru-RU" b="1" dirty="0"/>
          </a:p>
          <a:p>
            <a:r>
              <a:rPr lang="ru-RU" dirty="0"/>
              <a:t>- строения: имеются разрушенные</a:t>
            </a:r>
            <a:endParaRPr lang="ru-RU" b="1" dirty="0"/>
          </a:p>
          <a:p>
            <a:r>
              <a:rPr lang="ru-RU" dirty="0"/>
              <a:t>- возможность расширения: имеется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зданий, строений, сооружений: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dirty="0" smtClean="0"/>
              <a:t>Склад (</a:t>
            </a:r>
            <a:r>
              <a:rPr lang="en-US" dirty="0" smtClean="0"/>
              <a:t>S </a:t>
            </a:r>
            <a:r>
              <a:rPr lang="ru-RU" dirty="0" smtClean="0"/>
              <a:t>55 440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Проходная – (</a:t>
            </a:r>
            <a:r>
              <a:rPr lang="en-US" dirty="0" smtClean="0"/>
              <a:t>S</a:t>
            </a:r>
            <a:r>
              <a:rPr lang="ru-RU" dirty="0" smtClean="0"/>
              <a:t> 29,8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Плодоовощная база (</a:t>
            </a:r>
            <a:r>
              <a:rPr lang="en-US" dirty="0" smtClean="0"/>
              <a:t>S</a:t>
            </a:r>
            <a:r>
              <a:rPr lang="ru-RU" dirty="0" smtClean="0"/>
              <a:t> 24749</a:t>
            </a:r>
            <a:r>
              <a:rPr lang="ru-RU" dirty="0"/>
              <a:t> </a:t>
            </a:r>
            <a:r>
              <a:rPr lang="ru-RU" dirty="0" err="1" smtClean="0"/>
              <a:t>кв.м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Фумигационная</a:t>
            </a:r>
            <a:r>
              <a:rPr lang="ru-RU" dirty="0" smtClean="0"/>
              <a:t> </a:t>
            </a:r>
            <a:r>
              <a:rPr lang="ru-RU" dirty="0"/>
              <a:t>камера</a:t>
            </a:r>
            <a:r>
              <a:rPr lang="ru-RU" dirty="0" smtClean="0"/>
              <a:t> - </a:t>
            </a:r>
            <a:r>
              <a:rPr lang="ru-RU" dirty="0"/>
              <a:t>(</a:t>
            </a:r>
            <a:r>
              <a:rPr lang="en-US" dirty="0"/>
              <a:t>S </a:t>
            </a:r>
            <a:r>
              <a:rPr lang="ru-RU" dirty="0" smtClean="0"/>
              <a:t>371,42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Склад аммиака </a:t>
            </a:r>
            <a:r>
              <a:rPr lang="en-US" dirty="0" smtClean="0"/>
              <a:t>(</a:t>
            </a:r>
            <a:r>
              <a:rPr lang="en-US" dirty="0"/>
              <a:t>S </a:t>
            </a:r>
            <a:r>
              <a:rPr lang="ru-RU" dirty="0" smtClean="0"/>
              <a:t>72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инфраструктуры: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dirty="0" smtClean="0"/>
              <a:t>- загруженность </a:t>
            </a:r>
            <a:r>
              <a:rPr lang="ru-RU" dirty="0"/>
              <a:t>по </a:t>
            </a:r>
            <a:r>
              <a:rPr lang="ru-RU" dirty="0" err="1"/>
              <a:t>теплоэнергии</a:t>
            </a:r>
            <a:r>
              <a:rPr lang="ru-RU" dirty="0"/>
              <a:t> – до 30% (мощность </a:t>
            </a:r>
            <a:r>
              <a:rPr lang="ru-RU" dirty="0" smtClean="0"/>
              <a:t>818</a:t>
            </a:r>
            <a:r>
              <a:rPr lang="ru-RU" dirty="0"/>
              <a:t> Гкал/час)</a:t>
            </a:r>
            <a:endParaRPr lang="ru-RU" b="1" dirty="0"/>
          </a:p>
          <a:p>
            <a:r>
              <a:rPr lang="ru-RU" dirty="0" smtClean="0"/>
              <a:t>- загруженность по</a:t>
            </a:r>
            <a:r>
              <a:rPr lang="ru-RU" dirty="0"/>
              <a:t> водоснабжению на 48% (</a:t>
            </a:r>
            <a:r>
              <a:rPr lang="ru-RU" dirty="0" smtClean="0"/>
              <a:t>мощность  </a:t>
            </a:r>
            <a:r>
              <a:rPr lang="ru-RU" dirty="0"/>
              <a:t>40 тыс.м3/сутки) </a:t>
            </a:r>
            <a:endParaRPr lang="ru-RU" dirty="0" smtClean="0"/>
          </a:p>
          <a:p>
            <a:r>
              <a:rPr lang="ru-RU" dirty="0" smtClean="0"/>
              <a:t>- загруженность по </a:t>
            </a:r>
            <a:r>
              <a:rPr lang="ru-RU" dirty="0"/>
              <a:t>водоотведению на 28% (мощность 49,2 тыс. м3/сутки)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Очистные сооружения: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/>
              <a:t>имеются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Электрические сети: 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/>
              <a:t>мощности по</a:t>
            </a:r>
            <a:r>
              <a:rPr lang="ru-RU" dirty="0"/>
              <a:t> электроэнергии – до 40% (мощность 260 МВт</a:t>
            </a:r>
            <a:r>
              <a:rPr lang="ru-RU" dirty="0" smtClean="0"/>
              <a:t>)</a:t>
            </a:r>
            <a:endParaRPr lang="ru-RU" b="1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426006"/>
            <a:ext cx="533876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905500" y="337345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Разрешенное использование: </a:t>
            </a:r>
          </a:p>
          <a:p>
            <a:r>
              <a:rPr lang="ru-RU" dirty="0"/>
              <a:t>для размещения производственных зданий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05500" y="3900631"/>
            <a:ext cx="2619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Форма собственности: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муниципальная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4357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01598" y="141733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0657" y="198054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0657" y="33771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6" y="161003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КОНТАКТЫ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060" y="3820076"/>
            <a:ext cx="7902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Demi" pitchFamily="34" charset="0"/>
              </a:rPr>
              <a:t>Администрация городского округа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муниципального </a:t>
            </a:r>
            <a:r>
              <a:rPr lang="ru-RU" sz="1600" dirty="0">
                <a:latin typeface="Franklin Gothic Demi" pitchFamily="34" charset="0"/>
              </a:rPr>
              <a:t>образования «город Саянск» </a:t>
            </a:r>
            <a:endParaRPr lang="ru-RU" sz="1600" dirty="0" smtClean="0">
              <a:latin typeface="Franklin Gothic Dem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0" y="6131315"/>
            <a:ext cx="375147" cy="3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7" y="4543884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4" y="5162096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4" y="5682656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03184" y="738032"/>
            <a:ext cx="4114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Franklin Gothic Demi" pitchFamily="34" charset="0"/>
              </a:rPr>
              <a:t>Мэр </a:t>
            </a:r>
            <a:r>
              <a:rPr lang="ru-RU" sz="1600" dirty="0">
                <a:latin typeface="Franklin Gothic Demi" pitchFamily="34" charset="0"/>
              </a:rPr>
              <a:t>городского округа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муниципального </a:t>
            </a:r>
            <a:r>
              <a:rPr lang="ru-RU" sz="1600" dirty="0">
                <a:latin typeface="Franklin Gothic Demi" pitchFamily="34" charset="0"/>
              </a:rPr>
              <a:t>образования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«</a:t>
            </a:r>
            <a:r>
              <a:rPr lang="ru-RU" sz="1600" dirty="0">
                <a:latin typeface="Franklin Gothic Demi" pitchFamily="34" charset="0"/>
              </a:rPr>
              <a:t>город Саянск</a:t>
            </a:r>
            <a:r>
              <a:rPr lang="ru-RU" sz="1600" dirty="0" smtClean="0">
                <a:latin typeface="Franklin Gothic Demi" pitchFamily="34" charset="0"/>
              </a:rPr>
              <a:t>»</a:t>
            </a:r>
          </a:p>
          <a:p>
            <a:r>
              <a:rPr lang="ru-RU" sz="1600" dirty="0" smtClean="0">
                <a:latin typeface="Franklin Gothic Demi" pitchFamily="34" charset="0"/>
              </a:rPr>
              <a:t> </a:t>
            </a:r>
          </a:p>
          <a:p>
            <a:r>
              <a:rPr lang="ru-RU" sz="1600" dirty="0" smtClean="0">
                <a:latin typeface="Franklin Gothic Demi" pitchFamily="34" charset="0"/>
              </a:rPr>
              <a:t>Ермаков Александр Владимирович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4341" y="5682656"/>
            <a:ext cx="182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err="1" smtClean="0">
                <a:solidFill>
                  <a:schemeClr val="tx1"/>
                </a:solidFill>
                <a:hlinkClick r:id="rId7"/>
              </a:rPr>
              <a:t>admsayansk</a:t>
            </a:r>
            <a:r>
              <a:rPr lang="ru-RU" i="1" u="sng" dirty="0">
                <a:solidFill>
                  <a:schemeClr val="tx1"/>
                </a:solidFill>
                <a:hlinkClick r:id="rId7"/>
              </a:rPr>
              <a:t>.</a:t>
            </a:r>
            <a:r>
              <a:rPr lang="en-US" i="1" u="sng" dirty="0" err="1">
                <a:solidFill>
                  <a:schemeClr val="tx1"/>
                </a:solidFill>
                <a:hlinkClick r:id="rId7"/>
              </a:rPr>
              <a:t>ru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3276" y="5122507"/>
            <a:ext cx="2236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hlinkClick r:id="rId8"/>
              </a:rPr>
              <a:t>admsayansk</a:t>
            </a:r>
            <a:r>
              <a:rPr lang="ru-RU" dirty="0" smtClean="0">
                <a:solidFill>
                  <a:schemeClr val="tx1"/>
                </a:solidFill>
                <a:hlinkClick r:id="rId8"/>
              </a:rPr>
              <a:t>@</a:t>
            </a:r>
            <a:r>
              <a:rPr lang="en-US" dirty="0" err="1">
                <a:solidFill>
                  <a:schemeClr val="tx1"/>
                </a:solidFill>
                <a:hlinkClick r:id="rId8"/>
              </a:rPr>
              <a:t>irmail</a:t>
            </a:r>
            <a:r>
              <a:rPr lang="ru-RU" dirty="0">
                <a:solidFill>
                  <a:schemeClr val="tx1"/>
                </a:solidFill>
                <a:hlinkClick r:id="rId8"/>
              </a:rPr>
              <a:t>.</a:t>
            </a:r>
            <a:r>
              <a:rPr lang="en-US" dirty="0" err="1" smtClean="0">
                <a:solidFill>
                  <a:schemeClr val="tx1"/>
                </a:solidFill>
                <a:hlinkClick r:id="rId8"/>
              </a:rPr>
              <a:t>ru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7867" y="4550819"/>
            <a:ext cx="3046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</a:t>
            </a:r>
            <a:r>
              <a:rPr lang="ru-RU" dirty="0"/>
              <a:t>8-39553) </a:t>
            </a:r>
            <a:r>
              <a:rPr lang="ru-RU" dirty="0" smtClean="0"/>
              <a:t>5-71-21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23496" y="6123083"/>
            <a:ext cx="3159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</a:t>
            </a:r>
            <a:r>
              <a:rPr lang="ru-RU" dirty="0"/>
              <a:t>. Саянск, м-н Олимпийский, </a:t>
            </a:r>
            <a:r>
              <a:rPr lang="ru-RU" dirty="0" smtClean="0"/>
              <a:t>30</a:t>
            </a:r>
          </a:p>
        </p:txBody>
      </p:sp>
      <p:pic>
        <p:nvPicPr>
          <p:cNvPr id="3081" name="Picture 9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97" y="4158280"/>
            <a:ext cx="7156250" cy="23854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941470" y="1579958"/>
            <a:ext cx="3800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Инвестиционный уполномоченный</a:t>
            </a:r>
          </a:p>
          <a:p>
            <a:pPr algn="ctr"/>
            <a:endParaRPr lang="ru-RU" sz="1600" dirty="0" smtClean="0">
              <a:latin typeface="Franklin Gothic Demi" pitchFamily="34" charset="0"/>
            </a:endParaRPr>
          </a:p>
          <a:p>
            <a:pPr algn="ctr"/>
            <a:r>
              <a:rPr lang="ru-RU" sz="1600" dirty="0" smtClean="0">
                <a:latin typeface="Franklin Gothic Demi" pitchFamily="34" charset="0"/>
              </a:rPr>
              <a:t>Зайцева Евгения Николаевна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159" y="3233883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03" y="2665174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62558" y="3154706"/>
            <a:ext cx="2066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Franklin Gothic Book" pitchFamily="34" charset="0"/>
              </a:rPr>
              <a:t>economsayansk@mail.ru</a:t>
            </a:r>
            <a:endParaRPr lang="ru-RU" dirty="0">
              <a:solidFill>
                <a:srgbClr val="3366FF"/>
              </a:solidFill>
              <a:latin typeface="Franklin Gothic Boo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29627" y="2665174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(8-39553) 5-71-21</a:t>
            </a:r>
          </a:p>
        </p:txBody>
      </p:sp>
      <p:pic>
        <p:nvPicPr>
          <p:cNvPr id="1026" name="Picture 2" descr="C:\Users\Syutkina_MP\Desktop\DSC_54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0" y="596273"/>
            <a:ext cx="2133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28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66675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42293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88348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81375" y="83863"/>
            <a:ext cx="864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ИНВЕСТИЦИОННАЯ ПРИВЛЕКАТЕЛЬНОСТЬ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175" y="683390"/>
            <a:ext cx="1102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Принят Устав </a:t>
            </a:r>
            <a:r>
              <a:rPr lang="ru-RU" sz="1600" dirty="0">
                <a:latin typeface="Franklin Gothic Demi" pitchFamily="34" charset="0"/>
              </a:rPr>
              <a:t>муниципального образования города </a:t>
            </a:r>
            <a:r>
              <a:rPr lang="ru-RU" sz="1600" dirty="0" smtClean="0">
                <a:latin typeface="Franklin Gothic Demi" pitchFamily="34" charset="0"/>
              </a:rPr>
              <a:t>Саянска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110-68-28 от 28.04.2005 </a:t>
            </a:r>
            <a:r>
              <a:rPr lang="ru-RU" sz="1600" dirty="0" smtClean="0">
                <a:latin typeface="Franklin Gothic Demi" pitchFamily="34" charset="0"/>
              </a:rPr>
              <a:t>г. </a:t>
            </a:r>
          </a:p>
          <a:p>
            <a:r>
              <a:rPr lang="ru-RU" sz="1600" dirty="0" smtClean="0">
                <a:latin typeface="Franklin Gothic Demi" pitchFamily="34" charset="0"/>
              </a:rPr>
              <a:t>Зарегистрирован </a:t>
            </a:r>
            <a:r>
              <a:rPr lang="ru-RU" sz="1600" dirty="0">
                <a:latin typeface="Franklin Gothic Demi" pitchFamily="34" charset="0"/>
              </a:rPr>
              <a:t>2 июня 2005 года постановлением главы администрации Иркутской области № </a:t>
            </a:r>
            <a:r>
              <a:rPr lang="ru-RU" sz="1600" dirty="0" smtClean="0">
                <a:latin typeface="Franklin Gothic Demi" pitchFamily="34" charset="0"/>
              </a:rPr>
              <a:t>21-пг.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175" y="1655744"/>
            <a:ext cx="10582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Внесен </a:t>
            </a:r>
            <a:r>
              <a:rPr lang="ru-RU" sz="1600" dirty="0">
                <a:latin typeface="Franklin Gothic Demi" pitchFamily="34" charset="0"/>
              </a:rPr>
              <a:t>в Федеральный реестр муниципальных образований </a:t>
            </a:r>
            <a:r>
              <a:rPr lang="ru-RU" sz="1600" dirty="0" smtClean="0">
                <a:latin typeface="Franklin Gothic Demi" pitchFamily="34" charset="0"/>
              </a:rPr>
              <a:t>РФ</a:t>
            </a:r>
          </a:p>
          <a:p>
            <a:r>
              <a:rPr lang="ru-RU" sz="1600" dirty="0" smtClean="0">
                <a:latin typeface="Franklin Gothic Demi" pitchFamily="34" charset="0"/>
              </a:rPr>
              <a:t>Свидетельство № </a:t>
            </a:r>
            <a:r>
              <a:rPr lang="ru-RU" sz="1600" dirty="0">
                <a:latin typeface="Franklin Gothic Demi" pitchFamily="34" charset="0"/>
              </a:rPr>
              <a:t>003379 от 23.05.2001 </a:t>
            </a:r>
            <a:r>
              <a:rPr lang="ru-RU" sz="1600" dirty="0" smtClean="0">
                <a:latin typeface="Franklin Gothic Demi" pitchFamily="34" charset="0"/>
              </a:rPr>
              <a:t>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38177" y="2461302"/>
            <a:ext cx="10582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Является </a:t>
            </a:r>
            <a:r>
              <a:rPr lang="ru-RU" sz="1600" dirty="0">
                <a:latin typeface="Franklin Gothic Demi" pitchFamily="34" charset="0"/>
              </a:rPr>
              <a:t>членом Союза малых городов РФ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Удостоверение </a:t>
            </a:r>
            <a:r>
              <a:rPr lang="ru-RU" sz="1600" dirty="0">
                <a:latin typeface="Franklin Gothic Demi" pitchFamily="34" charset="0"/>
              </a:rPr>
              <a:t>от 30.05.2001 </a:t>
            </a:r>
            <a:r>
              <a:rPr lang="ru-RU" sz="1600" dirty="0" smtClean="0">
                <a:latin typeface="Franklin Gothic Demi" pitchFamily="34" charset="0"/>
              </a:rPr>
              <a:t>года.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175" y="3332947"/>
            <a:ext cx="6400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Присвоен </a:t>
            </a:r>
            <a:r>
              <a:rPr lang="ru-RU" sz="1600" dirty="0">
                <a:latin typeface="Franklin Gothic Demi" pitchFamily="34" charset="0"/>
              </a:rPr>
              <a:t>статус моногорода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Распоряжение </a:t>
            </a:r>
            <a:r>
              <a:rPr lang="ru-RU" sz="1600" dirty="0">
                <a:latin typeface="Franklin Gothic Demi" pitchFamily="34" charset="0"/>
              </a:rPr>
              <a:t>Правительства РФ от 29.07.2014 № </a:t>
            </a:r>
            <a:r>
              <a:rPr lang="ru-RU" sz="1600" dirty="0" smtClean="0">
                <a:latin typeface="Franklin Gothic Demi" pitchFamily="34" charset="0"/>
              </a:rPr>
              <a:t>1398-р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76" y="414498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Присвоен </a:t>
            </a:r>
            <a:r>
              <a:rPr lang="ru-RU" sz="1600" dirty="0">
                <a:latin typeface="Franklin Gothic Demi" pitchFamily="34" charset="0"/>
              </a:rPr>
              <a:t>статус территории опережающего </a:t>
            </a:r>
            <a:r>
              <a:rPr lang="ru-RU" sz="1600" dirty="0" smtClean="0">
                <a:latin typeface="Franklin Gothic Demi" pitchFamily="34" charset="0"/>
              </a:rPr>
              <a:t>развития </a:t>
            </a:r>
            <a:r>
              <a:rPr lang="ru-RU" sz="1600" dirty="0">
                <a:latin typeface="Franklin Gothic Demi" pitchFamily="34" charset="0"/>
              </a:rPr>
              <a:t>(</a:t>
            </a:r>
            <a:r>
              <a:rPr lang="ru-RU" sz="1600" dirty="0" smtClean="0">
                <a:latin typeface="Franklin Gothic Demi" pitchFamily="34" charset="0"/>
              </a:rPr>
              <a:t>ТОР</a:t>
            </a:r>
            <a:r>
              <a:rPr lang="ru-RU" sz="1600" dirty="0">
                <a:latin typeface="Franklin Gothic Demi" pitchFamily="34" charset="0"/>
              </a:rPr>
              <a:t>)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Постановление </a:t>
            </a:r>
            <a:r>
              <a:rPr lang="ru-RU" sz="1600" dirty="0">
                <a:latin typeface="Franklin Gothic Demi" pitchFamily="34" charset="0"/>
              </a:rPr>
              <a:t>Правительства </a:t>
            </a:r>
            <a:r>
              <a:rPr lang="ru-RU" sz="1600" dirty="0" smtClean="0">
                <a:latin typeface="Franklin Gothic Demi" pitchFamily="34" charset="0"/>
              </a:rPr>
              <a:t>РФ </a:t>
            </a:r>
            <a:r>
              <a:rPr lang="ru-RU" sz="1600" dirty="0">
                <a:latin typeface="Franklin Gothic Demi" pitchFamily="34" charset="0"/>
              </a:rPr>
              <a:t>от 16.03.2018 № </a:t>
            </a:r>
            <a:r>
              <a:rPr lang="ru-RU" sz="1600" dirty="0" smtClean="0">
                <a:latin typeface="Franklin Gothic Demi" pitchFamily="34" charset="0"/>
              </a:rPr>
              <a:t>262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177" y="4973653"/>
            <a:ext cx="11087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Утверждена Стратегия </a:t>
            </a:r>
            <a:r>
              <a:rPr lang="ru-RU" sz="1600" dirty="0">
                <a:latin typeface="Franklin Gothic Demi" pitchFamily="34" charset="0"/>
              </a:rPr>
              <a:t>социально-экономического </a:t>
            </a:r>
            <a:r>
              <a:rPr lang="ru-RU" sz="1600" dirty="0" smtClean="0">
                <a:latin typeface="Franklin Gothic Demi" pitchFamily="34" charset="0"/>
              </a:rPr>
              <a:t>развития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71-67-17-32 от 29.12.2017 г</a:t>
            </a:r>
            <a:r>
              <a:rPr lang="ru-RU" sz="1600" dirty="0" smtClean="0">
                <a:latin typeface="Franklin Gothic Demi" pitchFamily="34" charset="0"/>
              </a:rPr>
              <a:t>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8177" y="5840728"/>
            <a:ext cx="10706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Утвержден генеральный план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041-14-20 от 28.02.2008 г.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1929757" y="532597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19807" y="6555773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519806" y="6355748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5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44473" y="115148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1174" y="38947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1174" y="68061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67" y="1731861"/>
            <a:ext cx="79994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3004" y="25974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ГЕОГРАФИЧЕСКОЕ ПОЛОЖЕНИЕ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91083" y="1281747"/>
            <a:ext cx="25314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Основан в </a:t>
            </a:r>
            <a:r>
              <a:rPr lang="ru-RU" sz="2000" b="1" dirty="0">
                <a:latin typeface="Franklin Gothic Book" pitchFamily="34" charset="0"/>
              </a:rPr>
              <a:t>1970</a:t>
            </a:r>
            <a:r>
              <a:rPr lang="ru-RU" sz="2000" dirty="0">
                <a:latin typeface="Franklin Gothic Book" pitchFamily="34" charset="0"/>
              </a:rPr>
              <a:t> году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521561" y="4517427"/>
            <a:ext cx="22509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Franklin Gothic Book" pitchFamily="34" charset="0"/>
              </a:rPr>
              <a:t>Площадь </a:t>
            </a:r>
            <a:r>
              <a:rPr lang="ru-RU" sz="2000" dirty="0" smtClean="0">
                <a:latin typeface="Franklin Gothic Book" pitchFamily="34" charset="0"/>
              </a:rPr>
              <a:t>города </a:t>
            </a:r>
          </a:p>
          <a:p>
            <a:pPr algn="ctr"/>
            <a:r>
              <a:rPr lang="ru-RU" sz="2000" b="1" dirty="0" smtClean="0">
                <a:latin typeface="Franklin Gothic Book" pitchFamily="34" charset="0"/>
              </a:rPr>
              <a:t>82,42</a:t>
            </a:r>
            <a:r>
              <a:rPr lang="ru-RU" sz="2000" dirty="0" smtClean="0">
                <a:latin typeface="Franklin Gothic Demi" pitchFamily="34" charset="0"/>
              </a:rPr>
              <a:t> </a:t>
            </a:r>
            <a:r>
              <a:rPr lang="ru-RU" sz="2000" dirty="0"/>
              <a:t>км</a:t>
            </a:r>
            <a:r>
              <a:rPr lang="ru-RU" sz="2000" baseline="30000" dirty="0"/>
              <a:t>2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37701" y="1261817"/>
            <a:ext cx="2635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Население города </a:t>
            </a:r>
          </a:p>
          <a:p>
            <a:pPr algn="ctr"/>
            <a:r>
              <a:rPr lang="ru-RU" sz="2000" b="1" dirty="0" smtClean="0">
                <a:latin typeface="Franklin Gothic Book" pitchFamily="34" charset="0"/>
              </a:rPr>
              <a:t>35,7 </a:t>
            </a:r>
            <a:r>
              <a:rPr lang="ru-RU" sz="2000" dirty="0" smtClean="0">
                <a:latin typeface="Franklin Gothic Book" pitchFamily="34" charset="0"/>
              </a:rPr>
              <a:t>тыс. человек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7535" y="3014237"/>
            <a:ext cx="3404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областного центра </a:t>
            </a:r>
          </a:p>
          <a:p>
            <a:r>
              <a:rPr lang="ru-RU" sz="2000" b="1" dirty="0" smtClean="0">
                <a:latin typeface="Franklin Gothic Book" pitchFamily="34" charset="0"/>
              </a:rPr>
              <a:t>270</a:t>
            </a:r>
            <a:r>
              <a:rPr lang="ru-RU" sz="2000" dirty="0" smtClean="0">
                <a:latin typeface="Franklin Gothic Book" pitchFamily="34" charset="0"/>
              </a:rPr>
              <a:t>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4341" y="4117317"/>
            <a:ext cx="3448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озера Байкал </a:t>
            </a:r>
          </a:p>
          <a:p>
            <a:r>
              <a:rPr lang="ru-RU" sz="2000" dirty="0" smtClean="0">
                <a:latin typeface="Franklin Gothic Book" pitchFamily="34" charset="0"/>
              </a:rPr>
              <a:t>около 440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4341" y="5243550"/>
            <a:ext cx="2699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Москвы </a:t>
            </a:r>
          </a:p>
          <a:p>
            <a:r>
              <a:rPr lang="ru-RU" sz="2000" b="1" dirty="0" smtClean="0">
                <a:latin typeface="Franklin Gothic Book" pitchFamily="34" charset="0"/>
              </a:rPr>
              <a:t>4 823</a:t>
            </a:r>
            <a:r>
              <a:rPr lang="ru-RU" sz="2000" dirty="0" smtClean="0">
                <a:latin typeface="Franklin Gothic Book" pitchFamily="34" charset="0"/>
              </a:rPr>
              <a:t>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77321" y="5676276"/>
            <a:ext cx="3445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Franklin Gothic Demi" pitchFamily="34" charset="0"/>
              </a:rPr>
              <a:t> </a:t>
            </a:r>
            <a:r>
              <a:rPr lang="ru-RU" sz="2000" b="1" dirty="0" smtClean="0">
                <a:latin typeface="Franklin Gothic Book" pitchFamily="34" charset="0"/>
              </a:rPr>
              <a:t>12</a:t>
            </a:r>
            <a:r>
              <a:rPr lang="ru-RU" sz="2000" dirty="0" smtClean="0">
                <a:latin typeface="Franklin Gothic Book" pitchFamily="34" charset="0"/>
              </a:rPr>
              <a:t> км от предприятий </a:t>
            </a:r>
          </a:p>
          <a:p>
            <a:pPr algn="ctr"/>
            <a:r>
              <a:rPr lang="ru-RU" sz="2000" dirty="0" smtClean="0">
                <a:latin typeface="Franklin Gothic Book" pitchFamily="34" charset="0"/>
              </a:rPr>
              <a:t>Промышленного узла</a:t>
            </a:r>
            <a:endParaRPr lang="ru-RU" sz="2000" dirty="0">
              <a:latin typeface="Franklin Gothic Boo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317" y="1267551"/>
            <a:ext cx="250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 smtClean="0">
                <a:latin typeface="Franklin Gothic Book" pitchFamily="34" charset="0"/>
              </a:rPr>
              <a:t>Расстояние до:</a:t>
            </a:r>
            <a:endParaRPr lang="ru-RU" sz="2800" u="sng" dirty="0">
              <a:latin typeface="Franklin Gothic Boo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4341" y="1805476"/>
            <a:ext cx="4654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Восточно-Сибирской </a:t>
            </a:r>
            <a:r>
              <a:rPr lang="ru-RU" sz="2000" dirty="0">
                <a:latin typeface="Franklin Gothic Book" pitchFamily="34" charset="0"/>
              </a:rPr>
              <a:t>железной дороги (станция «Зима») </a:t>
            </a:r>
            <a:endParaRPr lang="ru-RU" sz="2000" dirty="0" smtClean="0">
              <a:latin typeface="Franklin Gothic Book" pitchFamily="34" charset="0"/>
            </a:endParaRPr>
          </a:p>
          <a:p>
            <a:r>
              <a:rPr lang="ru-RU" sz="2000" b="1" dirty="0" smtClean="0">
                <a:latin typeface="Franklin Gothic Book" pitchFamily="34" charset="0"/>
              </a:rPr>
              <a:t>28</a:t>
            </a:r>
            <a:r>
              <a:rPr lang="ru-RU" sz="2000" dirty="0" smtClean="0">
                <a:latin typeface="Franklin Gothic Book" pitchFamily="34" charset="0"/>
              </a:rPr>
              <a:t> </a:t>
            </a:r>
            <a:r>
              <a:rPr lang="ru-RU" sz="2000" dirty="0">
                <a:latin typeface="Franklin Gothic Book" pitchFamily="34" charset="0"/>
              </a:rPr>
              <a:t>км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21261" y="1969703"/>
            <a:ext cx="3158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1,6% населения Иркутской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80728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6373" y="161003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28282" y="3037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44162" y="1035455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8282" y="5186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94611" y="173101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РЕСУРСНАЯ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БАЗА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14350" y="801913"/>
            <a:ext cx="3157275" cy="4670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КЛИМАТ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350" y="4435834"/>
            <a:ext cx="6010275" cy="4670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МЕСТОРОЖДЕНИЯ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52899" y="801913"/>
            <a:ext cx="7462663" cy="462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ПРИРОДНО-ЛАНДШАФТНЫЙ КОМПЛЕКС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19900" y="4426040"/>
            <a:ext cx="4744870" cy="4866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ЗЕМЛИ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7900" y="1750566"/>
            <a:ext cx="3157275" cy="2185291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19900" y="5080367"/>
            <a:ext cx="4795662" cy="1634757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9" name="Picture 6" descr="фабрика, промышленность, промышленное государство знач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14" y="5286230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сельское хозяйство, данные, сельское хозяйство, информация, базы данных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24" y="6186700"/>
            <a:ext cx="298690" cy="2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50" y="5834594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25439" y="5253220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2 776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промышленности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35244" y="6074435"/>
            <a:ext cx="1433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 243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с/х </a:t>
            </a:r>
            <a:r>
              <a:rPr lang="ru-RU" dirty="0">
                <a:solidFill>
                  <a:schemeClr val="tx1"/>
                </a:solidFill>
              </a:rPr>
              <a:t>назначения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97300" y="5480434"/>
            <a:ext cx="2278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2 605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лесного </a:t>
            </a:r>
            <a:r>
              <a:rPr lang="ru-RU" dirty="0">
                <a:solidFill>
                  <a:schemeClr val="tx1"/>
                </a:solidFill>
              </a:rPr>
              <a:t>фонда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на сегодняшний день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собственность </a:t>
            </a:r>
            <a:r>
              <a:rPr lang="ru-RU" dirty="0">
                <a:solidFill>
                  <a:schemeClr val="tx1"/>
                </a:solidFill>
              </a:rPr>
              <a:t>РФ)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6" y="2959738"/>
            <a:ext cx="352694" cy="35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3204" y="1930635"/>
            <a:ext cx="2449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резко континентальный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4270" y="2592016"/>
            <a:ext cx="2400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средняя температура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 январе </a:t>
            </a:r>
            <a:r>
              <a:rPr lang="ru-RU" dirty="0"/>
              <a:t>до </a:t>
            </a:r>
            <a:r>
              <a:rPr lang="ru-RU" dirty="0" smtClean="0"/>
              <a:t>− 20,5 </a:t>
            </a:r>
            <a:r>
              <a:rPr lang="ru-RU" dirty="0"/>
              <a:t>°</a:t>
            </a:r>
            <a:r>
              <a:rPr lang="ru-RU" dirty="0" smtClean="0"/>
              <a:t>С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в июле +17 </a:t>
            </a:r>
            <a:r>
              <a:rPr lang="ru-RU" dirty="0"/>
              <a:t>°С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1926" y="1560964"/>
            <a:ext cx="7769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Саянск располагается на </a:t>
            </a:r>
            <a:r>
              <a:rPr lang="ru-RU" sz="1600" dirty="0"/>
              <a:t>высоком правом берегу </a:t>
            </a:r>
            <a:r>
              <a:rPr lang="ru-RU" sz="1600" dirty="0" smtClean="0"/>
              <a:t>р. </a:t>
            </a:r>
            <a:r>
              <a:rPr lang="ru-RU" sz="1600" dirty="0"/>
              <a:t>Ока на плато, </a:t>
            </a:r>
            <a:r>
              <a:rPr lang="ru-RU" sz="1600" dirty="0" smtClean="0"/>
              <a:t>расположенном </a:t>
            </a:r>
            <a:r>
              <a:rPr lang="ru-RU" sz="1600" dirty="0"/>
              <a:t>на междуречье </a:t>
            </a:r>
            <a:r>
              <a:rPr lang="ru-RU" sz="1600" dirty="0" smtClean="0"/>
              <a:t>р. </a:t>
            </a:r>
            <a:r>
              <a:rPr lang="ru-RU" sz="1600" dirty="0"/>
              <a:t>Ока и небольшой </a:t>
            </a:r>
            <a:r>
              <a:rPr lang="ru-RU" sz="1600" dirty="0" smtClean="0"/>
              <a:t>р. </a:t>
            </a:r>
            <a:r>
              <a:rPr lang="ru-RU" sz="1600" dirty="0" err="1"/>
              <a:t>Мольта</a:t>
            </a:r>
            <a:r>
              <a:rPr lang="ru-RU" sz="1600" dirty="0"/>
              <a:t>, в 10-12 км от предприятий промышленного узла</a:t>
            </a:r>
            <a:r>
              <a:rPr lang="ru-RU" sz="1600" dirty="0" smtClean="0"/>
              <a:t>. Территория города </a:t>
            </a:r>
            <a:r>
              <a:rPr lang="ru-RU" sz="1600" dirty="0"/>
              <a:t>находится в таежной зоне, покрыта хвойными и смешанными лесами и сложена в основном песчаными и супесчаными породами, характеризуется приподнятым волнисто-холмистым рельефом эрозийного происхождения, расчленена речной сетью на отдельные водоразделы, которые в свою очередь изрезаны падями и распадками</a:t>
            </a:r>
            <a:r>
              <a:rPr lang="ru-RU" sz="1600" dirty="0" smtClean="0"/>
              <a:t>. Особенностью города </a:t>
            </a:r>
            <a:r>
              <a:rPr lang="ru-RU" sz="1600" dirty="0"/>
              <a:t>является разделение территории на промышленный узел и населенный пункт, расположенные, соответственно, на левом и правом берегах </a:t>
            </a:r>
            <a:r>
              <a:rPr lang="ru-RU" sz="1600" dirty="0" smtClean="0"/>
              <a:t>р. </a:t>
            </a:r>
            <a:r>
              <a:rPr lang="ru-RU" sz="1600" dirty="0"/>
              <a:t>Оки и соединенные автодорогой Саянск – Зима.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71927" y="1495425"/>
            <a:ext cx="7803826" cy="2695575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" y="566368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defRPr/>
            </a:pPr>
            <a:r>
              <a:rPr lang="ru-RU" kern="1200" dirty="0" smtClean="0">
                <a:solidFill>
                  <a:schemeClr val="tx1"/>
                </a:solidFill>
              </a:rPr>
              <a:t>На </a:t>
            </a:r>
            <a:r>
              <a:rPr lang="ru-RU" kern="1200" dirty="0">
                <a:solidFill>
                  <a:schemeClr val="tx1"/>
                </a:solidFill>
              </a:rPr>
              <a:t>удалении 22 км от </a:t>
            </a:r>
            <a:r>
              <a:rPr lang="ru-RU" kern="1200" dirty="0" smtClean="0">
                <a:solidFill>
                  <a:schemeClr val="tx1"/>
                </a:solidFill>
              </a:rPr>
              <a:t>города </a:t>
            </a:r>
            <a:r>
              <a:rPr lang="ru-RU" kern="1200" dirty="0">
                <a:solidFill>
                  <a:schemeClr val="tx1"/>
                </a:solidFill>
              </a:rPr>
              <a:t>располагается Саянское ГКМ, </a:t>
            </a:r>
            <a:r>
              <a:rPr lang="ru-RU" kern="1200" dirty="0" smtClean="0">
                <a:solidFill>
                  <a:schemeClr val="tx1"/>
                </a:solidFill>
              </a:rPr>
              <a:t>100 </a:t>
            </a:r>
            <a:r>
              <a:rPr lang="ru-RU" kern="1200" dirty="0">
                <a:solidFill>
                  <a:schemeClr val="tx1"/>
                </a:solidFill>
              </a:rPr>
              <a:t>км – </a:t>
            </a:r>
            <a:r>
              <a:rPr lang="ru-RU" kern="1200" dirty="0" err="1">
                <a:solidFill>
                  <a:schemeClr val="tx1"/>
                </a:solidFill>
              </a:rPr>
              <a:t>Ангаро</a:t>
            </a:r>
            <a:r>
              <a:rPr lang="ru-RU" kern="1200" dirty="0">
                <a:solidFill>
                  <a:schemeClr val="tx1"/>
                </a:solidFill>
              </a:rPr>
              <a:t>-Ленское ГКМ, и в 250 км – крупнейшее </a:t>
            </a:r>
            <a:r>
              <a:rPr lang="ru-RU" kern="1200" dirty="0" err="1">
                <a:solidFill>
                  <a:schemeClr val="tx1"/>
                </a:solidFill>
              </a:rPr>
              <a:t>Ковыктинское</a:t>
            </a:r>
            <a:r>
              <a:rPr lang="ru-RU" kern="1200" dirty="0">
                <a:solidFill>
                  <a:schemeClr val="tx1"/>
                </a:solidFill>
              </a:rPr>
              <a:t> ГКМ.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7900" y="5254563"/>
            <a:ext cx="3983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Зиминское</a:t>
            </a:r>
            <a:r>
              <a:rPr lang="ru-RU" dirty="0"/>
              <a:t> местонахождение каменной </a:t>
            </a:r>
            <a:r>
              <a:rPr lang="ru-RU" dirty="0" smtClean="0"/>
              <a:t>соли.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37899" y="5080367"/>
            <a:ext cx="5986726" cy="1634757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466725" y="863024"/>
            <a:ext cx="5372099" cy="13854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ИНЖИНЕРНАЯ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1783" y="893400"/>
            <a:ext cx="4742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Теплоснабжение</a:t>
            </a:r>
            <a:r>
              <a:rPr lang="ru-RU" dirty="0" smtClean="0">
                <a:solidFill>
                  <a:srgbClr val="FF0000"/>
                </a:solidFill>
              </a:rPr>
              <a:t>*</a:t>
            </a:r>
            <a:r>
              <a:rPr lang="ru-RU" b="1" dirty="0" smtClean="0"/>
              <a:t> </a:t>
            </a:r>
            <a:r>
              <a:rPr lang="ru-RU" dirty="0" smtClean="0"/>
              <a:t>осуществляется </a:t>
            </a:r>
            <a:r>
              <a:rPr lang="ru-RU" dirty="0"/>
              <a:t>от теплоисточника – </a:t>
            </a:r>
            <a:r>
              <a:rPr lang="ru-RU" b="1" dirty="0"/>
              <a:t>Ново-</a:t>
            </a:r>
            <a:r>
              <a:rPr lang="ru-RU" b="1" dirty="0" err="1"/>
              <a:t>Зиминской</a:t>
            </a:r>
            <a:r>
              <a:rPr lang="ru-RU" b="1" dirty="0"/>
              <a:t> ТЭЦ </a:t>
            </a:r>
            <a:r>
              <a:rPr lang="ru-RU" dirty="0"/>
              <a:t>ООО «Байкальская энергетическая компания».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2678" y="4028886"/>
            <a:ext cx="4707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МУП «Водоканал–Сервис»</a:t>
            </a:r>
            <a:r>
              <a:rPr lang="ru-RU" dirty="0"/>
              <a:t> осуществляет водоснабжение</a:t>
            </a:r>
            <a:r>
              <a:rPr lang="ru-RU" b="1" dirty="0"/>
              <a:t> </a:t>
            </a:r>
            <a:r>
              <a:rPr lang="ru-RU" dirty="0"/>
              <a:t>и</a:t>
            </a:r>
            <a:r>
              <a:rPr lang="ru-RU" b="1" dirty="0"/>
              <a:t> </a:t>
            </a:r>
            <a:r>
              <a:rPr lang="ru-RU" dirty="0" smtClean="0"/>
              <a:t>водоотведение.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67278" y="850184"/>
            <a:ext cx="533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Объекты </a:t>
            </a:r>
            <a:r>
              <a:rPr lang="ru-RU" dirty="0" smtClean="0"/>
              <a:t>энергоснабжения</a:t>
            </a:r>
            <a:r>
              <a:rPr lang="ru-RU" dirty="0" smtClean="0">
                <a:solidFill>
                  <a:srgbClr val="FF0000"/>
                </a:solidFill>
              </a:rPr>
              <a:t>*</a:t>
            </a:r>
            <a:r>
              <a:rPr lang="ru-RU" dirty="0" smtClean="0"/>
              <a:t> </a:t>
            </a:r>
            <a:r>
              <a:rPr lang="ru-RU" dirty="0"/>
              <a:t>находятся в областной собственности, обслуживаются </a:t>
            </a:r>
            <a:r>
              <a:rPr lang="ru-RU" dirty="0" smtClean="0"/>
              <a:t>ГУЭП «</a:t>
            </a:r>
            <a:r>
              <a:rPr lang="ru-RU" dirty="0" err="1"/>
              <a:t>Облкоммунэнерго</a:t>
            </a:r>
            <a:r>
              <a:rPr lang="ru-RU" dirty="0"/>
              <a:t>». Филиал ОГУЭП «</a:t>
            </a:r>
            <a:r>
              <a:rPr lang="ru-RU" dirty="0" err="1"/>
              <a:t>Облкоммунэнерго</a:t>
            </a:r>
            <a:r>
              <a:rPr lang="ru-RU" dirty="0"/>
              <a:t>» </a:t>
            </a:r>
          </a:p>
          <a:p>
            <a:r>
              <a:rPr lang="ru-RU" dirty="0"/>
              <a:t>«Саянские электрические сети»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84170" y="2628861"/>
            <a:ext cx="513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Вывоз </a:t>
            </a:r>
            <a:r>
              <a:rPr lang="ru-RU" dirty="0"/>
              <a:t>и утилизация твердых коммунальных отходов (ТКО) производится региональным оператором ООО «РТ – НЭО </a:t>
            </a:r>
            <a:r>
              <a:rPr lang="ru-RU" dirty="0" smtClean="0"/>
              <a:t>Иркутск»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00079" y="1723926"/>
            <a:ext cx="319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Альхименко</a:t>
            </a:r>
            <a:r>
              <a:rPr lang="ru-RU" b="1" dirty="0" smtClean="0"/>
              <a:t> Евгений </a:t>
            </a:r>
            <a:r>
              <a:rPr lang="ru-RU" b="1" dirty="0"/>
              <a:t>Борисович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07687" y="2020307"/>
            <a:ext cx="1858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8(395-53) 5-55-90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3831" y="4538895"/>
            <a:ext cx="2844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Пономарёв</a:t>
            </a:r>
            <a:r>
              <a:rPr lang="ru-RU" b="1" dirty="0"/>
              <a:t> Иван Леонидович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53831" y="4885016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</a:t>
            </a:r>
            <a:r>
              <a:rPr lang="ru-RU" b="1" dirty="0"/>
              <a:t> </a:t>
            </a:r>
            <a:r>
              <a:rPr lang="ru-RU" dirty="0"/>
              <a:t>5-78-36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00887" y="3138991"/>
            <a:ext cx="2675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Гурлев Андрей Валерьевич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1378" y="2439899"/>
            <a:ext cx="4688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МУП «Саянское теплоэнергетическое предприятие» </a:t>
            </a:r>
            <a:r>
              <a:rPr lang="ru-RU" dirty="0"/>
              <a:t>выполняет функции по передаче тепловой энергии потребителям.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83593" y="3492170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</a:t>
            </a:r>
            <a:r>
              <a:rPr lang="ru-RU" b="1" dirty="0"/>
              <a:t> </a:t>
            </a:r>
            <a:r>
              <a:rPr lang="ru-RU" dirty="0"/>
              <a:t>5-48-53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53831" y="1615406"/>
            <a:ext cx="298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Мельников Сергей Николаевич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53831" y="1940650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8(395-53) 6-10-50</a:t>
            </a:r>
            <a:r>
              <a:rPr lang="ru-RU" dirty="0" smtClean="0"/>
              <a:t>, 6-10-59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3004" y="6203638"/>
            <a:ext cx="5541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* Загруженность </a:t>
            </a:r>
            <a:r>
              <a:rPr lang="ru-RU" dirty="0">
                <a:solidFill>
                  <a:srgbClr val="FF0000"/>
                </a:solidFill>
              </a:rPr>
              <a:t>по </a:t>
            </a:r>
            <a:r>
              <a:rPr lang="ru-RU" dirty="0" err="1">
                <a:solidFill>
                  <a:srgbClr val="FF0000"/>
                </a:solidFill>
              </a:rPr>
              <a:t>теплоэнергии</a:t>
            </a:r>
            <a:r>
              <a:rPr lang="ru-RU" dirty="0">
                <a:solidFill>
                  <a:srgbClr val="FF0000"/>
                </a:solidFill>
              </a:rPr>
              <a:t> – до 30%,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 </a:t>
            </a:r>
            <a:r>
              <a:rPr lang="ru-RU" dirty="0">
                <a:solidFill>
                  <a:srgbClr val="FF0000"/>
                </a:solidFill>
              </a:rPr>
              <a:t>электроэнергии – до 40</a:t>
            </a:r>
            <a:r>
              <a:rPr lang="ru-RU" dirty="0" smtClean="0">
                <a:solidFill>
                  <a:srgbClr val="FF0000"/>
                </a:solidFill>
              </a:rPr>
              <a:t>%.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6912" y="5450484"/>
            <a:ext cx="4999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smtClean="0"/>
              <a:t>городе  </a:t>
            </a:r>
            <a:r>
              <a:rPr lang="ru-RU" b="1" dirty="0"/>
              <a:t>действуют операторы мобильной связи: </a:t>
            </a:r>
            <a:endParaRPr lang="ru-RU" b="1" dirty="0" smtClean="0"/>
          </a:p>
          <a:p>
            <a:r>
              <a:rPr lang="ru-RU" dirty="0" smtClean="0"/>
              <a:t>Мегафон</a:t>
            </a:r>
            <a:r>
              <a:rPr lang="ru-RU" dirty="0"/>
              <a:t>, МТС, </a:t>
            </a:r>
            <a:r>
              <a:rPr lang="ru-RU" dirty="0" smtClean="0"/>
              <a:t>ТЕЛЕ-2.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2" y="247288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8" y="1573066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3" y="1923183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476720" y="2364651"/>
            <a:ext cx="5352107" cy="14712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5" y="3462468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0" y="3155729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3" y="1064389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0" y="403372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466725" y="3948779"/>
            <a:ext cx="5329387" cy="1256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7" y="4535322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" y="4890179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6059460" y="781483"/>
            <a:ext cx="5682488" cy="15831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03" y="2023545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96" y="1723926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37" y="89715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6095448" y="2554234"/>
            <a:ext cx="5682487" cy="10823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14636" y="3328783"/>
            <a:ext cx="1925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 (</a:t>
            </a:r>
            <a:r>
              <a:rPr lang="ru-RU" dirty="0" smtClean="0"/>
              <a:t>395-2</a:t>
            </a:r>
            <a:r>
              <a:rPr lang="ru-RU" dirty="0"/>
              <a:t>) </a:t>
            </a:r>
            <a:r>
              <a:rPr lang="ru-RU" dirty="0" smtClean="0"/>
              <a:t>43-44-11</a:t>
            </a:r>
            <a:endParaRPr lang="ru-RU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52" y="330511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69" y="2679479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1" y="4555633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09" y="486772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595499" y="3900945"/>
            <a:ext cx="49286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Почтовая связь</a:t>
            </a:r>
          </a:p>
          <a:p>
            <a:r>
              <a:rPr lang="ru-RU" dirty="0" smtClean="0"/>
              <a:t>Саянский </a:t>
            </a:r>
            <a:r>
              <a:rPr lang="ru-RU" dirty="0"/>
              <a:t>почтамт УФПС Иркутской области </a:t>
            </a:r>
            <a:endParaRPr lang="ru-RU" dirty="0" smtClean="0"/>
          </a:p>
          <a:p>
            <a:r>
              <a:rPr lang="ru-RU" dirty="0" smtClean="0"/>
              <a:t>АО </a:t>
            </a:r>
            <a:r>
              <a:rPr lang="ru-RU" b="1" dirty="0"/>
              <a:t>«Почта России»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548285" y="4592670"/>
            <a:ext cx="4704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Антипова </a:t>
            </a:r>
            <a:r>
              <a:rPr lang="ru-RU" b="1" dirty="0" smtClean="0"/>
              <a:t>Наталья </a:t>
            </a:r>
            <a:r>
              <a:rPr lang="ru-RU" b="1" dirty="0"/>
              <a:t>Владимировна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579874" y="4874657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 5-55-40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035943" y="3835940"/>
            <a:ext cx="5682487" cy="1346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60" y="3948778"/>
            <a:ext cx="341718" cy="34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514108" y="5344314"/>
            <a:ext cx="4814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Связь </a:t>
            </a:r>
            <a:r>
              <a:rPr lang="ru-RU" dirty="0" smtClean="0"/>
              <a:t>осуществляют: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059460" y="5356554"/>
            <a:ext cx="5658970" cy="1320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08" y="543097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466725" y="5369871"/>
            <a:ext cx="5349826" cy="6484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5773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72" y="6270201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16" y="5647401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756850" y="5645720"/>
            <a:ext cx="238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(</a:t>
            </a:r>
            <a:r>
              <a:rPr lang="ru-RU" dirty="0"/>
              <a:t>395-53) 5-55-50, 5-55-44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514109" y="5962113"/>
            <a:ext cx="93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ИТК.РФ</a:t>
            </a: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4" y="593398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7766268" y="5933445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</a:t>
            </a:r>
            <a:r>
              <a:rPr lang="ru-RU" dirty="0"/>
              <a:t>(950) 1110022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504095" y="6291093"/>
            <a:ext cx="1683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Регион Телеком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311867" y="6269890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(800) 5008988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504095" y="5646651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ПАО «Ростелеком» </a:t>
            </a:r>
          </a:p>
        </p:txBody>
      </p:sp>
    </p:spTree>
    <p:extLst>
      <p:ext uri="{BB962C8B-B14F-4D97-AF65-F5344CB8AC3E}">
        <p14:creationId xmlns:p14="http://schemas.microsoft.com/office/powerpoint/2010/main" val="170372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ТРАНСПОРТНАЯ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829" y="4748940"/>
            <a:ext cx="2741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Обслуживание улично-дорожной сети осуществляет </a:t>
            </a:r>
          </a:p>
          <a:p>
            <a:pPr algn="ctr"/>
            <a:r>
              <a:rPr lang="ru-RU" dirty="0" smtClean="0"/>
              <a:t>МКУ </a:t>
            </a:r>
            <a:r>
              <a:rPr lang="ru-RU" dirty="0"/>
              <a:t>«Саянская дорожная служба»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4252" y="1612892"/>
            <a:ext cx="2209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algn="ctr"/>
            <a:r>
              <a:rPr lang="ru-RU" sz="1600" b="1" dirty="0" smtClean="0"/>
              <a:t>Автобусное сообщение </a:t>
            </a:r>
            <a:endParaRPr lang="ru-RU" sz="1600" b="1" dirty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Все </a:t>
            </a:r>
            <a:r>
              <a:rPr lang="ru-RU" sz="1600" dirty="0"/>
              <a:t>население, проживающее в </a:t>
            </a:r>
            <a:r>
              <a:rPr lang="ru-RU" sz="1600" dirty="0" smtClean="0"/>
              <a:t>городе </a:t>
            </a:r>
            <a:r>
              <a:rPr lang="ru-RU" sz="1600" dirty="0"/>
              <a:t>на </a:t>
            </a:r>
            <a:r>
              <a:rPr lang="ru-RU" sz="1600" b="1" dirty="0"/>
              <a:t>100% </a:t>
            </a:r>
            <a:r>
              <a:rPr lang="ru-RU" sz="1600" dirty="0"/>
              <a:t>обеспечено регулярным автобусным </a:t>
            </a:r>
            <a:r>
              <a:rPr lang="ru-RU" sz="1600" dirty="0" smtClean="0"/>
              <a:t>сообщением.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29751" y="1861752"/>
            <a:ext cx="2209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Воздушные </a:t>
            </a:r>
            <a:r>
              <a:rPr lang="ru-RU" sz="1600" b="1" dirty="0"/>
              <a:t>перевозки </a:t>
            </a:r>
            <a:endParaRPr lang="ru-RU" sz="1600" b="1" dirty="0" smtClean="0"/>
          </a:p>
          <a:p>
            <a:pPr algn="ctr"/>
            <a:r>
              <a:rPr lang="ru-RU" sz="1600" dirty="0" smtClean="0"/>
              <a:t>из города </a:t>
            </a:r>
            <a:r>
              <a:rPr lang="ru-RU" sz="1600" dirty="0"/>
              <a:t>не осуществляются. </a:t>
            </a:r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Расстояние </a:t>
            </a:r>
            <a:r>
              <a:rPr lang="ru-RU" sz="1600" dirty="0"/>
              <a:t>от Саянска до аэропорта Иркутска </a:t>
            </a:r>
            <a:r>
              <a:rPr lang="ru-RU" sz="1600" dirty="0" smtClean="0"/>
              <a:t>составляет </a:t>
            </a:r>
            <a:r>
              <a:rPr lang="ru-RU" sz="1600" b="1" dirty="0" smtClean="0"/>
              <a:t>299,3 км. </a:t>
            </a:r>
            <a:endParaRPr lang="ru-RU" sz="1600" b="1" dirty="0"/>
          </a:p>
          <a:p>
            <a:pPr algn="ctr"/>
            <a:r>
              <a:rPr lang="ru-RU" sz="1600" dirty="0" smtClean="0"/>
              <a:t>Время </a:t>
            </a:r>
            <a:r>
              <a:rPr lang="ru-RU" sz="1600" dirty="0"/>
              <a:t>в пути на автомобиле занимает </a:t>
            </a:r>
            <a:endParaRPr lang="ru-RU" sz="1600" dirty="0" smtClean="0"/>
          </a:p>
          <a:p>
            <a:pPr algn="ctr"/>
            <a:r>
              <a:rPr lang="ru-RU" sz="1600" b="1" dirty="0" smtClean="0"/>
              <a:t>около 4 часов.  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7428" y="1751183"/>
            <a:ext cx="28063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Транспортная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инфраструктура города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представлена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автомобильными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дорогами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/>
              <a:t>Общая </a:t>
            </a:r>
            <a:r>
              <a:rPr lang="ru-RU" sz="1600" dirty="0"/>
              <a:t>протяженность </a:t>
            </a:r>
            <a:endParaRPr lang="ru-RU" sz="1600" dirty="0" smtClean="0"/>
          </a:p>
          <a:p>
            <a:pPr algn="ctr"/>
            <a:r>
              <a:rPr lang="ru-RU" sz="1600" dirty="0" smtClean="0"/>
              <a:t>дорожной </a:t>
            </a:r>
            <a:r>
              <a:rPr lang="ru-RU" sz="1600" dirty="0"/>
              <a:t>сети города </a:t>
            </a:r>
            <a:r>
              <a:rPr lang="ru-RU" sz="1600" b="1" dirty="0" smtClean="0"/>
              <a:t>103,1 </a:t>
            </a:r>
            <a:r>
              <a:rPr lang="ru-RU" sz="1600" b="1" dirty="0"/>
              <a:t>км, </a:t>
            </a:r>
            <a:r>
              <a:rPr lang="ru-RU" sz="1600" dirty="0" smtClean="0"/>
              <a:t>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</a:t>
            </a:r>
          </a:p>
          <a:p>
            <a:pPr algn="ctr"/>
            <a:r>
              <a:rPr lang="ru-RU" sz="1600" dirty="0" smtClean="0"/>
              <a:t>в </a:t>
            </a:r>
            <a:r>
              <a:rPr lang="ru-RU" sz="1600" dirty="0" err="1"/>
              <a:t>асфальто</a:t>
            </a:r>
            <a:r>
              <a:rPr lang="ru-RU" sz="1600" dirty="0"/>
              <a:t>-бетонном исполнении </a:t>
            </a:r>
            <a:endParaRPr lang="ru-RU" sz="1600" dirty="0" smtClean="0"/>
          </a:p>
          <a:p>
            <a:pPr algn="ctr"/>
            <a:r>
              <a:rPr lang="ru-RU" sz="1600" b="1" dirty="0" smtClean="0"/>
              <a:t>67,1 </a:t>
            </a:r>
            <a:r>
              <a:rPr lang="ru-RU" sz="1600" b="1" dirty="0"/>
              <a:t>км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79411" y="1845380"/>
            <a:ext cx="28049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Железнодорожные вокзалы </a:t>
            </a:r>
            <a:endParaRPr lang="ru-RU" sz="1600" b="1" dirty="0" smtClean="0"/>
          </a:p>
          <a:p>
            <a:pPr algn="ctr"/>
            <a:r>
              <a:rPr lang="ru-RU" sz="1600" dirty="0" smtClean="0"/>
              <a:t>в Саянске отсутствуют.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Расстояние от Саянска до Восточно-Сибирской железной дороги станция </a:t>
            </a:r>
            <a:r>
              <a:rPr lang="ru-RU" sz="1600" dirty="0"/>
              <a:t>«Зима</a:t>
            </a:r>
            <a:r>
              <a:rPr lang="ru-RU" sz="1600" dirty="0" smtClean="0"/>
              <a:t>» по автомобильной трассе </a:t>
            </a:r>
            <a:r>
              <a:rPr lang="ru-RU" sz="1600" dirty="0"/>
              <a:t>составляет </a:t>
            </a:r>
            <a:r>
              <a:rPr lang="ru-RU" sz="1600" b="1" dirty="0" smtClean="0"/>
              <a:t>28 км.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dirty="0" smtClean="0"/>
              <a:t>Расчетное </a:t>
            </a:r>
            <a:r>
              <a:rPr lang="ru-RU" sz="1600" dirty="0"/>
              <a:t>время преодоления расстояния между городами Саянск и Зима на </a:t>
            </a:r>
            <a:r>
              <a:rPr lang="ru-RU" sz="1600" dirty="0" smtClean="0"/>
              <a:t>автомобиле </a:t>
            </a:r>
            <a:r>
              <a:rPr lang="ru-RU" sz="1600" dirty="0"/>
              <a:t>составляет </a:t>
            </a:r>
            <a:r>
              <a:rPr lang="ru-RU" sz="1600" b="1" dirty="0" smtClean="0"/>
              <a:t>0:22 мин. 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6" y="97880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89547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5" y="96643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65" y="89547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524251" y="1612892"/>
            <a:ext cx="2209800" cy="40925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86475" y="1576032"/>
            <a:ext cx="2990850" cy="4129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2763" y="1612891"/>
            <a:ext cx="2870987" cy="40925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29750" y="1612891"/>
            <a:ext cx="2209800" cy="4092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8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6373" y="147856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2280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72737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5948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СОЦИАЛЬНАЯ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250" y="811333"/>
            <a:ext cx="2790826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ОБРАЗОВАНИЕ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4" y="950450"/>
            <a:ext cx="537103" cy="5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86847" y="2007918"/>
            <a:ext cx="2701083" cy="465129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17102" y="2050011"/>
            <a:ext cx="17091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>
                <a:latin typeface="Franklin Gothic Demi" pitchFamily="34" charset="0"/>
              </a:rPr>
              <a:t>9 </a:t>
            </a:r>
            <a:r>
              <a:rPr lang="ru-RU" dirty="0" smtClean="0">
                <a:latin typeface="Franklin Gothic Demi" pitchFamily="34" charset="0"/>
              </a:rPr>
              <a:t>дошкольных </a:t>
            </a:r>
          </a:p>
          <a:p>
            <a:pPr algn="ctr"/>
            <a:r>
              <a:rPr lang="ru-RU" dirty="0" smtClean="0"/>
              <a:t>образовательных </a:t>
            </a:r>
          </a:p>
          <a:p>
            <a:pPr algn="ctr"/>
            <a:r>
              <a:rPr lang="ru-RU" dirty="0" smtClean="0"/>
              <a:t>учреждений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42624" y="3105406"/>
            <a:ext cx="22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8 общеобразовательных </a:t>
            </a:r>
          </a:p>
          <a:p>
            <a:pPr algn="ctr"/>
            <a:r>
              <a:rPr lang="ru-RU" dirty="0" smtClean="0"/>
              <a:t>учреждений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28665" y="3937303"/>
            <a:ext cx="298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1 учреждение дополнительного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Book" pitchFamily="34" charset="0"/>
              </a:rPr>
              <a:t>образования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5675" y="4736775"/>
            <a:ext cx="29818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1 учреждение дополнительного профессионального</a:t>
            </a:r>
          </a:p>
          <a:p>
            <a:pPr algn="ctr"/>
            <a:r>
              <a:rPr lang="ru-RU" dirty="0" smtClean="0">
                <a:latin typeface="Franklin Gothic Demi" pitchFamily="34" charset="0"/>
              </a:rPr>
              <a:t>образования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11303" y="2691862"/>
            <a:ext cx="1920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1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767 воспитанников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216646" y="3572414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5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239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учеников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498004" y="4428998"/>
            <a:ext cx="878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994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чел.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87535" y="811333"/>
            <a:ext cx="2584640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КУЛЬТУРА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94" y="1018714"/>
            <a:ext cx="409519" cy="40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6191250" y="811333"/>
            <a:ext cx="2667000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СПОРТ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28" name="Picture 5" descr="football2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9" y="959776"/>
            <a:ext cx="457199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9143625" y="811333"/>
            <a:ext cx="2476875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ЗДРАВООХРАНЕНИЕ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49" y="959776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3387535" y="1990725"/>
            <a:ext cx="2584640" cy="4651298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73497" y="2112278"/>
            <a:ext cx="2412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latin typeface="Franklin Gothic Demi" pitchFamily="34" charset="0"/>
                <a:cs typeface="Arial" pitchFamily="34" charset="0"/>
              </a:rPr>
              <a:t>Дворец</a:t>
            </a:r>
            <a:r>
              <a:rPr lang="ru-RU" dirty="0" smtClean="0">
                <a:ln w="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культуры  </a:t>
            </a:r>
            <a:endParaRPr lang="ru-RU" dirty="0">
              <a:ln w="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72445" y="4736775"/>
            <a:ext cx="2497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4 </a:t>
            </a:r>
            <a:r>
              <a:rPr lang="ru-RU" dirty="0" smtClean="0">
                <a:latin typeface="Franklin Gothic Demi" pitchFamily="34" charset="0"/>
              </a:rPr>
              <a:t>библиотеки</a:t>
            </a:r>
            <a:r>
              <a:rPr lang="ru-RU" dirty="0" smtClean="0"/>
              <a:t> 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544407" y="2510236"/>
            <a:ext cx="2247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Детская </a:t>
            </a:r>
            <a:r>
              <a:rPr lang="ru-RU" dirty="0">
                <a:latin typeface="Franklin Gothic Demi" pitchFamily="34" charset="0"/>
              </a:rPr>
              <a:t>школа</a:t>
            </a:r>
            <a:r>
              <a:rPr lang="ru-RU" dirty="0"/>
              <a:t> </a:t>
            </a:r>
            <a:r>
              <a:rPr lang="ru-RU" dirty="0" smtClean="0"/>
              <a:t>искусств*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364632" y="3674793"/>
            <a:ext cx="259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Музейно-выставочный </a:t>
            </a:r>
            <a:r>
              <a:rPr lang="ru-RU" dirty="0" smtClean="0">
                <a:latin typeface="Franklin Gothic Demi" pitchFamily="34" charset="0"/>
              </a:rPr>
              <a:t>комплекс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64633" y="5135726"/>
            <a:ext cx="26075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Число </a:t>
            </a:r>
            <a:r>
              <a:rPr lang="ru-RU" dirty="0">
                <a:latin typeface="Franklin Gothic Demi" pitchFamily="34" charset="0"/>
              </a:rPr>
              <a:t>посетителей </a:t>
            </a:r>
            <a:r>
              <a:rPr lang="ru-RU" dirty="0" smtClean="0"/>
              <a:t>культурно-досуговых мероприятий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320 963 человека </a:t>
            </a:r>
          </a:p>
          <a:p>
            <a:pPr algn="ctr"/>
            <a:r>
              <a:rPr lang="ru-RU" dirty="0" smtClean="0"/>
              <a:t>(</a:t>
            </a:r>
            <a:r>
              <a:rPr lang="ru-RU" dirty="0"/>
              <a:t>с учетом неоднократного </a:t>
            </a:r>
            <a:r>
              <a:rPr lang="ru-RU" dirty="0" smtClean="0"/>
              <a:t>посещения) 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191250" y="1990725"/>
            <a:ext cx="2667000" cy="4651298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22363" y="2072657"/>
            <a:ext cx="1929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Спортивная </a:t>
            </a:r>
            <a:r>
              <a:rPr lang="ru-RU" dirty="0" smtClean="0">
                <a:latin typeface="Franklin Gothic Demi" pitchFamily="34" charset="0"/>
              </a:rPr>
              <a:t>школа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105525" y="5705352"/>
            <a:ext cx="2838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Доля жителей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систематически занимающихся </a:t>
            </a:r>
            <a:r>
              <a:rPr lang="ru-RU" dirty="0"/>
              <a:t>физкультурой и </a:t>
            </a:r>
            <a:r>
              <a:rPr lang="ru-RU" dirty="0" smtClean="0"/>
              <a:t>спортом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48,4 %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9143625" y="1990725"/>
            <a:ext cx="2598323" cy="4694802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418916" y="2212656"/>
            <a:ext cx="2047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Саянская </a:t>
            </a:r>
            <a:r>
              <a:rPr lang="ru-RU" dirty="0"/>
              <a:t>городская </a:t>
            </a:r>
            <a:r>
              <a:rPr lang="ru-RU" dirty="0" smtClean="0">
                <a:latin typeface="Franklin Gothic Demi" pitchFamily="34" charset="0"/>
              </a:rPr>
              <a:t>больница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701479" y="4034079"/>
            <a:ext cx="3559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Областные </a:t>
            </a:r>
            <a:r>
              <a:rPr lang="ru-RU" dirty="0" smtClean="0">
                <a:latin typeface="Franklin Gothic Demi" pitchFamily="34" charset="0"/>
              </a:rPr>
              <a:t>филиалы:</a:t>
            </a:r>
          </a:p>
          <a:p>
            <a:r>
              <a:rPr lang="ru-RU" dirty="0" smtClean="0"/>
              <a:t>         - противотуберкулезного</a:t>
            </a:r>
          </a:p>
          <a:p>
            <a:r>
              <a:rPr lang="ru-RU" dirty="0"/>
              <a:t> </a:t>
            </a:r>
            <a:r>
              <a:rPr lang="ru-RU" dirty="0" smtClean="0"/>
              <a:t>          диспансера, </a:t>
            </a:r>
          </a:p>
          <a:p>
            <a:r>
              <a:rPr lang="ru-RU" dirty="0" smtClean="0"/>
              <a:t>         - станции </a:t>
            </a:r>
            <a:r>
              <a:rPr lang="ru-RU" dirty="0"/>
              <a:t>переливания крови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        - бюро судебной медицины.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9558533" y="5366557"/>
            <a:ext cx="1750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Санаторий</a:t>
            </a:r>
            <a:r>
              <a:rPr lang="ru-RU" dirty="0" smtClean="0"/>
              <a:t> </a:t>
            </a:r>
            <a:r>
              <a:rPr lang="ru-RU" dirty="0"/>
              <a:t>«Кедр»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55283" y="5963087"/>
            <a:ext cx="24128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астные стоматологические </a:t>
            </a:r>
            <a:r>
              <a:rPr lang="ru-RU" dirty="0" smtClean="0">
                <a:latin typeface="Franklin Gothic Demi" pitchFamily="34" charset="0"/>
              </a:rPr>
              <a:t>клиники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279414" y="27260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взрослая </a:t>
            </a:r>
            <a:r>
              <a:rPr lang="ru-RU" dirty="0" smtClean="0"/>
              <a:t>поликлиника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650 посещений </a:t>
            </a:r>
            <a:r>
              <a:rPr lang="ru-RU" dirty="0"/>
              <a:t>в смену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255282" y="3247436"/>
            <a:ext cx="241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детская поликлиника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300 посещений </a:t>
            </a:r>
            <a:r>
              <a:rPr lang="ru-RU" dirty="0"/>
              <a:t>в смену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508265" y="5551463"/>
            <a:ext cx="1747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Franklin Gothic Book" panose="020B0503020102020204" pitchFamily="34" charset="0"/>
              </a:rPr>
              <a:t>(минеральная вода)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93103" y="2987639"/>
            <a:ext cx="2083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ranklin Gothic Demi" pitchFamily="34" charset="0"/>
              </a:rPr>
              <a:t>Центр</a:t>
            </a:r>
            <a:r>
              <a:rPr lang="ru-RU" dirty="0"/>
              <a:t> народного творчества и досуга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9226" y="4306635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Картинная </a:t>
            </a:r>
            <a:r>
              <a:rPr lang="ru-RU" dirty="0">
                <a:latin typeface="Franklin Gothic Demi" pitchFamily="34" charset="0"/>
              </a:rPr>
              <a:t>галерея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96050" y="2510236"/>
            <a:ext cx="2261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Футбольный </a:t>
            </a:r>
            <a:r>
              <a:rPr lang="ru-RU" dirty="0">
                <a:latin typeface="Franklin Gothic Demi" pitchFamily="34" charset="0"/>
              </a:rPr>
              <a:t>стадион</a:t>
            </a:r>
            <a:r>
              <a:rPr lang="ru-RU" dirty="0"/>
              <a:t> с искусственным газоном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7044" y="3141527"/>
            <a:ext cx="2055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Физкультурно-оздоровительный </a:t>
            </a:r>
            <a:r>
              <a:rPr lang="ru-RU" dirty="0">
                <a:latin typeface="Franklin Gothic Demi" pitchFamily="34" charset="0"/>
              </a:rPr>
              <a:t>комплекс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3648" y="4076516"/>
            <a:ext cx="2334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Крытый </a:t>
            </a:r>
            <a:r>
              <a:rPr lang="ru-RU" dirty="0"/>
              <a:t>хоккейный </a:t>
            </a:r>
            <a:r>
              <a:rPr lang="ru-RU" dirty="0">
                <a:latin typeface="Franklin Gothic Demi" pitchFamily="34" charset="0"/>
              </a:rPr>
              <a:t>корт </a:t>
            </a:r>
            <a:r>
              <a:rPr lang="ru-RU" dirty="0"/>
              <a:t>«Ледовый»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17765" y="4772744"/>
            <a:ext cx="2413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Плавательные </a:t>
            </a:r>
            <a:r>
              <a:rPr lang="ru-RU" dirty="0">
                <a:latin typeface="Franklin Gothic Demi" pitchFamily="34" charset="0"/>
              </a:rPr>
              <a:t>бассейны </a:t>
            </a:r>
            <a:r>
              <a:rPr lang="ru-RU" dirty="0"/>
              <a:t>«Дельфин»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Золотая рыбка»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726221" y="6577097"/>
            <a:ext cx="5027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* самая </a:t>
            </a:r>
            <a:r>
              <a:rPr lang="ru-RU" sz="1200" dirty="0"/>
              <a:t>большая в Иркутской области и одна из крупнейших в </a:t>
            </a:r>
            <a:r>
              <a:rPr lang="ru-RU" sz="1200" dirty="0" smtClean="0"/>
              <a:t>СФО</a:t>
            </a:r>
            <a:endParaRPr lang="ru-RU" sz="120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04983" y="5489664"/>
            <a:ext cx="27010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2 профессиональных</a:t>
            </a:r>
          </a:p>
          <a:p>
            <a:pPr algn="ctr"/>
            <a:r>
              <a:rPr lang="ru-RU" dirty="0" smtClean="0"/>
              <a:t>учреждения</a:t>
            </a:r>
          </a:p>
          <a:p>
            <a:pPr algn="ctr"/>
            <a:r>
              <a:rPr lang="ru-RU" dirty="0"/>
              <a:t>Химико-технологический </a:t>
            </a:r>
            <a:r>
              <a:rPr lang="ru-RU" dirty="0" smtClean="0"/>
              <a:t>техникум</a:t>
            </a:r>
          </a:p>
          <a:p>
            <a:pPr algn="ctr"/>
            <a:r>
              <a:rPr lang="ru-RU" dirty="0" smtClean="0"/>
              <a:t>Медицинский колледж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64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000129" y="4961664"/>
            <a:ext cx="3038000" cy="425323"/>
          </a:xfrm>
          <a:custGeom>
            <a:avLst/>
            <a:gdLst>
              <a:gd name="connsiteX0" fmla="*/ 0 w 2885588"/>
              <a:gd name="connsiteY0" fmla="*/ 0 h 373591"/>
              <a:gd name="connsiteX1" fmla="*/ 1095375 w 2885588"/>
              <a:gd name="connsiteY1" fmla="*/ 152400 h 373591"/>
              <a:gd name="connsiteX2" fmla="*/ 1914525 w 2885588"/>
              <a:gd name="connsiteY2" fmla="*/ 219075 h 373591"/>
              <a:gd name="connsiteX3" fmla="*/ 2800350 w 2885588"/>
              <a:gd name="connsiteY3" fmla="*/ 352425 h 373591"/>
              <a:gd name="connsiteX4" fmla="*/ 2800350 w 2885588"/>
              <a:gd name="connsiteY4" fmla="*/ 371475 h 37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588" h="373591">
                <a:moveTo>
                  <a:pt x="0" y="0"/>
                </a:moveTo>
                <a:cubicBezTo>
                  <a:pt x="388144" y="57944"/>
                  <a:pt x="776288" y="115888"/>
                  <a:pt x="1095375" y="152400"/>
                </a:cubicBezTo>
                <a:cubicBezTo>
                  <a:pt x="1414463" y="188913"/>
                  <a:pt x="1630363" y="185738"/>
                  <a:pt x="1914525" y="219075"/>
                </a:cubicBezTo>
                <a:cubicBezTo>
                  <a:pt x="2198687" y="252412"/>
                  <a:pt x="2652713" y="327025"/>
                  <a:pt x="2800350" y="352425"/>
                </a:cubicBezTo>
                <a:cubicBezTo>
                  <a:pt x="2947987" y="377825"/>
                  <a:pt x="2874168" y="374650"/>
                  <a:pt x="2800350" y="371475"/>
                </a:cubicBezTo>
              </a:path>
            </a:pathLst>
          </a:custGeom>
          <a:noFill/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35241" y="166589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9259" y="32280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30777" y="101997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9259" y="59312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8" y="207262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КАДРОВЫЙ ПОТЕНЦИАЛ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23875" y="2127340"/>
            <a:ext cx="939023" cy="100207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Franklin Gothic Demi" pitchFamily="34" charset="0"/>
              </a:rPr>
              <a:t>35 593</a:t>
            </a:r>
            <a:endParaRPr lang="ru-RU" sz="12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9835" y="730482"/>
            <a:ext cx="369844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Численность населения, чел.</a:t>
            </a:r>
            <a:endParaRPr lang="ru-RU" sz="2000" dirty="0">
              <a:latin typeface="Franklin Gothic Boo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553955" y="2142881"/>
            <a:ext cx="961713" cy="96693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Franklin Gothic Demi" pitchFamily="34" charset="0"/>
              </a:rPr>
              <a:t>35 724</a:t>
            </a:r>
            <a:endParaRPr lang="ru-RU" sz="12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527598" y="2143633"/>
            <a:ext cx="921336" cy="96693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Franklin Gothic Demi Cond" pitchFamily="34" charset="0"/>
              </a:rPr>
              <a:t>35725</a:t>
            </a:r>
            <a:endParaRPr lang="ru-RU" sz="1200" dirty="0">
              <a:solidFill>
                <a:schemeClr val="tx1"/>
              </a:solidFill>
              <a:latin typeface="Franklin Gothic Demi Cond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1167" y="1808764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2022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7203" y="1774144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2024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25065" y="1784655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2023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23875" y="4230792"/>
            <a:ext cx="11087279" cy="7114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021427" y="4465493"/>
            <a:ext cx="0" cy="189336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937700" y="4499999"/>
            <a:ext cx="0" cy="18588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35241" y="4443996"/>
            <a:ext cx="4786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Число незанятых граждан, </a:t>
            </a:r>
            <a:r>
              <a:rPr lang="ru-RU" sz="1600" dirty="0" smtClean="0">
                <a:latin typeface="Franklin Gothic Book" pitchFamily="34" charset="0"/>
              </a:rPr>
              <a:t>стоящих на </a:t>
            </a:r>
            <a:r>
              <a:rPr lang="ru-RU" sz="1600" dirty="0">
                <a:latin typeface="Franklin Gothic Book" pitchFamily="34" charset="0"/>
              </a:rPr>
              <a:t>учете в ЦЗН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177987" y="5094599"/>
            <a:ext cx="2605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Franklin Gothic Book" pitchFamily="34" charset="0"/>
              </a:rPr>
              <a:t>Средняя </a:t>
            </a:r>
            <a:r>
              <a:rPr lang="ru-RU" sz="1600" dirty="0">
                <a:latin typeface="Franklin Gothic Book" pitchFamily="34" charset="0"/>
              </a:rPr>
              <a:t>заработная </a:t>
            </a:r>
            <a:r>
              <a:rPr lang="ru-RU" sz="1600" dirty="0" smtClean="0">
                <a:latin typeface="Franklin Gothic Book" pitchFamily="34" charset="0"/>
              </a:rPr>
              <a:t>плата </a:t>
            </a:r>
          </a:p>
          <a:p>
            <a:pPr algn="ctr"/>
            <a:r>
              <a:rPr lang="ru-RU" sz="1600" dirty="0" smtClean="0">
                <a:latin typeface="Franklin Gothic Book" pitchFamily="34" charset="0"/>
              </a:rPr>
              <a:t>одного работника</a:t>
            </a:r>
            <a:endParaRPr lang="ru-RU" sz="1600" dirty="0">
              <a:latin typeface="Franklin Gothic Boo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73328" y="4330722"/>
            <a:ext cx="2584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Franklin Gothic Demi" pitchFamily="34" charset="0"/>
              </a:rPr>
              <a:t>Подготовка специалистов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195611" y="819916"/>
            <a:ext cx="261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Franklin Gothic Book" pitchFamily="34" charset="0"/>
              </a:rPr>
              <a:t>Структура работников</a:t>
            </a:r>
          </a:p>
        </p:txBody>
      </p:sp>
      <p:sp>
        <p:nvSpPr>
          <p:cNvPr id="2048" name="Прямоугольник 2047"/>
          <p:cNvSpPr/>
          <p:nvPr/>
        </p:nvSpPr>
        <p:spPr>
          <a:xfrm>
            <a:off x="9965509" y="1401806"/>
            <a:ext cx="2562357" cy="25617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88920" y="4619523"/>
            <a:ext cx="1039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Franklin Gothic Demi" pitchFamily="34" charset="0"/>
              </a:rPr>
              <a:t>57 848 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1571" y="461327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09482" y="1370774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21,2%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>
                <a:latin typeface="Franklin Gothic Book" pitchFamily="34" charset="0"/>
              </a:rPr>
              <a:t>моложе трудоспособного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881186" y="2271893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53,4%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>
                <a:latin typeface="Franklin Gothic Book" pitchFamily="34" charset="0"/>
              </a:rPr>
              <a:t>трудоспособное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901355" y="3256204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25,4%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>
                <a:latin typeface="Franklin Gothic Book" pitchFamily="34" charset="0"/>
              </a:rPr>
              <a:t>старше </a:t>
            </a:r>
            <a:r>
              <a:rPr lang="ru-RU" dirty="0">
                <a:latin typeface="Franklin Gothic Book" pitchFamily="34" charset="0"/>
              </a:rPr>
              <a:t>трудоспособного</a:t>
            </a:r>
          </a:p>
        </p:txBody>
      </p:sp>
      <p:cxnSp>
        <p:nvCxnSpPr>
          <p:cNvPr id="20" name="Прямая соединительная линия 19"/>
          <p:cNvCxnSpPr>
            <a:stCxn id="19" idx="7"/>
            <a:endCxn id="9" idx="1"/>
          </p:cNvCxnSpPr>
          <p:nvPr/>
        </p:nvCxnSpPr>
        <p:spPr>
          <a:xfrm flipV="1">
            <a:off x="3314007" y="1632384"/>
            <a:ext cx="595475" cy="652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9" idx="6"/>
          </p:cNvCxnSpPr>
          <p:nvPr/>
        </p:nvCxnSpPr>
        <p:spPr>
          <a:xfrm flipV="1">
            <a:off x="3448934" y="2514570"/>
            <a:ext cx="377777" cy="11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единительная линия 2050"/>
          <p:cNvCxnSpPr>
            <a:stCxn id="19" idx="5"/>
          </p:cNvCxnSpPr>
          <p:nvPr/>
        </p:nvCxnSpPr>
        <p:spPr>
          <a:xfrm>
            <a:off x="3314007" y="2968959"/>
            <a:ext cx="575646" cy="4166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Прямоугольник 2051"/>
          <p:cNvSpPr/>
          <p:nvPr/>
        </p:nvSpPr>
        <p:spPr>
          <a:xfrm>
            <a:off x="8081473" y="4725268"/>
            <a:ext cx="3660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</a:rPr>
              <a:t>ГБПОУ ИО « Химико-технологический техникум г. Саянска</a:t>
            </a:r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»</a:t>
            </a:r>
          </a:p>
          <a:p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</a:rPr>
              <a:t>ОГБПОУ «Саянский медицинский колледж</a:t>
            </a:r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2053" name="Скругленный прямоугольник 2052"/>
          <p:cNvSpPr/>
          <p:nvPr/>
        </p:nvSpPr>
        <p:spPr>
          <a:xfrm>
            <a:off x="704482" y="5892884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725067" y="5888467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658333" y="5873589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505114" y="5876179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2024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050" name="Таблица 20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916161"/>
              </p:ext>
            </p:extLst>
          </p:nvPr>
        </p:nvGraphicFramePr>
        <p:xfrm>
          <a:off x="6781800" y="1471868"/>
          <a:ext cx="4273517" cy="2441704"/>
        </p:xfrm>
        <a:graphic>
          <a:graphicData uri="http://schemas.openxmlformats.org/drawingml/2006/table">
            <a:tbl>
              <a:tblPr/>
              <a:tblGrid>
                <a:gridCol w="692563"/>
                <a:gridCol w="276225"/>
                <a:gridCol w="3304729"/>
              </a:tblGrid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9,3%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dirty="0" smtClean="0">
                          <a:ln>
                            <a:noFill/>
                          </a:ln>
                          <a:latin typeface="Franklin Gothic Book" pitchFamily="34" charset="0"/>
                        </a:rPr>
                        <a:t>Сельское хозяйство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34%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Промышленное производство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3,2%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Строительство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3,4%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Торговля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0,7%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Управление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13,7%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Образование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14,2%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21,5%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Прочие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54" name="Нашивка 2053"/>
          <p:cNvSpPr/>
          <p:nvPr/>
        </p:nvSpPr>
        <p:spPr>
          <a:xfrm>
            <a:off x="7559832" y="1632384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Нашивка 66"/>
          <p:cNvSpPr/>
          <p:nvPr/>
        </p:nvSpPr>
        <p:spPr>
          <a:xfrm>
            <a:off x="7582314" y="1942359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Нашивка 68"/>
          <p:cNvSpPr/>
          <p:nvPr/>
        </p:nvSpPr>
        <p:spPr>
          <a:xfrm>
            <a:off x="7591206" y="2240502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Нашивка 69"/>
          <p:cNvSpPr/>
          <p:nvPr/>
        </p:nvSpPr>
        <p:spPr>
          <a:xfrm>
            <a:off x="7580967" y="2538815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Нашивка 70"/>
          <p:cNvSpPr/>
          <p:nvPr/>
        </p:nvSpPr>
        <p:spPr>
          <a:xfrm>
            <a:off x="7571799" y="2842655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2" name="Нашивка 71"/>
          <p:cNvSpPr/>
          <p:nvPr/>
        </p:nvSpPr>
        <p:spPr>
          <a:xfrm>
            <a:off x="7580967" y="3157264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Нашивка 72"/>
          <p:cNvSpPr/>
          <p:nvPr/>
        </p:nvSpPr>
        <p:spPr>
          <a:xfrm>
            <a:off x="7587117" y="3459066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4" name="Нашивка 73"/>
          <p:cNvSpPr/>
          <p:nvPr/>
        </p:nvSpPr>
        <p:spPr>
          <a:xfrm>
            <a:off x="7582314" y="3717726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56" name="Овал 2055"/>
          <p:cNvSpPr/>
          <p:nvPr/>
        </p:nvSpPr>
        <p:spPr>
          <a:xfrm>
            <a:off x="3602935" y="5436365"/>
            <a:ext cx="542120" cy="441856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39698" y="5248276"/>
            <a:ext cx="610934" cy="609538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725067" y="5165824"/>
            <a:ext cx="794062" cy="716392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704482" y="5019633"/>
            <a:ext cx="876157" cy="853956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105" y="3769901"/>
            <a:ext cx="3186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defRPr/>
            </a:pPr>
            <a:r>
              <a:rPr lang="ru-RU" sz="1200" kern="1200" dirty="0">
                <a:solidFill>
                  <a:schemeClr val="tx1"/>
                </a:solidFill>
              </a:rPr>
              <a:t>Средний возраст жителей города - </a:t>
            </a:r>
            <a:r>
              <a:rPr lang="ru-RU" sz="1200" kern="1200" dirty="0" smtClean="0">
                <a:solidFill>
                  <a:schemeClr val="tx1"/>
                </a:solidFill>
              </a:rPr>
              <a:t>39 лет.</a:t>
            </a:r>
            <a:endParaRPr lang="ru-RU" sz="12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715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4082</TotalTime>
  <Words>2712</Words>
  <Application>Microsoft Office PowerPoint</Application>
  <PresentationFormat>Произвольный</PresentationFormat>
  <Paragraphs>724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Обращение к инвесторам!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ПРОФИЛЬ   ГОРОДА САЯНСКА</dc:title>
  <dc:creator>Сюткина Марина Петровна</dc:creator>
  <cp:lastModifiedBy>Окшина Елена Владимировна</cp:lastModifiedBy>
  <cp:revision>288</cp:revision>
  <dcterms:modified xsi:type="dcterms:W3CDTF">2025-10-20T05:06:11Z</dcterms:modified>
</cp:coreProperties>
</file>