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4.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  <p:sldMasterId id="2147485329" r:id="rId2"/>
    <p:sldMasterId id="2147485341" r:id="rId3"/>
  </p:sldMasterIdLst>
  <p:notesMasterIdLst>
    <p:notesMasterId r:id="rId4"/>
  </p:notesMasterIdLst>
  <p:sldIdLst>
    <p:sldId id="259" r:id="rId5"/>
    <p:sldId id="262" r:id="rId6"/>
    <p:sldId id="265" r:id="rId7"/>
    <p:sldId id="268" r:id="rId8"/>
    <p:sldId id="271" r:id="rId9"/>
    <p:sldId id="274" r:id="rId10"/>
    <p:sldId id="277" r:id="rId11"/>
    <p:sldId id="280" r:id="rId12"/>
    <p:sldId id="283" r:id="rId13"/>
    <p:sldId id="286" r:id="rId14"/>
    <p:sldId id="289" r:id="rId15"/>
    <p:sldId id="292" r:id="rId16"/>
    <p:sldId id="295" r:id="rId17"/>
    <p:sldId id="298" r:id="rId18"/>
    <p:sldId id="301" r:id="rId19"/>
    <p:sldId id="304" r:id="rId20"/>
    <p:sldId id="307" r:id="rId21"/>
    <p:sldId id="310" r:id="rId22"/>
    <p:sldId id="313" r:id="rId23"/>
    <p:sldId id="316" r:id="rId24"/>
    <p:sldId id="319" r:id="rId25"/>
  </p:sldIdLst>
  <p:sldSz cx="9144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000"/>
    <p:restoredTop sz="0"/>
  </p:normalViewPr>
  <p:slideViewPr>
    <p:cSldViewPr>
      <p:cViewPr>
        <p:scale>
          <a:sx n="73" d="100"/>
          <a:sy n="73" d="100"/>
        </p:scale>
        <p:origin x="0" y="0"/>
      </p:cViewPr>
    </p:cSldViewPr>
  </p:slideViewPr>
  <p:notesViewPr>
    <p:cSldViewPr>
      <p:cViewPr>
        <p:scale>
          <a:sx n="1" d="100"/>
          <a:sy n="1" d="100"/>
        </p:scale>
        <p:origin x="0" y="0"/>
      </p:cViewPr>
    </p:cSldViewPr>
  </p:notesViewPr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tags" Target="tags/tag1.xml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slideMaster" Target="slideMasters/slideMaster3.xml" /><Relationship Id="rId30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charts/_rels/chart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.xlsx" /></Relationships>
</file>

<file path=ppt/charts/_rels/chart10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0.xlsx" /><Relationship Id="rId2" Type="http://schemas.openxmlformats.org/officeDocument/2006/relationships/chartUserShapes" Target="../drawings/drawing2.xml" /></Relationships>
</file>

<file path=ppt/charts/_rels/chart11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1.xlsx" /></Relationships>
</file>

<file path=ppt/charts/_rels/chart1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2.xlsx" /><Relationship Id="rId2" Type="http://schemas.openxmlformats.org/officeDocument/2006/relationships/chartUserShapes" Target="../drawings/drawing3.xml" /></Relationships>
</file>

<file path=ppt/charts/_rels/chart13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3.xlsx" /></Relationships>
</file>

<file path=ppt/charts/_rels/chart14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4.xlsx" /></Relationships>
</file>

<file path=ppt/charts/_rels/chart15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5.xlsx" /></Relationships>
</file>

<file path=ppt/charts/_rels/chart16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6.xlsx" /></Relationships>
</file>

<file path=ppt/charts/_rels/chart17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7.xlsx" /></Relationships>
</file>

<file path=ppt/charts/_rels/chart18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8.xlsx" /></Relationships>
</file>

<file path=ppt/charts/_rels/chart19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19.xlsx" /></Relationships>
</file>

<file path=ppt/charts/_rels/chart2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2.xlsx" /></Relationships>
</file>

<file path=ppt/charts/_rels/chart3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3.xlsx" /></Relationships>
</file>

<file path=ppt/charts/_rels/chart4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4.xlsx" /></Relationships>
</file>

<file path=ppt/charts/_rels/chart5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5.xlsx" /></Relationships>
</file>

<file path=ppt/charts/_rels/chart6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6.xlsx" /></Relationships>
</file>

<file path=ppt/charts/_rels/chart7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7.xlsx" /><Relationship Id="rId2" Type="http://schemas.openxmlformats.org/officeDocument/2006/relationships/chartUserShapes" Target="../drawings/drawing1.xml" /></Relationships>
</file>

<file path=ppt/charts/_rels/chart8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8.xlsx" /></Relationships>
</file>

<file path=ppt/charts/_rels/chart9.xml.rels>&#65279;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Worksheet9.xlsx" /></Relationships>
</file>

<file path=ppt/charts/chart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635063260793686"/>
          <c:y val="0.07700058072805405"/>
          <c:w val="0.6149648427963257"/>
          <c:h val="0.749255836009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прибыло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p>
                <a:pPr>
                  <a:defRPr sz="10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1322</c:v>
                </c:pt>
                <c:pt idx="1">
                  <c:v>1118</c:v>
                </c:pt>
                <c:pt idx="2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выбыло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txPr>
              <a:bodyPr/>
              <a:p>
                <a:pPr>
                  <a:defRPr sz="10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947</c:v>
                </c:pt>
                <c:pt idx="1">
                  <c:v>886</c:v>
                </c:pt>
                <c:pt idx="2">
                  <c:v>861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overlap/>
        <c:axId val="80865920"/>
        <c:axId val="82184448"/>
      </c:barChart>
      <c:lineChart>
        <c:grouping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5">
                  <a:lumMod val="75000"/>
                </a:schemeClr>
              </a:solidFill>
              <a:ln>
                <a:solidFill>
                  <a:srgbClr val="C00000"/>
                </a:solidFill>
              </a:ln>
            </c:spPr>
          </c:marker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375</c:v>
                </c:pt>
                <c:pt idx="1">
                  <c:v>232</c:v>
                </c:pt>
                <c:pt idx="2">
                  <c:v>321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axId val="80865920"/>
        <c:axId val="82184448"/>
      </c:lineChart>
      <c:catAx>
        <c:axId val="80865920"/>
        <c:scaling>
          <c:orientation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1931">
            <a:solidFill>
              <a:schemeClr val="tx1"/>
            </a:solidFill>
          </a:ln>
        </c:spPr>
        <c:txPr>
          <a:bodyPr/>
          <a:p>
            <a:pPr>
              <a:defRPr sz="907" smtId="4294967295"/>
            </a:pPr>
            <a:endParaRPr lang="ru-RU"/>
          </a:p>
        </c:txPr>
        <c:crossAx val="82184448"/>
        <c:crosses val="autoZero"/>
        <c:auto val="0"/>
        <c:lblAlgn val="ctr"/>
        <c:lblOffset/>
        <c:noMultiLvlLbl val="0"/>
      </c:catAx>
      <c:valAx>
        <c:axId val="82184448"/>
        <c:scaling>
          <c:orientation/>
          <c:max val="1500"/>
          <c:min val="0"/>
        </c:scaling>
        <c:delete val="0"/>
        <c:axPos val="l"/>
        <c:numFmt formatCode="General" sourceLinked="1"/>
        <c:majorTickMark val="none"/>
        <c:minorTickMark val="none"/>
        <c:spPr>
          <a:ln w="21931">
            <a:solidFill>
              <a:schemeClr val="tx1"/>
            </a:solidFill>
          </a:ln>
        </c:spPr>
        <c:txPr>
          <a:bodyPr/>
          <a:p>
            <a:pPr>
              <a:defRPr sz="95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865920"/>
        <c:crosses val="autoZero"/>
        <c:crossBetween val="between"/>
        <c:majorUnit val="500"/>
        <c:minorUnit val="100"/>
      </c:valAx>
      <c:spPr>
        <a:noFill/>
        <a:ln w="21903">
          <a:noFill/>
        </a:ln>
      </c:spPr>
    </c:plotArea>
    <c:legend>
      <c:legendPos/>
      <c:layout>
        <c:manualLayout>
          <c:xMode val="edge"/>
          <c:yMode val="edge"/>
          <c:x val="0.7196976542472839"/>
          <c:y val="0.060070961713790894"/>
          <c:w val="0.2774182856082916"/>
          <c:h val="0.5271188616752625"/>
        </c:manualLayout>
      </c:layout>
      <c:overlay val="0"/>
      <c:txPr>
        <a:bodyPr/>
        <a:p>
          <a:pPr>
            <a:defRPr sz="900" b="1" smtId="4294967295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>
        <a:schemeClr val="accent1"/>
      </a:glow>
    </a:effectLst>
  </c:spPr>
  <c:txPr>
    <a:bodyPr/>
    <a:p>
      <a:pPr>
        <a:defRPr sz="1554" smtId="4294967295"/>
      </a:pPr>
      <a:endParaRPr lang="ru-RU"/>
    </a:p>
  </c:txPr>
  <c:externalData r:id="rId1">
    <c:autoUpdate val="0"/>
  </c:externalData>
</c:chartSpace>
</file>

<file path=ppt/charts/chart10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52128374576569"/>
          <c:y val="0.15667591989040375"/>
          <c:w val="0.7948878407478333"/>
          <c:h val="0.743593275547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расходы, тыс. руб.</c:v>
                </c:pt>
              </c:strCache>
            </c:strRef>
          </c:tx>
          <c:spPr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74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>
              <a:solidFill>
                <a:srgbClr val="0070C0"/>
              </a:solidFill>
            </a:ln>
          </c:spPr>
          <c:invertIfNegative val="0"/>
          <c:dLbls>
            <c:numFmt formatCode="#,##0" sourceLinked="0"/>
            <c:txPr>
              <a:bodyPr/>
              <a:p>
                <a:pPr>
                  <a:defRPr sz="1400" b="1" smtId="4294967295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2205453</c:v>
                </c:pt>
                <c:pt idx="1">
                  <c:v>2210149</c:v>
                </c:pt>
                <c:pt idx="2">
                  <c:v>2113848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30"/>
        <c:overlap val="18"/>
        <c:axId val="45161472"/>
        <c:axId val="45171456"/>
      </c:barChart>
      <c:catAx>
        <c:axId val="45161472"/>
        <c:scaling>
          <c:orientation/>
        </c:scaling>
        <c:delete val="0"/>
        <c:axPos val="b"/>
        <c:numFmt formatCode="General" sourceLinked="1"/>
        <c:majorTickMark val="none"/>
        <c:minorTickMark val="in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171456"/>
        <c:crosses val="autoZero"/>
        <c:auto val="0"/>
        <c:lblAlgn val="ctr"/>
        <c:lblOffset val="200"/>
        <c:tickMarkSkip val="1"/>
        <c:noMultiLvlLbl val="0"/>
      </c:catAx>
      <c:valAx>
        <c:axId val="45171456"/>
        <c:scaling>
          <c:orientation/>
          <c:max val="2220000"/>
          <c:min val="2100000"/>
        </c:scaling>
        <c:delete val="0"/>
        <c:axPos val="l"/>
        <c:numFmt formatCode="#,##0" sourceLinked="1"/>
        <c:majorTickMark val="out"/>
        <c:minorTickMark val="none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161472"/>
        <c:crosses val="autoZero"/>
        <c:crossBetween val="between"/>
        <c:majorUnit val="20000"/>
      </c:valAx>
    </c:plotArea>
    <c:legend>
      <c:legendPos val="t"/>
      <c:layout>
        <c:manualLayout>
          <c:xMode val="edge"/>
          <c:yMode val="edge"/>
          <c:x val="0.19896087050437927"/>
          <c:y val="0.04057777300477028"/>
          <c:w val="0.5851886868476868"/>
          <c:h val="0.062110982835292816"/>
        </c:manualLayout>
      </c:layout>
      <c:overlay val="0"/>
      <c:txPr>
        <a:bodyPr/>
        <a:p>
          <a:pPr>
            <a:defRPr sz="1600" b="1" smtId="4294967295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05105912685394"/>
          <c:y val="0.17897970974445343"/>
          <c:w val="0.8049489259719849"/>
          <c:h val="0.749729335308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заработную плату, тыс. руб.</c:v>
                </c:pt>
              </c:strCache>
            </c:strRef>
          </c:tx>
          <c:spPr>
            <a:gradFill>
              <a:gsLst>
                <a:gs pos="0">
                  <a:srgbClr val="E1680D"/>
                </a:gs>
                <a:gs pos="100000">
                  <a:srgbClr val="21D6E0"/>
                </a:gs>
                <a:gs pos="100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invertIfNegative val="0"/>
          <c:dLbls>
            <c:txPr>
              <a:bodyPr/>
              <a:p>
                <a:pPr>
                  <a:defRPr sz="1000" b="1" smtId="4294967295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1076953</c:v>
                </c:pt>
                <c:pt idx="1">
                  <c:v>1221448</c:v>
                </c:pt>
                <c:pt idx="2">
                  <c:v>1425388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38"/>
        <c:overlap val="19"/>
        <c:axId val="45229568"/>
        <c:axId val="45231104"/>
      </c:barChart>
      <c:catAx>
        <c:axId val="45229568"/>
        <c:scaling>
          <c:orientation/>
        </c:scaling>
        <c:delete val="0"/>
        <c:axPos val="b"/>
        <c:majorTickMark val="out"/>
        <c:minorTickMark val="none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231104"/>
        <c:crosses val="autoZero"/>
        <c:auto val="0"/>
        <c:lblAlgn val="ctr"/>
        <c:lblOffset/>
        <c:noMultiLvlLbl val="0"/>
      </c:catAx>
      <c:valAx>
        <c:axId val="45231104"/>
        <c:scaling>
          <c:orientation/>
          <c:max val="1500000"/>
          <c:min val="1000000"/>
        </c:scaling>
        <c:delete val="0"/>
        <c:axPos val="l"/>
        <c:numFmt formatCode="#,##0" sourceLinked="1"/>
        <c:majorTickMark val="out"/>
        <c:minorTickMark val="none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229568"/>
        <c:crosses val="autoZero"/>
        <c:crossBetween val="between"/>
        <c:majorUnit val="100000"/>
      </c:valAx>
    </c:plotArea>
    <c:legend>
      <c:legendPos val="t"/>
      <c:layout>
        <c:manualLayout>
          <c:xMode val="edge"/>
          <c:yMode val="edge"/>
          <c:x val="0"/>
          <c:y val="0"/>
          <c:w val="1"/>
          <c:h val="0.08473888039588928"/>
        </c:manualLayout>
      </c:layout>
      <c:overlay val="0"/>
      <c:txPr>
        <a:bodyPr/>
        <a:p>
          <a:pPr>
            <a:defRPr sz="1600" b="1" smtId="4294967295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2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264"/>
      <c:rAngAx val="0"/>
    </c:view3D>
    <c:plotArea>
      <c:layout>
        <c:manualLayout>
          <c:layoutTarget val="inner"/>
          <c:xMode val="edge"/>
          <c:yMode val="edge"/>
          <c:x val="0.16269877552986145"/>
          <c:y val="0.13854357600212097"/>
          <c:w val="0.6154268383979797"/>
          <c:h val="0.58340162038803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190500" dir="13500000" sx="186000" sy="186000" kx="1200000" algn="br" rotWithShape="0">
                <a:srgbClr val="FFCC99">
                  <a:alpha val="20000"/>
                </a:srgbClr>
              </a:outerShdw>
            </a:effectLst>
          </c:spPr>
          <c:explosion val="6"/>
          <c:dPt>
            <c:idx val="0"/>
            <c:invertIfNegative val="1"/>
            <c:explosion val="14"/>
          </c:dPt>
          <c:dPt>
            <c:idx val="4"/>
            <c:invertIfNegative val="1"/>
            <c:explosion val="14"/>
          </c:dPt>
          <c:dPt>
            <c:idx val="5"/>
            <c:invertIfNegative val="1"/>
            <c:explosion val="14"/>
          </c:dPt>
          <c:dPt>
            <c:idx val="6"/>
            <c:invertIfNegative val="1"/>
            <c:explosion val="14"/>
          </c:dPt>
          <c:dPt>
            <c:idx val="7"/>
            <c:invertIfNegative val="1"/>
            <c:explosion val="14"/>
          </c:dPt>
          <c:dPt>
            <c:idx val="8"/>
            <c:invertIfNegative val="1"/>
            <c:explosion val="14"/>
          </c:dPt>
          <c:dPt>
            <c:idx val="9"/>
            <c:invertIfNegative val="1"/>
            <c:explosion val="14"/>
          </c:dPt>
          <c:dPt>
            <c:idx val="10"/>
            <c:invertIfNegative val="1"/>
            <c:explosion val="14"/>
          </c:dPt>
          <c:dLbls>
            <c:dLbl>
              <c:idx val="0"/>
              <c:layout>
                <c:manualLayout>
                  <c:x val="0.2864263951778412"/>
                  <c:y val="0.03713037818670273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1"/>
              <c:layout>
                <c:manualLayout>
                  <c:x val="0.20518311858177185"/>
                  <c:y val="-0.3360055387020111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2"/>
              <c:layout>
                <c:manualLayout>
                  <c:x val="0.23086711764335632"/>
                  <c:y val="-0.10847552120685577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3"/>
              <c:layout>
                <c:manualLayout>
                  <c:x val="0.3481626510620117"/>
                  <c:y val="0.09874098002910614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4"/>
              <c:layout>
                <c:manualLayout>
                  <c:x val="0.28617891669273376"/>
                  <c:y val="0.1028284877538681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5"/>
              <c:layout>
                <c:manualLayout>
                  <c:x val="0.1689036637544632"/>
                  <c:y val="0.23891837894916534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6"/>
              <c:layout>
                <c:manualLayout>
                  <c:x val="-0.013564693741500378"/>
                  <c:y val="0.2534883916378021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7"/>
              <c:layout>
                <c:manualLayout>
                  <c:x val="-0.04389476031064987"/>
                  <c:y val="0.17442141473293304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8"/>
              <c:layout>
                <c:manualLayout>
                  <c:x val="-0.037820879369974136"/>
                  <c:y val="-0.00648904498666524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Обслуживание государственного (муниципального) долга
</a:t>
                    </a:r>
                    <a:r>
                      <a:rPr lang="ru-RU" smtClean="0"/>
                      <a:t>0%</a:t>
                    </a:r>
                    <a:endParaRPr lang="ru-RU"/>
                  </a:p>
                </c:rich>
              </c:tx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9"/>
              <c:layout>
                <c:manualLayout>
                  <c:x val="-0.08358974754810333"/>
                  <c:y val="-0.20839278399944305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10"/>
              <c:layout>
                <c:manualLayout>
                  <c:x val="0.01622418873012066"/>
                  <c:y val="-0.36744624376296997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numFmt formatCode="0.0%" sourceLinked="0"/>
            <c:txPr>
              <a:bodyPr/>
              <a:p>
                <a:pPr>
                  <a:defRPr sz="12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/>
            <c:extLst/>
          </c:dLbls>
          <c:cat>
            <c:strRef>
              <c:f>Лист1!$A$2:$A$12</c:f>
              <c:strCache>
                <c:ptCount val="11"/>
                <c:pt idx="0">
                  <c:v>Оплата труда и начисления на оплату труда </c:v>
                </c:pt>
                <c:pt idx="1">
                  <c:v>Оплата  коммунальных услуг</c:v>
                </c:pt>
                <c:pt idx="2">
                  <c:v>Услуги связи, транспортные услуги, арендная плата</c:v>
                </c:pt>
                <c:pt idx="3">
                  <c:v>Оплата услуг по содержанию имущества</c:v>
                </c:pt>
                <c:pt idx="4">
                  <c:v>Оплата прочих услуг учреждениями бюджетной сферы</c:v>
                </c:pt>
                <c:pt idx="5">
                  <c:v>Социальное обеспечение</c:v>
                </c:pt>
                <c:pt idx="6">
                  <c:v>Увеличение стоимости основных средств</c:v>
                </c:pt>
                <c:pt idx="7">
                  <c:v>Увеличение стоимости материальных запасов</c:v>
                </c:pt>
                <c:pt idx="8">
                  <c:v>Обслуживание государственного (муниципального) долга</c:v>
                </c:pt>
                <c:pt idx="9">
                  <c:v>Безвозмездные  перечисления </c:v>
                </c:pt>
                <c:pt idx="10">
                  <c:v>Прочие расходы</c:v>
                </c:pt>
              </c:strCache>
            </c:strRef>
          </c:cat>
          <c:val>
            <c:numRef>
              <c:f>Лист1!$B$2:$B$12</c:f>
              <c:numCache>
                <c:formatCode>#,##0</c:formatCode>
                <c:ptCount val="11"/>
                <c:pt idx="0">
                  <c:v>1425388</c:v>
                </c:pt>
                <c:pt idx="1">
                  <c:v>58425</c:v>
                </c:pt>
                <c:pt idx="2">
                  <c:v>3782</c:v>
                </c:pt>
                <c:pt idx="3">
                  <c:v>222332</c:v>
                </c:pt>
                <c:pt idx="4">
                  <c:v>118311</c:v>
                </c:pt>
                <c:pt idx="5">
                  <c:v>59234</c:v>
                </c:pt>
                <c:pt idx="6">
                  <c:v>116551</c:v>
                </c:pt>
                <c:pt idx="7">
                  <c:v>69619</c:v>
                </c:pt>
                <c:pt idx="8">
                  <c:v>81</c:v>
                </c:pt>
                <c:pt idx="9">
                  <c:v>17221</c:v>
                </c:pt>
                <c:pt idx="10">
                  <c:v>22904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Оплата труда и начисления на оплату труда </c:v>
                </c:pt>
                <c:pt idx="1">
                  <c:v>Оплата  коммунальных услуг</c:v>
                </c:pt>
                <c:pt idx="2">
                  <c:v>Услуги связи, транспортные услуги, арендная плата</c:v>
                </c:pt>
                <c:pt idx="3">
                  <c:v>Оплата услуг по содержанию имущества</c:v>
                </c:pt>
                <c:pt idx="4">
                  <c:v>Оплата прочих услуг учреждениями бюджетной сферы</c:v>
                </c:pt>
                <c:pt idx="5">
                  <c:v>Социальное обеспечение</c:v>
                </c:pt>
                <c:pt idx="6">
                  <c:v>Увеличение стоимости основных средств</c:v>
                </c:pt>
                <c:pt idx="7">
                  <c:v>Увеличение стоимости материальных запасов</c:v>
                </c:pt>
                <c:pt idx="8">
                  <c:v>Обслуживание государственного (муниципального) долга</c:v>
                </c:pt>
                <c:pt idx="9">
                  <c:v>Безвозмездные  перечисления </c:v>
                </c:pt>
                <c:pt idx="10">
                  <c:v>Прочие расходы</c:v>
                </c:pt>
              </c:strCache>
            </c:strRef>
          </c:cat>
          <c:val>
            <c:numRef>
              <c:f>Лист1!$C$2:$C$12</c:f>
              <c:numCache>
                <c:formatCode>0.0</c:formatCode>
                <c:ptCount val="11"/>
                <c:pt idx="0">
                  <c:v>67.43096003118484</c:v>
                </c:pt>
                <c:pt idx="1">
                  <c:v>2.7639168000726637</c:v>
                </c:pt>
                <c:pt idx="2">
                  <c:v>0.1789154187056023</c:v>
                </c:pt>
                <c:pt idx="3">
                  <c:v>10.517880188168686</c:v>
                </c:pt>
                <c:pt idx="4">
                  <c:v>5.596949260306323</c:v>
                </c:pt>
                <c:pt idx="5">
                  <c:v>2.8021882368079445</c:v>
                </c:pt>
                <c:pt idx="6">
                  <c:v>5.513688779893351</c:v>
                </c:pt>
                <c:pt idx="7">
                  <c:v>3.2934723783356232</c:v>
                </c:pt>
                <c:pt idx="8" formatCode="0">
                  <c:v>0.003831874382642461</c:v>
                </c:pt>
                <c:pt idx="9">
                  <c:v>0.8146754165862446</c:v>
                </c:pt>
                <c:pt idx="10">
                  <c:v>1.0835216155560854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190"/>
      <c:rAngAx val="0"/>
      <c:perspective val="20"/>
    </c:view3D>
    <c:plotArea>
      <c:layout>
        <c:manualLayout>
          <c:layoutTarget val="inner"/>
          <c:xMode val="edge"/>
          <c:yMode val="edge"/>
          <c:x val="0.17992964386940002"/>
          <c:y val="0.056091632694005966"/>
          <c:w val="0.6739672422409058"/>
          <c:h val="0.6397336125373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7"/>
          <c:dPt>
            <c:idx val="1"/>
            <c:invertIfNegative val="1"/>
            <c:explosion val="29"/>
          </c:dPt>
          <c:dLbls>
            <c:dLbl>
              <c:idx val="0"/>
              <c:layout>
                <c:manualLayout>
                  <c:x val="-0.1689836084842682"/>
                  <c:y val="-0.1763426810503006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1"/>
              <c:layout>
                <c:manualLayout>
                  <c:x val="-0.14345741271972656"/>
                  <c:y val="-0.19737695157527924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2"/>
              <c:layout>
                <c:manualLayout>
                  <c:x val="0.04649719223380089"/>
                  <c:y val="-0.40963831543922424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3"/>
              <c:layout>
                <c:manualLayout>
                  <c:x val="0.14525681734085083"/>
                  <c:y val="0.02256673388183117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4"/>
              <c:layout>
                <c:manualLayout>
                  <c:x val="0.16857153177261353"/>
                  <c:y val="-0.2947717607021332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5"/>
              <c:layout>
                <c:manualLayout>
                  <c:x val="0.21208488941192627"/>
                  <c:y val="-0.08902278542518616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6"/>
              <c:layout>
                <c:manualLayout>
                  <c:x val="0.3097946047782898"/>
                  <c:y val="0.05989687144756317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7"/>
              <c:layout>
                <c:manualLayout>
                  <c:x val="0.2557085454463959"/>
                  <c:y val="0.13162167370319366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8"/>
              <c:layout>
                <c:manualLayout>
                  <c:x val="0.09080245345830917"/>
                  <c:y val="0.1513305604457855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200" b="1">
                        <a:effectLst/>
                        <a:latin typeface="Times New Roman" pitchFamily="18" charset="0"/>
                        <a:cs typeface="Times New Roman" pitchFamily="18" charset="0"/>
                      </a:rPr>
                      <a:t>Обслуживание </a:t>
                    </a:r>
                    <a:r>
                      <a:rPr lang="ru-RU" sz="1200" b="1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государственного </a:t>
                    </a:r>
                    <a:r>
                      <a:rPr lang="ru-RU" sz="1200" b="1">
                        <a:effectLst/>
                        <a:latin typeface="Times New Roman" pitchFamily="18" charset="0"/>
                        <a:cs typeface="Times New Roman" pitchFamily="18" charset="0"/>
                      </a:rPr>
                      <a:t>и </a:t>
                    </a:r>
                    <a:r>
                      <a:rPr lang="ru-RU" sz="1200" b="1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муниципального </a:t>
                    </a:r>
                    <a:r>
                      <a:rPr lang="ru-RU" sz="1200" b="1">
                        <a:effectLst/>
                        <a:latin typeface="Times New Roman" pitchFamily="18" charset="0"/>
                        <a:cs typeface="Times New Roman" pitchFamily="18" charset="0"/>
                      </a:rPr>
                      <a:t>долга
</a:t>
                    </a:r>
                    <a:r>
                      <a:rPr lang="ru-RU" sz="1200" b="1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0,3%</a:t>
                    </a:r>
                    <a:endParaRPr lang="ru-RU" sz="950"/>
                  </a:p>
                </c:rich>
              </c:tx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9"/>
              <c:layout>
                <c:manualLayout>
                  <c:x val="-0.07694105058908463"/>
                  <c:y val="0.08789555728435516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10"/>
              <c:layout>
                <c:manualLayout>
                  <c:x val="-0.2992360591888428"/>
                  <c:y val="0.056184202432632446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11"/>
              <c:layout>
                <c:manualLayout>
                  <c:x val="-0.21355006098747253"/>
                  <c:y val="-0.06584567576646805"/>
                </c:manualLayout>
              </c:layout>
              <c:numFmt formatCode="0.0%" sourceLinked="0"/>
              <c:txPr>
                <a:bodyPr/>
                <a:p>
                  <a:pPr>
                    <a:defRPr sz="12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numFmt formatCode="0.0%" sourceLinked="0"/>
            <c:txPr>
              <a:bodyPr/>
              <a:p>
                <a:pPr>
                  <a:defRPr sz="12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/>
            <c:extLst/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 и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Средства массовой информации</c:v>
                </c:pt>
                <c:pt idx="8">
                  <c:v>Обслуживание госуд. и муниц. долга</c:v>
                </c:pt>
                <c:pt idx="9">
                  <c:v>Национальная безопасность и правоохранительная деятельность</c:v>
                </c:pt>
                <c:pt idx="10">
                  <c:v>Охрана окружающей среды</c:v>
                </c:pt>
                <c:pt idx="11">
                  <c:v>Национальная оборона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224260</c:v>
                </c:pt>
                <c:pt idx="1">
                  <c:v>253334</c:v>
                </c:pt>
                <c:pt idx="2">
                  <c:v>115064</c:v>
                </c:pt>
                <c:pt idx="3">
                  <c:v>1231279</c:v>
                </c:pt>
                <c:pt idx="4">
                  <c:v>104653</c:v>
                </c:pt>
                <c:pt idx="5">
                  <c:v>57617</c:v>
                </c:pt>
                <c:pt idx="6">
                  <c:v>108683</c:v>
                </c:pt>
                <c:pt idx="7">
                  <c:v>9173</c:v>
                </c:pt>
                <c:pt idx="8">
                  <c:v>81</c:v>
                </c:pt>
                <c:pt idx="9">
                  <c:v>6786</c:v>
                </c:pt>
                <c:pt idx="10">
                  <c:v>1431</c:v>
                </c:pt>
                <c:pt idx="11">
                  <c:v>1487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4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/>
      <c:spPr>
        <a:noFill/>
        <a:ln w="25399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5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310"/>
      <c:rAngAx val="0"/>
    </c:view3D>
    <c:plotArea>
      <c:layout>
        <c:manualLayout>
          <c:layoutTarget val="inner"/>
          <c:xMode val="edge"/>
          <c:yMode val="edge"/>
          <c:x val="0.2653685510158539"/>
          <c:y val="0.09159893542528152"/>
          <c:w val="0.5257911682128906"/>
          <c:h val="0.69159501791000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68492391705513"/>
                  <c:y val="0.030723845586180687"/>
                </c:manualLayout>
              </c:layout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1"/>
              <c:layout>
                <c:manualLayout>
                  <c:x val="-0.056205373257398605"/>
                  <c:y val="-0.09107472002506256"/>
                </c:manualLayout>
              </c:layout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-0.006643939297646284"/>
                  <c:y val="-0.24242490530014038"/>
                </c:manualLayout>
              </c:layout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3"/>
              <c:layout>
                <c:manualLayout>
                  <c:x val="0.12140700966119766"/>
                  <c:y val="-0.07953563332557678"/>
                </c:manualLayout>
              </c:layout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4"/>
              <c:layout>
                <c:manualLayout>
                  <c:x val="0.3125777244567871"/>
                  <c:y val="0.08609350025653839"/>
                </c:manualLayout>
              </c:layout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5"/>
              <c:layout>
                <c:manualLayout>
                  <c:x val="0.13180896639823914"/>
                  <c:y val="0.2179773002862930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Информация и связь; </a:t>
                    </a:r>
                    <a:r>
                      <a:rPr lang="ru-RU" smtClean="0"/>
                      <a:t>5%</a:t>
                    </a:r>
                    <a:endParaRPr lang="ru-RU"/>
                  </a:p>
                </c:rich>
              </c:tx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6"/>
              <c:layout>
                <c:manualLayout>
                  <c:x val="-0.07579165697097778"/>
                  <c:y val="0.233241274952888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Сельское и лесное хозяйство; </a:t>
                    </a:r>
                    <a:r>
                      <a:rPr lang="ru-RU" smtClean="0"/>
                      <a:t>3%</a:t>
                    </a:r>
                    <a:endParaRPr lang="ru-RU"/>
                  </a:p>
                </c:rich>
              </c:tx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7"/>
              <c:layout>
                <c:manualLayout>
                  <c:x val="-0.06318072229623795"/>
                  <c:y val="0.07527850568294525"/>
                </c:manualLayout>
              </c:layout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8"/>
              <c:layout>
                <c:manualLayout>
                  <c:x val="-0.05774996057152748"/>
                  <c:y val="-0.001111497404053807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Прочие; </a:t>
                    </a:r>
                    <a:r>
                      <a:rPr lang="ru-RU" smtClean="0"/>
                      <a:t>9%</a:t>
                    </a:r>
                    <a:endParaRPr lang="ru-RU"/>
                  </a:p>
                </c:rich>
              </c:tx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dLbl>
              <c:idx val="9"/>
              <c:layout>
                <c:manualLayout>
                  <c:x val="-0.09006252139806747"/>
                  <c:y val="0.01692806184291839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Бытовые </a:t>
                    </a:r>
                    <a:r>
                      <a:rPr lang="ru-RU" smtClean="0"/>
                      <a:t>услуги; 3%</a:t>
                    </a:r>
                    <a:endParaRPr lang="ru-RU"/>
                  </a:p>
                </c:rich>
              </c:tx>
              <c:numFmt formatCode="0.0%" sourceLinked="0"/>
              <c:txPr>
                <a:bodyPr/>
                <a:p>
                  <a:pPr>
                    <a:defRPr sz="8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0"/>
              <c:showBubbleSize val="0"/>
              <c:extLst/>
            </c:dLbl>
            <c:numFmt formatCode="0.0%" sourceLinked="0"/>
            <c:txPr>
              <a:bodyPr/>
              <a:p>
                <a:pPr>
                  <a:defRPr sz="8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/>
            <c:extLst/>
          </c:dLbls>
          <c:cat>
            <c:strRef>
              <c:f>Лист1!$A$2:$A$11</c:f>
              <c:strCache>
                <c:ptCount val="10"/>
                <c:pt idx="0">
                  <c:v>Оптовая и розничная торговля</c:v>
                </c:pt>
                <c:pt idx="1">
                  <c:v>Деятельность по операциям с недвижимым имуществом</c:v>
                </c:pt>
                <c:pt idx="2">
                  <c:v>Строительство</c:v>
                </c:pt>
                <c:pt idx="3">
                  <c:v>Обрабатывающие производства</c:v>
                </c:pt>
                <c:pt idx="4">
                  <c:v>Транспорт и связь</c:v>
                </c:pt>
                <c:pt idx="5">
                  <c:v>Информация и связь</c:v>
                </c:pt>
                <c:pt idx="6">
                  <c:v>Сельское и лесное хозяйство</c:v>
                </c:pt>
                <c:pt idx="7">
                  <c:v>Гостиницы и предприятия общепита</c:v>
                </c:pt>
                <c:pt idx="8">
                  <c:v>Прочие</c:v>
                </c:pt>
                <c:pt idx="9">
                  <c:v>Бытовые услуги 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0.246</c:v>
                </c:pt>
                <c:pt idx="1">
                  <c:v>0.116</c:v>
                </c:pt>
                <c:pt idx="2">
                  <c:v>0.166</c:v>
                </c:pt>
                <c:pt idx="3">
                  <c:v>0.101</c:v>
                </c:pt>
                <c:pt idx="4">
                  <c:v>0.136</c:v>
                </c:pt>
                <c:pt idx="5">
                  <c:v>0.05</c:v>
                </c:pt>
                <c:pt idx="6">
                  <c:v>0.03</c:v>
                </c:pt>
                <c:pt idx="7">
                  <c:v>0.035</c:v>
                </c:pt>
                <c:pt idx="8">
                  <c:v>0.09</c:v>
                </c:pt>
                <c:pt idx="9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6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invertIfNegative val="1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1"/>
            <c:invertIfNegative val="1"/>
            <c:explosion val="26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0.1538030207157135"/>
                  <c:y val="0.07233459502458572"/>
                </c:manualLayout>
              </c:layout>
              <c:numFmt formatCode="0.0%" sourceLinked="0"/>
              <c:spPr/>
              <c:txPr>
                <a:bodyPr/>
                <a:p>
                  <a:pPr>
                    <a:defRPr sz="1000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/>
            </c:dLbl>
            <c:dLbl>
              <c:idx val="1"/>
              <c:delete val="1"/>
              <c:txPr>
                <a:bodyPr/>
                <a:p>
                  <a:pPr>
                    <a:defRPr sz="1000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extLst/>
            </c:dLbl>
            <c:txPr>
              <a:bodyPr/>
              <a:p>
                <a:pPr>
                  <a:defRPr sz="1000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/>
            <c:extLst/>
          </c:dLbls>
          <c:cat>
            <c:strRef>
              <c:f>Лист1!$A$2:$A$3</c:f>
              <c:strCache>
                <c:ptCount val="2"/>
                <c:pt idx="0">
                  <c:v>Малый бизнес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17.4</c:v>
                </c:pt>
                <c:pt idx="1">
                  <c:v>82.6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7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invertIfNegative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invertIfNegative val="1"/>
            <c:explosion val="26"/>
            <c:spPr>
              <a:solidFill>
                <a:srgbClr val="99CF13"/>
              </a:solidFill>
            </c:spPr>
          </c:dPt>
          <c:dLbls>
            <c:dLbl>
              <c:idx val="0"/>
              <c:layout>
                <c:manualLayout>
                  <c:x val="0.2742408812046051"/>
                  <c:y val="0.010430713184177876"/>
                </c:manualLayout>
              </c:layout>
              <c:numFmt formatCode="0.0%" sourceLinked="0"/>
              <c:spPr/>
              <c:txPr>
                <a:bodyPr/>
                <a:p>
                  <a:pPr>
                    <a:defRPr sz="1000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/>
            </c:dLbl>
            <c:dLbl>
              <c:idx val="1"/>
              <c:delete val="1"/>
              <c:txPr>
                <a:bodyPr/>
                <a:p>
                  <a:pPr>
                    <a:defRPr sz="1000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extLst/>
            </c:dLbl>
            <c:txPr>
              <a:bodyPr/>
              <a:p>
                <a:pPr>
                  <a:defRPr sz="1000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/>
            <c:extLst/>
          </c:dLbls>
          <c:cat>
            <c:strRef>
              <c:f>Лист1!$A$2:$A$3</c:f>
              <c:strCache>
                <c:ptCount val="2"/>
                <c:pt idx="0">
                  <c:v>Малый бизнес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4.7</c:v>
                </c:pt>
                <c:pt idx="1">
                  <c:v>95.3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8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invertIfNegative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1"/>
            <c:invertIfNegative val="1"/>
            <c:explosion val="26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0.17333513498306274"/>
                  <c:y val="0.04887472838163376"/>
                </c:manualLayout>
              </c:layout>
              <c:numFmt formatCode="0.0%" sourceLinked="0"/>
              <c:spPr/>
              <c:txPr>
                <a:bodyPr/>
                <a:p>
                  <a:pPr>
                    <a:defRPr sz="1000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/>
            </c:dLbl>
            <c:dLbl>
              <c:idx val="1"/>
              <c:delete val="1"/>
              <c:txPr>
                <a:bodyPr/>
                <a:p>
                  <a:pPr>
                    <a:defRPr sz="1000" smtId="4294967295"/>
                  </a:pPr>
                  <a:endParaRPr lang="ru-RU"/>
                </a:p>
              </c:txPr>
              <c:extLst/>
            </c:dLbl>
            <c:txPr>
              <a:bodyPr/>
              <a:p>
                <a:pPr>
                  <a:defRPr sz="1000" smtId="4294967295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/>
            <c:extLst/>
          </c:dLbls>
          <c:cat>
            <c:strRef>
              <c:f>Лист1!$A$2:$A$3</c:f>
              <c:strCache>
                <c:ptCount val="2"/>
                <c:pt idx="0">
                  <c:v>Малый бизнес</c:v>
                </c:pt>
                <c:pt idx="1">
                  <c:v>Прочие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17.3</c:v>
                </c:pt>
                <c:pt idx="1">
                  <c:v>82.7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19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Привлечено средств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11316</c:v>
                </c:pt>
                <c:pt idx="1">
                  <c:v>28658</c:v>
                </c:pt>
                <c:pt idx="2">
                  <c:v>16332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overlap/>
        <c:axId val="46824832"/>
        <c:axId val="47457408"/>
      </c:barChart>
      <c:catAx>
        <c:axId val="46824832"/>
        <c:scaling>
          <c:orientation/>
        </c:scaling>
        <c:delete val="0"/>
        <c:axPos val="b"/>
        <c:majorTickMark val="out"/>
        <c:minorTickMark val="none"/>
        <c:crossAx val="47457408"/>
        <c:crosses val="autoZero"/>
        <c:auto val="0"/>
        <c:lblAlgn val="ctr"/>
        <c:lblOffset/>
        <c:noMultiLvlLbl val="0"/>
      </c:catAx>
      <c:valAx>
        <c:axId val="47457408"/>
        <c:scaling>
          <c:orientation/>
        </c:scaling>
        <c:delete val="0"/>
        <c:axPos val="l"/>
        <c:majorGridlines/>
        <c:numFmt formatCode="#,##0" sourceLinked="1"/>
        <c:majorTickMark val="out"/>
        <c:minorTickMark val="none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824832"/>
        <c:crosses val="autoZero"/>
        <c:crossBetween val="between"/>
      </c:valAx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2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635063260793686"/>
          <c:y val="0.07700058072805405"/>
          <c:w val="0.6149648427963257"/>
          <c:h val="0.749255836009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dLbls>
            <c:txPr>
              <a:bodyPr/>
              <a:p>
                <a:pPr>
                  <a:defRPr sz="10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378</c:v>
                </c:pt>
                <c:pt idx="1">
                  <c:v>358</c:v>
                </c:pt>
                <c:pt idx="2">
                  <c:v>297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умерло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txPr>
              <a:bodyPr/>
              <a:p>
                <a:pPr>
                  <a:defRPr sz="10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631</c:v>
                </c:pt>
                <c:pt idx="1">
                  <c:v>521</c:v>
                </c:pt>
                <c:pt idx="2">
                  <c:v>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overlap/>
        <c:axId val="83686528"/>
        <c:axId val="83688064"/>
      </c:barChart>
      <c:lineChart>
        <c:grouping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естественный прирост (убыль)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circle"/>
            <c:size val="7"/>
            <c:spPr>
              <a:solidFill>
                <a:schemeClr val="accent6"/>
              </a:solidFill>
              <a:ln>
                <a:solidFill>
                  <a:srgbClr val="C00000"/>
                </a:solidFill>
              </a:ln>
            </c:spPr>
          </c:marker>
          <c:dPt>
            <c:idx val="1"/>
            <c:invertIfNegative val="1"/>
            <c:marker>
              <c:spPr>
                <a:solidFill>
                  <a:schemeClr val="accent6"/>
                </a:solidFill>
                <a:ln>
                  <a:solidFill>
                    <a:schemeClr val="accent2"/>
                  </a:solidFill>
                </a:ln>
              </c:spPr>
            </c:marker>
          </c:dPt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-253</c:v>
                </c:pt>
                <c:pt idx="1">
                  <c:v>-163</c:v>
                </c:pt>
                <c:pt idx="2">
                  <c:v>-190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axId val="83686528"/>
        <c:axId val="83688064"/>
      </c:lineChart>
      <c:catAx>
        <c:axId val="83686528"/>
        <c:scaling>
          <c:orientation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1931">
            <a:solidFill>
              <a:schemeClr val="tx1"/>
            </a:solidFill>
          </a:ln>
        </c:spPr>
        <c:txPr>
          <a:bodyPr/>
          <a:p>
            <a:pPr>
              <a:defRPr sz="907" smtId="4294967295"/>
            </a:pPr>
            <a:endParaRPr lang="ru-RU"/>
          </a:p>
        </c:txPr>
        <c:crossAx val="83688064"/>
        <c:crosses val="autoZero"/>
        <c:auto val="0"/>
        <c:lblAlgn val="ctr"/>
        <c:lblOffset/>
        <c:noMultiLvlLbl val="0"/>
      </c:catAx>
      <c:valAx>
        <c:axId val="83688064"/>
        <c:scaling>
          <c:orientation/>
          <c:max val="700"/>
          <c:min val="-300"/>
        </c:scaling>
        <c:delete val="0"/>
        <c:axPos val="l"/>
        <c:numFmt formatCode="General" sourceLinked="1"/>
        <c:majorTickMark val="none"/>
        <c:minorTickMark val="none"/>
        <c:spPr>
          <a:ln w="21931">
            <a:solidFill>
              <a:schemeClr val="accent3">
                <a:lumMod val="75000"/>
              </a:schemeClr>
            </a:solidFill>
          </a:ln>
        </c:spPr>
        <c:txPr>
          <a:bodyPr/>
          <a:p>
            <a:pPr>
              <a:defRPr sz="95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686528"/>
        <c:crosses val="autoZero"/>
        <c:crossBetween val="between"/>
        <c:majorUnit val="200"/>
        <c:minorUnit val="100"/>
      </c:valAx>
    </c:plotArea>
    <c:legend>
      <c:legendPos/>
      <c:layout>
        <c:manualLayout>
          <c:xMode val="edge"/>
          <c:yMode val="edge"/>
          <c:x val="0.7147312760353088"/>
          <c:y val="0.007486248854547739"/>
          <c:w val="0.24857984483242035"/>
          <c:h val="0.5271188616752625"/>
        </c:manualLayout>
      </c:layout>
      <c:overlay val="0"/>
      <c:txPr>
        <a:bodyPr/>
        <a:p>
          <a:pPr>
            <a:defRPr sz="1000" b="1" smtId="4294967295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glow>
        <a:schemeClr val="accent1"/>
      </a:glow>
    </a:effectLst>
  </c:spPr>
  <c:txPr>
    <a:bodyPr/>
    <a:p>
      <a:pPr>
        <a:defRPr sz="1554" smtId="4294967295"/>
      </a:pPr>
      <a:endParaRPr lang="ru-RU"/>
    </a:p>
  </c:txPr>
  <c:externalData r:id="rId1">
    <c:autoUpdate val="0"/>
  </c:externalData>
</c:chartSpace>
</file>

<file path=ppt/charts/chart3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5">
                    <a:lumMod val="75000"/>
                  </a:schemeClr>
                </a:solidFill>
              </a:defRPr>
            </a:pPr>
            <a:r>
              <a:rPr lang="ru-RU" sz="1199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Численность </a:t>
            </a:r>
            <a:r>
              <a:rPr lang="ru-RU" sz="1199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работающих – 13 080 человек</a:t>
            </a:r>
            <a:endParaRPr lang="ru-RU"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483814895153046"/>
          <c:y val="0.01069878321141004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38610816001892"/>
          <c:y val="0.289458692073822"/>
          <c:w val="0.3974822163581848"/>
          <c:h val="0.450085073709487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работающих</c:v>
                </c:pt>
              </c:strCache>
            </c:strRef>
          </c:tx>
          <c:dLbls>
            <c:dLbl>
              <c:idx val="0"/>
              <c:layout>
                <c:manualLayout>
                  <c:x val="0.055346421897411346"/>
                  <c:y val="-0.0976880192756652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900" b="1"/>
                      <a:t>промышленность и энергетика 
</a:t>
                    </a:r>
                    <a:r>
                      <a:rPr lang="ru-RU" sz="900" b="1" smtClean="0"/>
                      <a:t>34%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1"/>
              <c:layout>
                <c:manualLayout>
                  <c:x val="0.05677679181098938"/>
                  <c:y val="-0.01051223929971456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900" b="1" smtClean="0"/>
                      <a:t>торговля</a:t>
                    </a:r>
                    <a:r>
                      <a:rPr lang="ru-RU" sz="900" b="1"/>
                      <a:t>
</a:t>
                    </a:r>
                    <a:r>
                      <a:rPr lang="ru-RU" sz="900" b="1" smtClean="0"/>
                      <a:t>3,4</a:t>
                    </a:r>
                    <a:r>
                      <a:rPr lang="ru-RU" sz="900" b="1"/>
                      <a:t>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2"/>
              <c:layout>
                <c:manualLayout>
                  <c:x val="-0.04133612662553787"/>
                  <c:y val="0.0637080669403076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900" b="1"/>
                      <a:t>здравоохранение и сфера  социальных услуг
</a:t>
                    </a:r>
                    <a:r>
                      <a:rPr lang="ru-RU" sz="900" b="1" smtClean="0"/>
                      <a:t>14,3%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3"/>
              <c:layout>
                <c:manualLayout>
                  <c:x val="0.0165178794413805"/>
                  <c:y val="0.07427840679883957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образование </a:t>
                    </a:r>
                    <a:r>
                      <a:rPr lang="ru-RU"/>
                      <a:t>
</a:t>
                    </a:r>
                    <a:r>
                      <a:rPr lang="ru-RU" smtClean="0"/>
                      <a:t>13,9%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4"/>
              <c:layout>
                <c:manualLayout>
                  <c:x val="-0.01702435128390789"/>
                  <c:y val="0.02076747268438339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900" b="1"/>
                      <a:t>государственное управление
</a:t>
                    </a:r>
                    <a:r>
                      <a:rPr lang="ru-RU" sz="900" b="1" smtClean="0"/>
                      <a:t>9,1%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5"/>
              <c:layout>
                <c:manualLayout>
                  <c:x val="-0.0756518766283989"/>
                  <c:y val="-0.0037530914414674044"/>
                </c:manualLayout>
              </c:layout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6"/>
              <c:layout>
                <c:manualLayout>
                  <c:x val="-0.03023522160947323"/>
                  <c:y val="-0.03035665489733219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строительство</a:t>
                    </a:r>
                    <a:r>
                      <a:rPr lang="ru-RU"/>
                      <a:t>
</a:t>
                    </a:r>
                    <a:r>
                      <a:rPr lang="ru-RU" smtClean="0"/>
                      <a:t>3,1%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dLbl>
              <c:idx val="7"/>
              <c:layout>
                <c:manualLayout>
                  <c:x val="0.1042204201221466"/>
                  <c:y val="-0.05732611939311027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прочие </a:t>
                    </a:r>
                    <a:r>
                      <a:rPr lang="ru-RU"/>
                      <a:t>сферы экономической деятельности
</a:t>
                    </a:r>
                    <a:r>
                      <a:rPr lang="ru-RU" smtClean="0"/>
                      <a:t>13,2%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900" b="1" smtId="4294967295">
                      <a:latin typeface="Trebuchet MS" pitchFamily="34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/>
            </c:dLbl>
            <c:txPr>
              <a:bodyPr/>
              <a:p>
                <a:pPr>
                  <a:defRPr sz="900" b="1" smtId="4294967295">
                    <a:latin typeface="Trebuchet MS" pitchFamily="34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/>
            <c:extLst/>
          </c:dLbls>
          <c:cat>
            <c:strRef>
              <c:f>Лист1!$A$2:$A$9</c:f>
              <c:strCache>
                <c:ptCount val="8"/>
                <c:pt idx="0">
                  <c:v>промышленность и энергетика </c:v>
                </c:pt>
                <c:pt idx="1">
                  <c:v>торговля</c:v>
                </c:pt>
                <c:pt idx="2">
                  <c:v>здравоохранение и сфера  социальных услуг</c:v>
                </c:pt>
                <c:pt idx="3">
                  <c:v>образование </c:v>
                </c:pt>
                <c:pt idx="4">
                  <c:v>государственное управление</c:v>
                </c:pt>
                <c:pt idx="5">
                  <c:v>сельское хозяйство</c:v>
                </c:pt>
                <c:pt idx="6">
                  <c:v>строительство</c:v>
                </c:pt>
                <c:pt idx="7">
                  <c:v>прочие сферы экономической деятельности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4452</c:v>
                </c:pt>
                <c:pt idx="1">
                  <c:v>448</c:v>
                </c:pt>
                <c:pt idx="2">
                  <c:v>1870</c:v>
                </c:pt>
                <c:pt idx="3">
                  <c:v>1815</c:v>
                </c:pt>
                <c:pt idx="4">
                  <c:v>1191</c:v>
                </c:pt>
                <c:pt idx="5">
                  <c:v>1173</c:v>
                </c:pt>
                <c:pt idx="6">
                  <c:v>411</c:v>
                </c:pt>
                <c:pt idx="7">
                  <c:v>1720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  <c:spPr>
        <a:noFill/>
        <a:ln w="25378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p>
      <a:pPr>
        <a:defRPr sz="820" smtId="4294967295"/>
      </a:pPr>
      <a:endParaRPr lang="ru-RU"/>
    </a:p>
  </c:txPr>
  <c:externalData r:id="rId1">
    <c:autoUpdate val="0"/>
  </c:externalData>
</c:chartSpace>
</file>

<file path=ppt/charts/chart4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635063260793686"/>
          <c:y val="0.22457481920719147"/>
          <c:w val="0.82890784740448"/>
          <c:h val="0.6016814708709717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</c:v>
                </c:pt>
              </c:strCache>
            </c:strRef>
          </c:tx>
          <c:invertIfNegative val="0"/>
          <c:dPt>
            <c:idx val="0"/>
            <c:invertIfNegative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spPr>
              <a:solidFill>
                <a:srgbClr val="92D050"/>
              </a:solidFill>
            </c:spPr>
          </c:dPt>
          <c:dLbls>
            <c:numFmt formatCode="#,##0" sourceLinked="0"/>
            <c:txPr>
              <a:bodyPr/>
              <a:p>
                <a:pPr>
                  <a:defRPr sz="12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40183</c:v>
                </c:pt>
                <c:pt idx="1">
                  <c:v>45098</c:v>
                </c:pt>
                <c:pt idx="2">
                  <c:v>49321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64"/>
        <c:overlap/>
        <c:axId val="101017856"/>
        <c:axId val="101019648"/>
      </c:barChart>
      <c:catAx>
        <c:axId val="101017856"/>
        <c:scaling>
          <c:orientation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5054">
            <a:solidFill>
              <a:schemeClr val="tx1"/>
            </a:solidFill>
          </a:ln>
        </c:spPr>
        <c:txPr>
          <a:bodyPr/>
          <a:p>
            <a:pPr>
              <a:defRPr sz="988" smtId="4294967295"/>
            </a:pPr>
            <a:endParaRPr lang="ru-RU"/>
          </a:p>
        </c:txPr>
        <c:crossAx val="101019648"/>
        <c:crosses val="autoZero"/>
        <c:auto val="0"/>
        <c:lblAlgn val="ctr"/>
        <c:lblOffset/>
        <c:noMultiLvlLbl val="0"/>
      </c:catAx>
      <c:valAx>
        <c:axId val="101019648"/>
        <c:scaling>
          <c:orientation/>
          <c:max val="50000"/>
          <c:min val="0"/>
        </c:scaling>
        <c:delete val="0"/>
        <c:axPos val="l"/>
        <c:numFmt formatCode="General" sourceLinked="1"/>
        <c:majorTickMark val="none"/>
        <c:minorTickMark val="none"/>
        <c:spPr>
          <a:ln w="25054">
            <a:solidFill>
              <a:schemeClr val="tx1"/>
            </a:solidFill>
          </a:ln>
        </c:spPr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017856"/>
        <c:crosses val="autoZero"/>
        <c:crossBetween val="between"/>
        <c:majorUnit val="5000"/>
        <c:minorUnit val="100"/>
      </c:valAx>
      <c:spPr>
        <a:noFill/>
        <a:ln w="2508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p>
      <a:pPr>
        <a:defRPr sz="1775" smtId="4294967295"/>
      </a:pPr>
      <a:endParaRPr lang="ru-RU"/>
    </a:p>
  </c:txPr>
  <c:externalData r:id="rId1">
    <c:autoUpdate val="0"/>
  </c:externalData>
</c:chartSpace>
</file>

<file path=ppt/charts/chart5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Все уровни бюджета, в т.ч.</c:v>
                </c:pt>
                <c:pt idx="1">
                  <c:v>федеральный бюджет</c:v>
                </c:pt>
                <c:pt idx="2">
                  <c:v>областной бюджет</c:v>
                </c:pt>
                <c:pt idx="3">
                  <c:v>местный бюджет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1795</c:v>
                </c:pt>
                <c:pt idx="1">
                  <c:v>253</c:v>
                </c:pt>
                <c:pt idx="2">
                  <c:v>1136</c:v>
                </c:pt>
                <c:pt idx="3">
                  <c:v>406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Все уровни бюджета, в т.ч.</c:v>
                </c:pt>
                <c:pt idx="1">
                  <c:v>федеральный бюджет</c:v>
                </c:pt>
                <c:pt idx="2">
                  <c:v>областной бюджет</c:v>
                </c:pt>
                <c:pt idx="3">
                  <c:v>местный бюджет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1596</c:v>
                </c:pt>
                <c:pt idx="1">
                  <c:v>330</c:v>
                </c:pt>
                <c:pt idx="2">
                  <c:v>932</c:v>
                </c:pt>
                <c:pt idx="3">
                  <c:v>334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Все уровни бюджета, в т.ч.</c:v>
                </c:pt>
                <c:pt idx="1">
                  <c:v>федеральный бюджет</c:v>
                </c:pt>
                <c:pt idx="2">
                  <c:v>областной бюджет</c:v>
                </c:pt>
                <c:pt idx="3">
                  <c:v>местный бюджет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3388.5999999999995</c:v>
                </c:pt>
                <c:pt idx="1">
                  <c:v>576.3</c:v>
                </c:pt>
                <c:pt idx="2">
                  <c:v>2037.1</c:v>
                </c:pt>
                <c:pt idx="3">
                  <c:v>775.2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/>
        <c:overlap/>
        <c:axId val="40408192"/>
        <c:axId val="40409728"/>
      </c:barChart>
      <c:catAx>
        <c:axId val="40408192"/>
        <c:scaling>
          <c:orientation/>
        </c:scaling>
        <c:delete val="0"/>
        <c:axPos val="b"/>
        <c:majorTickMark val="out"/>
        <c:minorTickMark val="none"/>
        <c:txPr>
          <a:bodyPr/>
          <a:p>
            <a:pPr>
              <a:defRPr sz="1200" b="1" smtId="4294967295"/>
            </a:pPr>
            <a:endParaRPr lang="ru-RU"/>
          </a:p>
        </c:txPr>
        <c:crossAx val="40409728"/>
        <c:crosses val="autoZero"/>
        <c:auto val="0"/>
        <c:lblAlgn val="ctr"/>
        <c:lblOffset/>
        <c:noMultiLvlLbl val="0"/>
      </c:catAx>
      <c:valAx>
        <c:axId val="40409728"/>
        <c:scaling>
          <c:orientation/>
          <c:max val="3500"/>
        </c:scaling>
        <c:delete val="0"/>
        <c:axPos val="l"/>
        <c:majorGridlines/>
        <c:numFmt formatCode="General" sourceLinked="1"/>
        <c:majorTickMark val="out"/>
        <c:minorTickMark val="none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408192"/>
        <c:crosses val="autoZero"/>
        <c:crossBetween val="between"/>
        <c:majorUnit val="500"/>
        <c:minorUnit val="500"/>
      </c:valAx>
    </c:plotArea>
    <c:legend>
      <c:legendPos/>
      <c:overlay val="0"/>
      <c:txPr>
        <a:bodyPr/>
        <a:p>
          <a:pPr>
            <a:defRPr sz="1200" b="1" smtId="4294967295"/>
          </a:pPr>
          <a:endParaRPr lang="ru-RU"/>
        </a:p>
      </c:txPr>
    </c:legend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6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74039304256439"/>
          <c:y val="0.14087499678134918"/>
          <c:w val="0.6597469449043274"/>
          <c:h val="0.7091135978698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Pt>
            <c:idx val="0"/>
            <c:invertIfNegative val="1"/>
            <c:explosion val="16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invertIfNegative val="1"/>
            <c:explosion val="0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invertIfNegative val="1"/>
            <c:explosion val="17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"/>
            <c:invertIfNegative val="1"/>
            <c:explosion val="16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4"/>
            <c:invertIfNegative val="1"/>
            <c:explosion val="15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.01582568883895874"/>
                  <c:y val="-0.02124493755400180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сельское </a:t>
                    </a:r>
                    <a:r>
                      <a:rPr lang="ru-RU"/>
                      <a:t>хозяйство, </a:t>
                    </a:r>
                    <a:r>
                      <a:rPr lang="ru-RU" smtClean="0"/>
                      <a:t>12,4%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10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/>
            </c:dLbl>
            <c:dLbl>
              <c:idx val="1"/>
              <c:layout>
                <c:manualLayout>
                  <c:x val="-0.513568639755249"/>
                  <c:y val="-0.16473078727722168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000" b="1" smtClean="0">
                        <a:latin typeface="Times New Roman" pitchFamily="18" charset="0"/>
                        <a:cs typeface="Times New Roman" pitchFamily="18" charset="0"/>
                      </a:rPr>
                      <a:t>промышленность,</a:t>
                    </a:r>
                    <a:r>
                      <a:rPr lang="ru-RU" sz="1000" b="1" baseline="0" smtClean="0">
                        <a:latin typeface="Times New Roman" pitchFamily="18" charset="0"/>
                        <a:cs typeface="Times New Roman" pitchFamily="18" charset="0"/>
                      </a:rPr>
                      <a:t> </a:t>
                    </a:r>
                    <a:r>
                      <a:rPr lang="ru-RU" sz="1000" b="1" smtClean="0">
                        <a:latin typeface="Times New Roman" pitchFamily="18" charset="0"/>
                        <a:cs typeface="Times New Roman" pitchFamily="18" charset="0"/>
                      </a:rPr>
                      <a:t>66,5%</a:t>
                    </a:r>
                    <a:endParaRPr lang="ru-RU" sz="105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txPr>
                <a:bodyPr/>
                <a:p>
                  <a:pPr>
                    <a:defRPr sz="10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/>
            </c:dLbl>
            <c:dLbl>
              <c:idx val="2"/>
              <c:layout>
                <c:manualLayout>
                  <c:x val="-0.05564209446310997"/>
                  <c:y val="-0.046423044055700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z="1000" b="1" smtClean="0">
                        <a:latin typeface="Times New Roman" pitchFamily="18" charset="0"/>
                        <a:cs typeface="Times New Roman" pitchFamily="18" charset="0"/>
                      </a:rPr>
                      <a:t>строительство 1,7%</a:t>
                    </a:r>
                    <a:endParaRPr lang="ru-RU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txPr>
                <a:bodyPr/>
                <a:p>
                  <a:pPr>
                    <a:defRPr sz="10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/>
            </c:dLbl>
            <c:dLbl>
              <c:idx val="3"/>
              <c:layout>
                <c:manualLayout>
                  <c:x val="0.019850175827741623"/>
                  <c:y val="-0.03225090727210045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торговля, </a:t>
                    </a:r>
                    <a:r>
                      <a:rPr lang="ru-RU" smtClean="0"/>
                      <a:t>14,6%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10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/>
            </c:dLbl>
            <c:dLbl>
              <c:idx val="4"/>
              <c:layout>
                <c:manualLayout>
                  <c:x val="0.011428755708038807"/>
                  <c:y val="-0.06282100826501846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smtClean="0"/>
                      <a:t>прочие</a:t>
                    </a:r>
                    <a:r>
                      <a:rPr lang="ru-RU"/>
                      <a:t>, </a:t>
                    </a:r>
                    <a:r>
                      <a:rPr lang="ru-RU" smtClean="0"/>
                      <a:t>4,8%</a:t>
                    </a:r>
                    <a:endParaRPr lang="ru-RU"/>
                  </a:p>
                </c:rich>
              </c:tx>
              <c:txPr>
                <a:bodyPr/>
                <a:p>
                  <a:pPr>
                    <a:defRPr sz="100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/>
            </c:dLbl>
            <c:txPr>
              <a:bodyPr/>
              <a:p>
                <a:pPr>
                  <a:defRPr sz="100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/>
            <c:extLst/>
          </c:dLbls>
          <c:cat>
            <c:strRef>
              <c:f>Лист1!$A$2:$A$6</c:f>
              <c:strCache>
                <c:ptCount val="5"/>
                <c:pt idx="0">
                  <c:v>сельское хозяйство</c:v>
                </c:pt>
                <c:pt idx="1">
                  <c:v>промышленность</c:v>
                </c:pt>
                <c:pt idx="2">
                  <c:v>строительство</c:v>
                </c:pt>
                <c:pt idx="3">
                  <c:v>торговля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5280.8</c:v>
                </c:pt>
                <c:pt idx="1">
                  <c:v>28387</c:v>
                </c:pt>
                <c:pt idx="2">
                  <c:v>716.4</c:v>
                </c:pt>
                <c:pt idx="3">
                  <c:v>6255.4</c:v>
                </c:pt>
                <c:pt idx="4">
                  <c:v>2042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/>
      </c:pieChart>
      <c:spPr>
        <a:noFill/>
        <a:ln w="2537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p>
      <a:pPr>
        <a:defRPr sz="1804" smtId="4294967295"/>
      </a:pPr>
      <a:endParaRPr lang="ru-RU"/>
    </a:p>
  </c:txPr>
  <c:externalData r:id="rId1">
    <c:autoUpdate val="0"/>
  </c:externalData>
</c:chartSpace>
</file>

<file path=ppt/charts/chart7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97092658281326"/>
          <c:y val="0.17222274839878082"/>
          <c:w val="0.8930438160896301"/>
          <c:h val="0.733939111232757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заработная плата</c:v>
                </c:pt>
              </c:strCache>
            </c:strRef>
          </c:tx>
          <c:invertIfNegative val="0"/>
          <c:dPt>
            <c:idx val="0"/>
            <c:invertIfNegative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1"/>
            <c:invertIfNegative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0"/>
                  <c:y val="0.3579941987991333"/>
                </c:manualLayout>
              </c:layout>
              <c:numFmt formatCode="General" sourceLinked="0"/>
              <c:spPr/>
              <c:txPr>
                <a:bodyPr/>
                <a:p>
                  <a:pPr>
                    <a:defRPr sz="138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/>
            </c:dLbl>
            <c:dLbl>
              <c:idx val="1"/>
              <c:layout>
                <c:manualLayout>
                  <c:x val="0.0032067946158349514"/>
                  <c:y val="0.3197352886199951"/>
                </c:manualLayout>
              </c:layout>
              <c:numFmt formatCode="General" sourceLinked="0"/>
              <c:spPr/>
              <c:txPr>
                <a:bodyPr/>
                <a:p>
                  <a:pPr>
                    <a:defRPr sz="138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dLbl>
              <c:idx val="2"/>
              <c:layout>
                <c:manualLayout>
                  <c:x val="0"/>
                  <c:y val="0.3361319601535797"/>
                </c:manualLayout>
              </c:layout>
              <c:numFmt formatCode="General" sourceLinked="0"/>
              <c:spPr/>
              <c:txPr>
                <a:bodyPr/>
                <a:p>
                  <a:pPr>
                    <a:defRPr sz="1380" b="1" smtId="4294967295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/>
            </c:dLbl>
            <c:numFmt formatCode="#,##0" sourceLinked="0"/>
            <c:txPr>
              <a:bodyPr/>
              <a:p>
                <a:pPr>
                  <a:defRPr sz="1380" b="1" smtId="4294967295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47.3</c:v>
                </c:pt>
                <c:pt idx="1">
                  <c:v>41.5</c:v>
                </c:pt>
                <c:pt idx="2">
                  <c:v>42.7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64"/>
        <c:overlap/>
        <c:axId val="40658816"/>
        <c:axId val="40660352"/>
      </c:barChart>
      <c:catAx>
        <c:axId val="40658816"/>
        <c:scaling>
          <c:orientation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25054">
            <a:solidFill>
              <a:schemeClr val="tx1"/>
            </a:solidFill>
          </a:ln>
        </c:spPr>
        <c:txPr>
          <a:bodyPr/>
          <a:p>
            <a:pPr>
              <a:defRPr sz="988" smtId="4294967295"/>
            </a:pPr>
            <a:endParaRPr lang="ru-RU"/>
          </a:p>
        </c:txPr>
        <c:crossAx val="40660352"/>
        <c:crossesAt val="0"/>
        <c:auto val="0"/>
        <c:lblAlgn val="ctr"/>
        <c:lblOffset/>
        <c:noMultiLvlLbl val="0"/>
      </c:catAx>
      <c:valAx>
        <c:axId val="40660352"/>
        <c:scaling>
          <c:orientation/>
          <c:max val="50"/>
          <c:min val="0"/>
        </c:scaling>
        <c:delete val="0"/>
        <c:axPos val="l"/>
        <c:numFmt formatCode="0.0" sourceLinked="1"/>
        <c:majorTickMark val="none"/>
        <c:minorTickMark val="none"/>
        <c:spPr>
          <a:ln w="25054">
            <a:solidFill>
              <a:schemeClr val="tx1"/>
            </a:solidFill>
          </a:ln>
        </c:spPr>
        <c:txPr>
          <a:bodyPr/>
          <a:p>
            <a:pPr>
              <a:defRPr sz="988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658816"/>
        <c:crosses val="autoZero"/>
        <c:crossBetween val="between"/>
        <c:majorUnit val="5"/>
        <c:minorUnit val="5"/>
      </c:valAx>
    </c:plotArea>
    <c:plotVisOnly val="1"/>
    <c:dispBlanksAs val="gap"/>
    <c:showDLblsOverMax val="0"/>
  </c:chart>
  <c:spPr>
    <a:noFill/>
    <a:ln>
      <a:noFill/>
    </a:ln>
  </c:spPr>
  <c:txPr>
    <a:bodyPr/>
    <a:p>
      <a:pPr>
        <a:defRPr sz="1775" smtId="4294967295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731119632721"/>
          <c:y val="0.055997952818870544"/>
          <c:w val="0.5613308548927307"/>
          <c:h val="0.86170244216918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 </c:v>
                </c:pt>
              </c:strCache>
            </c:strRef>
          </c:tx>
          <c:spPr>
            <a:solidFill>
              <a:srgbClr val="64C6B6"/>
            </a:solidFill>
            <a:ln w="0"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100719</c:v>
                </c:pt>
                <c:pt idx="1">
                  <c:v>94190</c:v>
                </c:pt>
                <c:pt idx="2">
                  <c:v>106269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412429</c:v>
                </c:pt>
                <c:pt idx="1">
                  <c:v>341536</c:v>
                </c:pt>
                <c:pt idx="2">
                  <c:v>782150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Межбюджетные трансферты из областного бюджета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1694238</c:v>
                </c:pt>
                <c:pt idx="1">
                  <c:v>1784758</c:v>
                </c:pt>
                <c:pt idx="2">
                  <c:v>1494385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2"/>
        <c:overlap val="100"/>
        <c:axId val="40723968"/>
        <c:axId val="40725504"/>
      </c:barChart>
      <c:catAx>
        <c:axId val="40723968"/>
        <c:scaling>
          <c:orientation/>
        </c:scaling>
        <c:delete val="0"/>
        <c:axPos val="b"/>
        <c:numFmt formatCode="General" sourceLinked="1"/>
        <c:majorTickMark val="out"/>
        <c:minorTickMark val="none"/>
        <c:txPr>
          <a:bodyPr/>
          <a:p>
            <a:pPr>
              <a:defRPr sz="12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725504"/>
        <c:crosses val="autoZero"/>
        <c:auto val="0"/>
        <c:lblAlgn val="ctr"/>
        <c:lblOffset/>
        <c:tickMarkSkip val="1"/>
        <c:noMultiLvlLbl val="0"/>
      </c:catAx>
      <c:valAx>
        <c:axId val="40725504"/>
        <c:scaling>
          <c:orientation/>
          <c:max val="2500000"/>
        </c:scaling>
        <c:delete val="0"/>
        <c:axPos val="l"/>
        <c:numFmt formatCode="#,##0" sourceLinked="0"/>
        <c:majorTickMark val="out"/>
        <c:minorTickMark val="none"/>
        <c:txPr>
          <a:bodyPr/>
          <a:p>
            <a:pPr>
              <a:defRPr sz="1200" b="1" i="0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723968"/>
        <c:crosses val="autoZero"/>
        <c:crossBetween val="between"/>
        <c:majorUnit val="250000"/>
        <c:minorUnit val="100000"/>
      </c:valAx>
      <c:spPr>
        <a:ln w="31750"/>
      </c:spPr>
    </c:plotArea>
    <c:legend>
      <c:legendPos/>
      <c:layout>
        <c:manualLayout>
          <c:xMode val="edge"/>
          <c:yMode val="edge"/>
          <c:x val="0.6948739290237427"/>
          <c:y val="0.056028544902801514"/>
          <c:w val="0.2870185673236847"/>
          <c:h val="0.4089319109916687"/>
        </c:manualLayout>
      </c:layout>
      <c:overlay val="0"/>
      <c:txPr>
        <a:bodyPr/>
        <a:p>
          <a:pPr>
            <a:defRPr sz="1200" b="1" smtId="4294967295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charts/chart9.xml><?xml version="1.0" encoding="utf-8"?>
<c:chartSpace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c="http://schemas.openxmlformats.org/drawingml/20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Прибыль предприятий города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11732.9</c:v>
                </c:pt>
                <c:pt idx="1">
                  <c:v>6544.7</c:v>
                </c:pt>
                <c:pt idx="2">
                  <c:v>3241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55"/>
        <c:overlap val="100"/>
        <c:axId val="44456192"/>
        <c:axId val="45101056"/>
      </c:barChart>
      <c:catAx>
        <c:axId val="44456192"/>
        <c:scaling>
          <c:orientation/>
        </c:scaling>
        <c:delete val="0"/>
        <c:axPos val="b"/>
        <c:numFmt formatCode="General" sourceLinked="1"/>
        <c:majorTickMark val="none"/>
        <c:minorTickMark val="none"/>
        <c:txPr>
          <a:bodyPr/>
          <a:p>
            <a:pPr>
              <a:defRPr sz="1600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5101056"/>
        <c:crosses val="autoZero"/>
        <c:auto val="0"/>
        <c:lblAlgn val="ctr"/>
        <c:lblOffset/>
        <c:noMultiLvlLbl val="0"/>
      </c:catAx>
      <c:valAx>
        <c:axId val="45101056"/>
        <c:scaling>
          <c:orientation/>
          <c:max val="14000"/>
        </c:scaling>
        <c:delete val="0"/>
        <c:axPos val="l"/>
        <c:majorGridlines/>
        <c:numFmt formatCode="General" sourceLinked="1"/>
        <c:majorTickMark val="none"/>
        <c:minorTickMark val="none"/>
        <c:txPr>
          <a:bodyPr/>
          <a:p>
            <a:pPr>
              <a:defRPr sz="1400" b="1" smtId="4294967295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4456192"/>
        <c:crosses val="autoZero"/>
        <c:crossBetween val="between"/>
      </c:valAx>
    </c:plotArea>
    <c:plotVisOnly val="1"/>
    <c:dispBlanksAs val="gap"/>
    <c:showDLblsOverMax val="0"/>
  </c:chart>
  <c:txPr>
    <a:bodyPr/>
    <a:p>
      <a:pPr>
        <a:defRPr sz="1800" smtId="4294967295"/>
      </a:pPr>
      <a:endParaRPr lang="ru-RU"/>
    </a:p>
  </c:txPr>
  <c:externalData r:id="rId1">
    <c:autoUpdate val="0"/>
  </c:externalData>
</c:chartSpace>
</file>

<file path=ppt/diagrams/_rels/data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png" /></Relationships>
</file>

<file path=ppt/diagrams/_rels/data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png" /></Relationships>
</file>

<file path=ppt/diagrams/_rels/drawing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png" /></Relationships>
</file>

<file path=ppt/diagrams/_rels/drawing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9.png" /></Relationships>
</file>

<file path=ppt/diagrams/colors1.xml><?xml version="1.0" encoding="utf-8"?>
<dgm:colorsDef xmlns:a="http://schemas.openxmlformats.org/drawingml/2006/main" xmlns:dgm="http://schemas.openxmlformats.org/drawingml/2006/diagram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a="http://schemas.openxmlformats.org/drawingml/2006/main" xmlns:dgm="http://schemas.openxmlformats.org/drawingml/2006/diagram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>
  <dgm:ptLst>
    <dgm:pt modelId="{56CBDBF2-89DB-4B11-B417-044C53098BC2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/>
      </dgm:t>
    </dgm:pt>
    <dgm:pt modelId="{856EE8E1-4C0D-4475-ACBC-6EBFA082492F}" type="parTrans" cxnId="{D0DFC8CE-01B9-4C5C-8498-9D8C9646D26A}">
      <dgm:prSet/>
      <dgm:spPr/>
      <dgm:t>
        <a:bodyPr/>
        <a:lstStyle/>
        <a:p>
          <a:endParaRPr lang="ru-RU"/>
        </a:p>
      </dgm:t>
    </dgm:pt>
    <dgm:pt modelId="{9E9975BC-5ECB-479D-A1DB-5518BC46B968}">
      <dgm:prSet phldrT="[Текст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2022 год</a:t>
          </a:r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E2FA786-A779-4B0C-A0F1-B89069622796}" type="sibTrans" cxnId="{D0DFC8CE-01B9-4C5C-8498-9D8C9646D26A}">
      <dgm:prSet/>
      <dgm:spPr/>
      <dgm:t>
        <a:bodyPr/>
        <a:lstStyle/>
        <a:p>
          <a:endParaRPr lang="ru-RU"/>
        </a:p>
      </dgm:t>
    </dgm:pt>
    <dgm:pt modelId="{2BF1F38A-E38B-4D41-8E65-FE8A61246179}" type="parTrans" cxnId="{B60A0BFD-4363-427A-9C90-1EB9388427BB}">
      <dgm:prSet/>
      <dgm:spPr/>
      <dgm:t>
        <a:bodyPr/>
        <a:lstStyle/>
        <a:p>
          <a:endParaRPr lang="ru-RU"/>
        </a:p>
      </dgm:t>
    </dgm:pt>
    <dgm:pt modelId="{721175EB-C13D-413E-A269-50279977D191}">
      <dgm:prSet phldrT="[Текст]" custT="1"/>
      <dgm:spPr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tint val="50000"/>
                <a:satMod val="300000"/>
              </a:schemeClr>
            </a:gs>
            <a:gs pos="35000">
              <a:schemeClr val="accent5">
                <a:hueOff val="3517239"/>
                <a:satOff val="-28349"/>
                <a:lumOff val="8040"/>
                <a:alphaOff val="0"/>
                <a:tint val="37000"/>
                <a:satMod val="30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b="1" smtClean="0">
              <a:latin typeface="Times New Roman" pitchFamily="18" charset="0"/>
              <a:cs typeface="Times New Roman" pitchFamily="18" charset="0"/>
            </a:rPr>
            <a:t>20 мероприятий</a:t>
          </a:r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CEF7890D-893B-4487-95A2-63A06F372F8B}" type="sibTrans" cxnId="{B60A0BFD-4363-427A-9C90-1EB9388427BB}">
      <dgm:prSet/>
      <dgm:spPr/>
      <dgm:t>
        <a:bodyPr/>
        <a:lstStyle/>
        <a:p>
          <a:endParaRPr lang="ru-RU"/>
        </a:p>
      </dgm:t>
    </dgm:pt>
    <dgm:pt modelId="{2CCEF181-B7D7-4D6D-A898-E77679C1BBB7}" type="parTrans" cxnId="{76682A0D-07FF-4C17-909A-343E1450DE7B}">
      <dgm:prSet/>
      <dgm:spPr/>
      <dgm:t>
        <a:bodyPr/>
        <a:lstStyle/>
        <a:p>
          <a:endParaRPr lang="ru-RU"/>
        </a:p>
      </dgm:t>
    </dgm:pt>
    <dgm:pt modelId="{8628A542-F715-4D41-B963-F0E1523B26EC}">
      <dgm:prSet phldrT="[Текст]" custT="1"/>
      <dgm:spPr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tint val="50000"/>
                <a:satMod val="300000"/>
              </a:schemeClr>
            </a:gs>
            <a:gs pos="35000">
              <a:schemeClr val="accent5">
                <a:hueOff val="7034478"/>
                <a:satOff val="-56698"/>
                <a:lumOff val="16079"/>
                <a:alphaOff val="0"/>
                <a:tint val="37000"/>
                <a:satMod val="30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b="1" smtClean="0">
              <a:latin typeface="Times New Roman" pitchFamily="18" charset="0"/>
              <a:cs typeface="Times New Roman" pitchFamily="18" charset="0"/>
            </a:rPr>
            <a:t>16,9 млн. руб.</a:t>
          </a:r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530DFFAC-10C5-4447-B943-27C9E1BCE8E6}" type="sibTrans" cxnId="{76682A0D-07FF-4C17-909A-343E1450DE7B}">
      <dgm:prSet/>
      <dgm:spPr/>
      <dgm:t>
        <a:bodyPr/>
        <a:lstStyle/>
        <a:p>
          <a:endParaRPr lang="ru-RU"/>
        </a:p>
      </dgm:t>
    </dgm:pt>
    <dgm:pt modelId="{80633714-EC40-4454-AC73-7E79FBDA24AA}" type="pres">
      <dgm:prSet presAssocID="{56CBDBF2-89DB-4B11-B417-044C53098BC2}" presName="CompostProcess">
        <dgm:presLayoutVars>
          <dgm:dir/>
          <dgm:resizeHandles val="exact"/>
        </dgm:presLayoutVars>
      </dgm:prSet>
      <dgm:spPr/>
      <dgm:t>
        <a:bodyPr/>
        <a:lstStyle/>
        <a:p/>
      </dgm:t>
    </dgm:pt>
    <dgm:pt modelId="{6CD2A279-18C3-4295-A7F7-9A74533754B8}" type="pres">
      <dgm:prSet presAssocID="{56CBDBF2-89DB-4B11-B417-044C53098BC2}" presName="arrow" presStyleLbl="bgShp" presStyleCnt="1"/>
      <dgm:spPr>
        <a:blipFill rotWithShape="0">
          <a:blip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22B29E7-B029-4D9B-A38F-097BDA7CFE1B}" type="pres">
      <dgm:prSet presAssocID="{56CBDBF2-89DB-4B11-B417-044C53098BC2}" presName="linearProcess"/>
      <dgm:spPr/>
      <dgm:t>
        <a:bodyPr/>
        <a:lstStyle/>
        <a:p/>
      </dgm:t>
    </dgm:pt>
    <dgm:pt modelId="{8AE7A7DB-B322-4F02-8692-926734C4C36D}" type="pres">
      <dgm:prSet presAssocID="{9E9975BC-5ECB-479D-A1DB-5518BC46B968}" presName="textNode" presStyleLbl="node1" presStyleCnt="3" custScaleX="111220" custLinFactNeighborX="61013" custLinFactNeighborY="1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804D6-69D6-44B2-9DFD-164D826BA0CA}" type="pres">
      <dgm:prSet presAssocID="{EE2FA786-A779-4B0C-A0F1-B89069622796}" presName="sibTrans"/>
      <dgm:spPr/>
      <dgm:t>
        <a:bodyPr/>
        <a:lstStyle/>
        <a:p/>
      </dgm:t>
    </dgm:pt>
    <dgm:pt modelId="{4324F06E-D0F8-445C-96E0-96FC7264C8E2}" type="pres">
      <dgm:prSet presAssocID="{721175EB-C13D-413E-A269-50279977D191}" presName="textNode" presStyleLbl="node1" presStyleIdx="1" presStyleCnt="3" custScaleX="140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3440F-D52C-4198-98F4-B5C19ED5C134}" type="pres">
      <dgm:prSet presAssocID="{CEF7890D-893B-4487-95A2-63A06F372F8B}" presName="sibTrans"/>
      <dgm:spPr/>
      <dgm:t>
        <a:bodyPr/>
        <a:lstStyle/>
        <a:p/>
      </dgm:t>
    </dgm:pt>
    <dgm:pt modelId="{27430F4C-BADD-4C17-B1F7-F0F450EC546F}" type="pres">
      <dgm:prSet presAssocID="{8628A542-F715-4D41-B963-F0E1523B26EC}" presName="textNode" presStyleLbl="node1" presStyleIdx="2" presStyleCnt="3" custScaleX="142844" custLinFactNeighborX="-62325" custLinFactNeighborY="1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DFC8CE-01B9-4C5C-8498-9D8C9646D26A}" srcId="{56CBDBF2-89DB-4B11-B417-044C53098BC2}" destId="{9E9975BC-5ECB-479D-A1DB-5518BC46B968}" srcOrd="0" destOrd="0" parTransId="{856EE8E1-4C0D-4475-ACBC-6EBFA082492F}" sibTransId="{EE2FA786-A779-4B0C-A0F1-B89069622796}"/>
    <dgm:cxn modelId="{B60A0BFD-4363-427A-9C90-1EB9388427BB}" srcId="{56CBDBF2-89DB-4B11-B417-044C53098BC2}" destId="{721175EB-C13D-413E-A269-50279977D191}" srcOrd="1" destOrd="0" parTransId="{2BF1F38A-E38B-4D41-8E65-FE8A61246179}" sibTransId="{CEF7890D-893B-4487-95A2-63A06F372F8B}"/>
    <dgm:cxn modelId="{76682A0D-07FF-4C17-909A-343E1450DE7B}" srcId="{56CBDBF2-89DB-4B11-B417-044C53098BC2}" destId="{8628A542-F715-4D41-B963-F0E1523B26EC}" srcOrd="2" destOrd="0" parTransId="{2CCEF181-B7D7-4D6D-A898-E77679C1BBB7}" sibTransId="{530DFFAC-10C5-4447-B943-27C9E1BCE8E6}"/>
    <dgm:cxn modelId="{B67E04B6-D6B1-4C8E-8EF4-8A05B67C1C1D}" type="presOf" srcId="{56CBDBF2-89DB-4B11-B417-044C53098BC2}" destId="{80633714-EC40-4454-AC73-7E79FBDA24AA}" srcOrd="0" destOrd="0" presId="urn:microsoft.com/office/officeart/2005/8/layout/hProcess9"/>
    <dgm:cxn modelId="{4715CBBD-C5AC-47AC-A2CF-56EBEC935224}" type="presParOf" srcId="{80633714-EC40-4454-AC73-7E79FBDA24AA}" destId="{6CD2A279-18C3-4295-A7F7-9A74533754B8}" srcOrd="0" destOrd="0" presId="urn:microsoft.com/office/officeart/2005/8/layout/hProcess9"/>
    <dgm:cxn modelId="{847E4019-D116-40ED-BBAA-78DB9AA0222E}" type="presParOf" srcId="{80633714-EC40-4454-AC73-7E79FBDA24AA}" destId="{422B29E7-B029-4D9B-A38F-097BDA7CFE1B}" srcOrd="1" destOrd="0" presId="urn:microsoft.com/office/officeart/2005/8/layout/hProcess9"/>
    <dgm:cxn modelId="{AC301549-7C08-4467-BFD8-F3E278E3126E}" type="presParOf" srcId="{422B29E7-B029-4D9B-A38F-097BDA7CFE1B}" destId="{8AE7A7DB-B322-4F02-8692-926734C4C36D}" srcOrd="0" destOrd="0" presId="urn:microsoft.com/office/officeart/2005/8/layout/hProcess9"/>
    <dgm:cxn modelId="{B8938F48-E675-4B31-A0C8-400D263E2499}" type="presOf" srcId="{9E9975BC-5ECB-479D-A1DB-5518BC46B968}" destId="{8AE7A7DB-B322-4F02-8692-926734C4C36D}" srcOrd="0" destOrd="0" presId="urn:microsoft.com/office/officeart/2005/8/layout/hProcess9"/>
    <dgm:cxn modelId="{77796529-36B4-43E6-9B1F-1F256D62449A}" type="presParOf" srcId="{422B29E7-B029-4D9B-A38F-097BDA7CFE1B}" destId="{4FB804D6-69D6-44B2-9DFD-164D826BA0CA}" srcOrd="1" destOrd="0" presId="urn:microsoft.com/office/officeart/2005/8/layout/hProcess9"/>
    <dgm:cxn modelId="{432319BB-3CFC-4CF1-A2D7-800F47D6052E}" type="presParOf" srcId="{422B29E7-B029-4D9B-A38F-097BDA7CFE1B}" destId="{4324F06E-D0F8-445C-96E0-96FC7264C8E2}" srcOrd="2" destOrd="0" presId="urn:microsoft.com/office/officeart/2005/8/layout/hProcess9"/>
    <dgm:cxn modelId="{954233D5-44E1-4A71-8D3D-FFAFA036BCB9}" type="presOf" srcId="{721175EB-C13D-413E-A269-50279977D191}" destId="{4324F06E-D0F8-445C-96E0-96FC7264C8E2}" srcOrd="0" destOrd="0" presId="urn:microsoft.com/office/officeart/2005/8/layout/hProcess9"/>
    <dgm:cxn modelId="{8F07F4C4-D078-4413-835D-456233FE8C4F}" type="presParOf" srcId="{422B29E7-B029-4D9B-A38F-097BDA7CFE1B}" destId="{5683440F-D52C-4198-98F4-B5C19ED5C134}" srcOrd="3" destOrd="0" presId="urn:microsoft.com/office/officeart/2005/8/layout/hProcess9"/>
    <dgm:cxn modelId="{CC0216C7-4ADD-48B1-94A2-781DC88194F9}" type="presParOf" srcId="{422B29E7-B029-4D9B-A38F-097BDA7CFE1B}" destId="{27430F4C-BADD-4C17-B1F7-F0F450EC546F}" srcOrd="4" destOrd="0" presId="urn:microsoft.com/office/officeart/2005/8/layout/hProcess9"/>
    <dgm:cxn modelId="{A2A4B343-33FD-4AF5-B13D-E2F6B550CCA9}" type="presOf" srcId="{8628A542-F715-4D41-B963-F0E1523B26EC}" destId="{27430F4C-BADD-4C17-B1F7-F0F450EC546F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main"/>
    </a:ext>
  </dgm:extLst>
</dgm:dataModel>
</file>

<file path=ppt/diagrams/data2.xml><?xml version="1.0" encoding="utf-8"?>
<dgm:dataModel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>
  <dgm:ptLst>
    <dgm:pt modelId="{56CBDBF2-89DB-4B11-B417-044C53098BC2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/>
      </dgm:t>
    </dgm:pt>
    <dgm:pt modelId="{856EE8E1-4C0D-4475-ACBC-6EBFA082492F}" type="parTrans" cxnId="{FC30F18E-4005-405C-B42D-B4C2CF189FFC}">
      <dgm:prSet/>
      <dgm:spPr/>
      <dgm:t>
        <a:bodyPr/>
        <a:lstStyle/>
        <a:p>
          <a:endParaRPr lang="ru-RU"/>
        </a:p>
      </dgm:t>
    </dgm:pt>
    <dgm:pt modelId="{9E9975BC-5ECB-479D-A1DB-5518BC46B968}">
      <dgm:prSet phldrT="[Текст]" custT="1"/>
      <dgm:spPr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800" b="1" smtClean="0">
              <a:latin typeface="Times New Roman" pitchFamily="18" charset="0"/>
              <a:cs typeface="Times New Roman" pitchFamily="18" charset="0"/>
            </a:rPr>
            <a:t>2023 год</a:t>
          </a:r>
          <a:endParaRPr lang="ru-RU" sz="1800" b="1">
            <a:latin typeface="Times New Roman" pitchFamily="18" charset="0"/>
            <a:cs typeface="Times New Roman" pitchFamily="18" charset="0"/>
          </a:endParaRPr>
        </a:p>
      </dgm:t>
    </dgm:pt>
    <dgm:pt modelId="{EE2FA786-A779-4B0C-A0F1-B89069622796}" type="sibTrans" cxnId="{FC30F18E-4005-405C-B42D-B4C2CF189FFC}">
      <dgm:prSet/>
      <dgm:spPr/>
      <dgm:t>
        <a:bodyPr/>
        <a:lstStyle/>
        <a:p>
          <a:endParaRPr lang="ru-RU"/>
        </a:p>
      </dgm:t>
    </dgm:pt>
    <dgm:pt modelId="{2BF1F38A-E38B-4D41-8E65-FE8A61246179}" type="parTrans" cxnId="{70488E34-3C02-42D2-BC7C-AE91965B624D}">
      <dgm:prSet/>
      <dgm:spPr/>
      <dgm:t>
        <a:bodyPr/>
        <a:lstStyle/>
        <a:p>
          <a:endParaRPr lang="ru-RU"/>
        </a:p>
      </dgm:t>
    </dgm:pt>
    <dgm:pt modelId="{721175EB-C13D-413E-A269-50279977D191}">
      <dgm:prSet phldrT="[Текст]" custT="1"/>
      <dgm:spPr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tint val="50000"/>
                <a:satMod val="300000"/>
              </a:schemeClr>
            </a:gs>
            <a:gs pos="35000">
              <a:schemeClr val="accent5">
                <a:hueOff val="3517239"/>
                <a:satOff val="-28349"/>
                <a:lumOff val="8040"/>
                <a:alphaOff val="0"/>
                <a:tint val="37000"/>
                <a:satMod val="30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b="1" smtClean="0">
              <a:latin typeface="Times New Roman" pitchFamily="18" charset="0"/>
              <a:cs typeface="Times New Roman" pitchFamily="18" charset="0"/>
            </a:rPr>
            <a:t>29 мероприятий</a:t>
          </a:r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CEF7890D-893B-4487-95A2-63A06F372F8B}" type="sibTrans" cxnId="{70488E34-3C02-42D2-BC7C-AE91965B624D}">
      <dgm:prSet/>
      <dgm:spPr/>
      <dgm:t>
        <a:bodyPr/>
        <a:lstStyle/>
        <a:p>
          <a:endParaRPr lang="ru-RU"/>
        </a:p>
      </dgm:t>
    </dgm:pt>
    <dgm:pt modelId="{2CCEF181-B7D7-4D6D-A898-E77679C1BBB7}" type="parTrans" cxnId="{A813E00B-FAA4-44C2-BF87-0402E6CEEA39}">
      <dgm:prSet/>
      <dgm:spPr/>
      <dgm:t>
        <a:bodyPr/>
        <a:lstStyle/>
        <a:p>
          <a:endParaRPr lang="ru-RU"/>
        </a:p>
      </dgm:t>
    </dgm:pt>
    <dgm:pt modelId="{8628A542-F715-4D41-B963-F0E1523B26EC}">
      <dgm:prSet phldrT="[Текст]" custT="1"/>
      <dgm:spPr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tint val="50000"/>
                <a:satMod val="300000"/>
              </a:schemeClr>
            </a:gs>
            <a:gs pos="35000">
              <a:schemeClr val="accent5">
                <a:hueOff val="7034478"/>
                <a:satOff val="-56698"/>
                <a:lumOff val="16079"/>
                <a:alphaOff val="0"/>
                <a:tint val="37000"/>
                <a:satMod val="30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ru-RU" sz="1600" b="1" smtClean="0">
              <a:latin typeface="Times New Roman" pitchFamily="18" charset="0"/>
              <a:cs typeface="Times New Roman" pitchFamily="18" charset="0"/>
            </a:rPr>
            <a:t>17,2 млн. руб.</a:t>
          </a:r>
          <a:endParaRPr lang="ru-RU" sz="1600" b="1">
            <a:latin typeface="Times New Roman" pitchFamily="18" charset="0"/>
            <a:cs typeface="Times New Roman" pitchFamily="18" charset="0"/>
          </a:endParaRPr>
        </a:p>
      </dgm:t>
    </dgm:pt>
    <dgm:pt modelId="{530DFFAC-10C5-4447-B943-27C9E1BCE8E6}" type="sibTrans" cxnId="{A813E00B-FAA4-44C2-BF87-0402E6CEEA39}">
      <dgm:prSet/>
      <dgm:spPr/>
      <dgm:t>
        <a:bodyPr/>
        <a:lstStyle/>
        <a:p>
          <a:endParaRPr lang="ru-RU"/>
        </a:p>
      </dgm:t>
    </dgm:pt>
    <dgm:pt modelId="{80633714-EC40-4454-AC73-7E79FBDA24AA}" type="pres">
      <dgm:prSet presAssocID="{56CBDBF2-89DB-4B11-B417-044C53098BC2}" presName="CompostProcess">
        <dgm:presLayoutVars>
          <dgm:dir/>
          <dgm:resizeHandles val="exact"/>
        </dgm:presLayoutVars>
      </dgm:prSet>
      <dgm:spPr/>
      <dgm:t>
        <a:bodyPr/>
        <a:lstStyle/>
        <a:p/>
      </dgm:t>
    </dgm:pt>
    <dgm:pt modelId="{6CD2A279-18C3-4295-A7F7-9A74533754B8}" type="pres">
      <dgm:prSet presAssocID="{56CBDBF2-89DB-4B11-B417-044C53098BC2}" presName="arrow" presStyleLbl="bgShp" presStyleCnt="1"/>
      <dgm:spPr>
        <a:blipFill rotWithShape="0">
          <a:blip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22B29E7-B029-4D9B-A38F-097BDA7CFE1B}" type="pres">
      <dgm:prSet presAssocID="{56CBDBF2-89DB-4B11-B417-044C53098BC2}" presName="linearProcess"/>
      <dgm:spPr/>
      <dgm:t>
        <a:bodyPr/>
        <a:lstStyle/>
        <a:p/>
      </dgm:t>
    </dgm:pt>
    <dgm:pt modelId="{8AE7A7DB-B322-4F02-8692-926734C4C36D}" type="pres">
      <dgm:prSet presAssocID="{9E9975BC-5ECB-479D-A1DB-5518BC46B968}" presName="textNode" presStyleLbl="node1" presStyleCnt="3" custScaleX="111220" custLinFactNeighborX="61013" custLinFactNeighborY="1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804D6-69D6-44B2-9DFD-164D826BA0CA}" type="pres">
      <dgm:prSet presAssocID="{EE2FA786-A779-4B0C-A0F1-B89069622796}" presName="sibTrans"/>
      <dgm:spPr/>
      <dgm:t>
        <a:bodyPr/>
        <a:lstStyle/>
        <a:p/>
      </dgm:t>
    </dgm:pt>
    <dgm:pt modelId="{4324F06E-D0F8-445C-96E0-96FC7264C8E2}" type="pres">
      <dgm:prSet presAssocID="{721175EB-C13D-413E-A269-50279977D191}" presName="textNode" presStyleLbl="node1" presStyleIdx="1" presStyleCnt="3" custScaleX="140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3440F-D52C-4198-98F4-B5C19ED5C134}" type="pres">
      <dgm:prSet presAssocID="{CEF7890D-893B-4487-95A2-63A06F372F8B}" presName="sibTrans"/>
      <dgm:spPr/>
      <dgm:t>
        <a:bodyPr/>
        <a:lstStyle/>
        <a:p/>
      </dgm:t>
    </dgm:pt>
    <dgm:pt modelId="{27430F4C-BADD-4C17-B1F7-F0F450EC546F}" type="pres">
      <dgm:prSet presAssocID="{8628A542-F715-4D41-B963-F0E1523B26EC}" presName="textNode" presStyleLbl="node1" presStyleIdx="2" presStyleCnt="3" custScaleX="142844" custLinFactNeighborX="-62325" custLinFactNeighborY="13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30F18E-4005-405C-B42D-B4C2CF189FFC}" srcId="{56CBDBF2-89DB-4B11-B417-044C53098BC2}" destId="{9E9975BC-5ECB-479D-A1DB-5518BC46B968}" srcOrd="0" destOrd="0" parTransId="{856EE8E1-4C0D-4475-ACBC-6EBFA082492F}" sibTransId="{EE2FA786-A779-4B0C-A0F1-B89069622796}"/>
    <dgm:cxn modelId="{70488E34-3C02-42D2-BC7C-AE91965B624D}" srcId="{56CBDBF2-89DB-4B11-B417-044C53098BC2}" destId="{721175EB-C13D-413E-A269-50279977D191}" srcOrd="1" destOrd="0" parTransId="{2BF1F38A-E38B-4D41-8E65-FE8A61246179}" sibTransId="{CEF7890D-893B-4487-95A2-63A06F372F8B}"/>
    <dgm:cxn modelId="{A813E00B-FAA4-44C2-BF87-0402E6CEEA39}" srcId="{56CBDBF2-89DB-4B11-B417-044C53098BC2}" destId="{8628A542-F715-4D41-B963-F0E1523B26EC}" srcOrd="2" destOrd="0" parTransId="{2CCEF181-B7D7-4D6D-A898-E77679C1BBB7}" sibTransId="{530DFFAC-10C5-4447-B943-27C9E1BCE8E6}"/>
    <dgm:cxn modelId="{D4986916-43FE-44B5-B95E-B505544F9A25}" type="presOf" srcId="{56CBDBF2-89DB-4B11-B417-044C53098BC2}" destId="{80633714-EC40-4454-AC73-7E79FBDA24AA}" srcOrd="0" destOrd="0" presId="urn:microsoft.com/office/officeart/2005/8/layout/hProcess9"/>
    <dgm:cxn modelId="{662E1763-FE99-45C4-8948-18290F78E4E7}" type="presParOf" srcId="{80633714-EC40-4454-AC73-7E79FBDA24AA}" destId="{6CD2A279-18C3-4295-A7F7-9A74533754B8}" srcOrd="0" destOrd="0" presId="urn:microsoft.com/office/officeart/2005/8/layout/hProcess9"/>
    <dgm:cxn modelId="{77BA9E40-45F9-4E44-AFD3-E2E56EE0C43D}" type="presParOf" srcId="{80633714-EC40-4454-AC73-7E79FBDA24AA}" destId="{422B29E7-B029-4D9B-A38F-097BDA7CFE1B}" srcOrd="1" destOrd="0" presId="urn:microsoft.com/office/officeart/2005/8/layout/hProcess9"/>
    <dgm:cxn modelId="{A9B2A814-5B98-4DED-9B55-9FBB884A6336}" type="presParOf" srcId="{422B29E7-B029-4D9B-A38F-097BDA7CFE1B}" destId="{8AE7A7DB-B322-4F02-8692-926734C4C36D}" srcOrd="0" destOrd="0" presId="urn:microsoft.com/office/officeart/2005/8/layout/hProcess9"/>
    <dgm:cxn modelId="{D0C145CB-2A34-4062-BBE3-1F756940539F}" type="presOf" srcId="{9E9975BC-5ECB-479D-A1DB-5518BC46B968}" destId="{8AE7A7DB-B322-4F02-8692-926734C4C36D}" srcOrd="0" destOrd="0" presId="urn:microsoft.com/office/officeart/2005/8/layout/hProcess9"/>
    <dgm:cxn modelId="{141DDD4F-CBD7-4F82-84B6-02A63E6F9C64}" type="presParOf" srcId="{422B29E7-B029-4D9B-A38F-097BDA7CFE1B}" destId="{4FB804D6-69D6-44B2-9DFD-164D826BA0CA}" srcOrd="1" destOrd="0" presId="urn:microsoft.com/office/officeart/2005/8/layout/hProcess9"/>
    <dgm:cxn modelId="{53479F14-044F-43A7-BB38-79F92131AEFD}" type="presParOf" srcId="{422B29E7-B029-4D9B-A38F-097BDA7CFE1B}" destId="{4324F06E-D0F8-445C-96E0-96FC7264C8E2}" srcOrd="2" destOrd="0" presId="urn:microsoft.com/office/officeart/2005/8/layout/hProcess9"/>
    <dgm:cxn modelId="{81348D08-D9E2-47BD-8588-BC9805E14A2C}" type="presOf" srcId="{721175EB-C13D-413E-A269-50279977D191}" destId="{4324F06E-D0F8-445C-96E0-96FC7264C8E2}" srcOrd="0" destOrd="0" presId="urn:microsoft.com/office/officeart/2005/8/layout/hProcess9"/>
    <dgm:cxn modelId="{8DA77F4A-F3E2-478E-B66B-8C954F045DB5}" type="presParOf" srcId="{422B29E7-B029-4D9B-A38F-097BDA7CFE1B}" destId="{5683440F-D52C-4198-98F4-B5C19ED5C134}" srcOrd="3" destOrd="0" presId="urn:microsoft.com/office/officeart/2005/8/layout/hProcess9"/>
    <dgm:cxn modelId="{8333A862-037F-4CDE-9A71-E87818DA3629}" type="presParOf" srcId="{422B29E7-B029-4D9B-A38F-097BDA7CFE1B}" destId="{27430F4C-BADD-4C17-B1F7-F0F450EC546F}" srcOrd="4" destOrd="0" presId="urn:microsoft.com/office/officeart/2005/8/layout/hProcess9"/>
    <dgm:cxn modelId="{3AF95A44-9565-48AB-B5D5-DB129730EA3F}" type="presOf" srcId="{8628A542-F715-4D41-B963-F0E1523B26EC}" destId="{27430F4C-BADD-4C17-B1F7-F0F450EC546F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main"/>
    </a:ext>
  </dgm:extLst>
</dgm:dataModel>
</file>

<file path=ppt/diagrams/drawing1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dsp="http://schemas.microsoft.com/office/drawing/2008/diagram">
  <dsp:spTree>
    <dsp:nvGrpSpPr>
      <dsp:cNvPr id="17" name=""/>
      <dsp:cNvGrpSpPr/>
    </dsp:nvGrpSpPr>
    <dsp:grpSpPr/>
    <dsp:sp modelId="{6CD2A279-18C3-4295-A7F7-9A74533754B8}">
      <dsp:nvSpPr>
        <dsp:cNvPr id="18" name=""/>
        <dsp:cNvSpPr/>
      </dsp:nvSpPr>
      <dsp:spPr>
        <a:xfrm>
          <a:off x="351929" y="0"/>
          <a:ext cx="3988534" cy="2145930"/>
        </a:xfrm>
        <a:prstGeom prst="rightArrow">
          <a:avLst/>
        </a:prstGeom>
        <a:blipFill rotWithShape="0">
          <a:blip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/>
        <a:lstStyle/>
        <a:p/>
      </dsp:txBody>
    </dsp:sp>
    <dsp:sp modelId="{8AE7A7DB-B322-4F02-8692-926734C4C36D}">
      <dsp:nvSpPr>
        <dsp:cNvPr id="19" name=""/>
        <dsp:cNvSpPr/>
      </dsp:nvSpPr>
      <dsp:spPr>
        <a:xfrm>
          <a:off x="107135" y="655083"/>
          <a:ext cx="1225420" cy="85837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2022 год</a:t>
          </a:r>
          <a:endParaRPr lang="ru-RU" sz="1800" b="1" kern="1200">
            <a:latin typeface="Times New Roman" pitchFamily="18" charset="0"/>
            <a:cs typeface="Times New Roman" pitchFamily="18" charset="0"/>
          </a:endParaRPr>
        </a:p>
      </dsp:txBody>
      <dsp:txXfrm>
        <a:off x="149037" y="696985"/>
        <a:ext cx="1141615" cy="774567"/>
      </dsp:txXfrm>
    </dsp:sp>
    <dsp:sp modelId="{4324F06E-D0F8-445C-96E0-96FC7264C8E2}">
      <dsp:nvSpPr>
        <dsp:cNvPr id="20" name=""/>
        <dsp:cNvSpPr/>
      </dsp:nvSpPr>
      <dsp:spPr>
        <a:xfrm>
          <a:off x="1399283" y="643779"/>
          <a:ext cx="1545393" cy="858372"/>
        </a:xfrm>
        <a:prstGeom prst="roundRect">
          <a:avLst/>
        </a:prstGeom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tint val="50000"/>
                <a:satMod val="300000"/>
              </a:schemeClr>
            </a:gs>
            <a:gs pos="35000">
              <a:schemeClr val="accent5">
                <a:hueOff val="3517239"/>
                <a:satOff val="-28349"/>
                <a:lumOff val="8040"/>
                <a:alphaOff val="0"/>
                <a:tint val="37000"/>
                <a:satMod val="30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itchFamily="18" charset="0"/>
              <a:cs typeface="Times New Roman" pitchFamily="18" charset="0"/>
            </a:rPr>
            <a:t>20 мероприятий</a:t>
          </a:r>
          <a:endParaRPr lang="ru-RU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1441185" y="685681"/>
        <a:ext cx="1461588" cy="774567"/>
      </dsp:txXfrm>
    </dsp:sp>
    <dsp:sp modelId="{27430F4C-BADD-4C17-B1F7-F0F450EC546F}">
      <dsp:nvSpPr>
        <dsp:cNvPr id="21" name=""/>
        <dsp:cNvSpPr/>
      </dsp:nvSpPr>
      <dsp:spPr>
        <a:xfrm>
          <a:off x="3009159" y="655083"/>
          <a:ext cx="1573853" cy="858372"/>
        </a:xfrm>
        <a:prstGeom prst="roundRect">
          <a:avLst/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tint val="50000"/>
                <a:satMod val="300000"/>
              </a:schemeClr>
            </a:gs>
            <a:gs pos="35000">
              <a:schemeClr val="accent5">
                <a:hueOff val="7034478"/>
                <a:satOff val="-56698"/>
                <a:lumOff val="16079"/>
                <a:alphaOff val="0"/>
                <a:tint val="37000"/>
                <a:satMod val="30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itchFamily="18" charset="0"/>
              <a:cs typeface="Times New Roman" pitchFamily="18" charset="0"/>
            </a:rPr>
            <a:t>16,9 млн. руб.</a:t>
          </a:r>
          <a:endParaRPr lang="ru-RU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3051061" y="696985"/>
        <a:ext cx="1490048" cy="774567"/>
      </dsp:txXfrm>
    </dsp:sp>
  </dsp:spTree>
</dsp:drawing>
</file>

<file path=ppt/diagrams/drawing2.xml><?xml version="1.0" encoding="utf-8"?>
<dsp:drawing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dsp="http://schemas.microsoft.com/office/drawing/2008/diagram">
  <dsp:spTree>
    <dsp:nvGrpSpPr>
      <dsp:cNvPr id="22" name=""/>
      <dsp:cNvGrpSpPr/>
    </dsp:nvGrpSpPr>
    <dsp:grpSpPr/>
    <dsp:sp modelId="{6CD2A279-18C3-4295-A7F7-9A74533754B8}">
      <dsp:nvSpPr>
        <dsp:cNvPr id="23" name=""/>
        <dsp:cNvSpPr/>
      </dsp:nvSpPr>
      <dsp:spPr>
        <a:xfrm>
          <a:off x="351929" y="0"/>
          <a:ext cx="3988534" cy="2145930"/>
        </a:xfrm>
        <a:prstGeom prst="rightArrow">
          <a:avLst/>
        </a:prstGeom>
        <a:blipFill rotWithShape="0">
          <a:blip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/>
        <a:lstStyle/>
        <a:p/>
      </dsp:txBody>
    </dsp:sp>
    <dsp:sp modelId="{8AE7A7DB-B322-4F02-8692-926734C4C36D}">
      <dsp:nvSpPr>
        <dsp:cNvPr id="24" name=""/>
        <dsp:cNvSpPr/>
      </dsp:nvSpPr>
      <dsp:spPr>
        <a:xfrm>
          <a:off x="107135" y="655083"/>
          <a:ext cx="1225420" cy="85837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latin typeface="Times New Roman" pitchFamily="18" charset="0"/>
              <a:cs typeface="Times New Roman" pitchFamily="18" charset="0"/>
            </a:rPr>
            <a:t>2023 год</a:t>
          </a:r>
          <a:endParaRPr lang="ru-RU" sz="1800" b="1" kern="1200">
            <a:latin typeface="Times New Roman" pitchFamily="18" charset="0"/>
            <a:cs typeface="Times New Roman" pitchFamily="18" charset="0"/>
          </a:endParaRPr>
        </a:p>
      </dsp:txBody>
      <dsp:txXfrm>
        <a:off x="149037" y="696985"/>
        <a:ext cx="1141615" cy="774567"/>
      </dsp:txXfrm>
    </dsp:sp>
    <dsp:sp modelId="{4324F06E-D0F8-445C-96E0-96FC7264C8E2}">
      <dsp:nvSpPr>
        <dsp:cNvPr id="25" name=""/>
        <dsp:cNvSpPr/>
      </dsp:nvSpPr>
      <dsp:spPr>
        <a:xfrm>
          <a:off x="1399283" y="643779"/>
          <a:ext cx="1545393" cy="858372"/>
        </a:xfrm>
        <a:prstGeom prst="roundRect">
          <a:avLst/>
        </a:prstGeom>
        <a:gradFill rotWithShape="0">
          <a:gsLst>
            <a:gs pos="0">
              <a:schemeClr val="accent5">
                <a:hueOff val="3517239"/>
                <a:satOff val="-28349"/>
                <a:lumOff val="8040"/>
                <a:alphaOff val="0"/>
                <a:tint val="50000"/>
                <a:satMod val="300000"/>
              </a:schemeClr>
            </a:gs>
            <a:gs pos="35000">
              <a:schemeClr val="accent5">
                <a:hueOff val="3517239"/>
                <a:satOff val="-28349"/>
                <a:lumOff val="8040"/>
                <a:alphaOff val="0"/>
                <a:tint val="37000"/>
                <a:satMod val="300000"/>
              </a:schemeClr>
            </a:gs>
            <a:gs pos="100000">
              <a:schemeClr val="accent5">
                <a:hueOff val="3517239"/>
                <a:satOff val="-28349"/>
                <a:lumOff val="80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itchFamily="18" charset="0"/>
              <a:cs typeface="Times New Roman" pitchFamily="18" charset="0"/>
            </a:rPr>
            <a:t>29 мероприятий</a:t>
          </a:r>
          <a:endParaRPr lang="ru-RU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1441185" y="685681"/>
        <a:ext cx="1461588" cy="774567"/>
      </dsp:txXfrm>
    </dsp:sp>
    <dsp:sp modelId="{27430F4C-BADD-4C17-B1F7-F0F450EC546F}">
      <dsp:nvSpPr>
        <dsp:cNvPr id="26" name=""/>
        <dsp:cNvSpPr/>
      </dsp:nvSpPr>
      <dsp:spPr>
        <a:xfrm>
          <a:off x="3009159" y="655083"/>
          <a:ext cx="1573853" cy="858372"/>
        </a:xfrm>
        <a:prstGeom prst="roundRect">
          <a:avLst/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tint val="50000"/>
                <a:satMod val="300000"/>
              </a:schemeClr>
            </a:gs>
            <a:gs pos="35000">
              <a:schemeClr val="accent5">
                <a:hueOff val="7034478"/>
                <a:satOff val="-56698"/>
                <a:lumOff val="16079"/>
                <a:alphaOff val="0"/>
                <a:tint val="37000"/>
                <a:satMod val="30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Times New Roman" pitchFamily="18" charset="0"/>
              <a:cs typeface="Times New Roman" pitchFamily="18" charset="0"/>
            </a:rPr>
            <a:t>17,2 млн. руб.</a:t>
          </a:r>
          <a:endParaRPr lang="ru-RU" sz="1600" b="1" kern="1200">
            <a:latin typeface="Times New Roman" pitchFamily="18" charset="0"/>
            <a:cs typeface="Times New Roman" pitchFamily="18" charset="0"/>
          </a:endParaRPr>
        </a:p>
      </dsp:txBody>
      <dsp:txXfrm>
        <a:off x="3051061" y="696985"/>
        <a:ext cx="1490048" cy="774567"/>
      </dsp:txXfrm>
    </dsp:sp>
  </dsp:spTree>
</dsp:drawing>
</file>

<file path=ppt/diagrams/layout1.xml><?xml version="1.0" encoding="utf-8"?>
<dgm:layoutDef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type="rightArrow" r:blip="">
            <dgm:adjLst/>
          </dgm:shape>
        </dgm:if>
        <dgm:else name="Name2">
          <dgm:shape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fact="1"/>
            <dgm:rule type="primFontSz" val="5"/>
          </dgm:ruleLst>
        </dgm:layoutNode>
        <dgm:forEach name="Name7" axis="followSib" ptType="sibTrans" cnt="1">
          <dgm:layoutNode name="sibTrans">
            <dgm:alg type="sp"/>
            <dgm:shape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dgm="http://schemas.openxmlformats.org/drawingml/2006/diagram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type="rightArrow" r:blip="">
            <dgm:adjLst/>
          </dgm:shape>
        </dgm:if>
        <dgm:else name="Name2">
          <dgm:shape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fact="1"/>
            <dgm:rule type="primFontSz" val="5"/>
          </dgm:ruleLst>
        </dgm:layoutNode>
        <dgm:forEach name="Name7" axis="followSib" ptType="sibTrans" cnt="1">
          <dgm:layoutNode name="sibTrans">
            <dgm:alg type="sp"/>
            <dgm:shape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a="http://schemas.openxmlformats.org/drawingml/2006/main" xmlns:dgm="http://schemas.openxmlformats.org/drawingml/2006/diagram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a="http://schemas.openxmlformats.org/drawingml/2006/main" xmlns:dgm="http://schemas.openxmlformats.org/drawingml/2006/diagram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dr="http://schemas.openxmlformats.org/drawingml/2006/chartDrawing"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c="http://schemas.openxmlformats.org/drawingml/2006/chart">
  <cdr:relSizeAnchor>
    <cdr:from>
      <cdr:x>0.34929</cdr:x>
      <cdr:y>0.21675</cdr:y>
    </cdr:from>
    <cdr:to>
      <cdr:x>0.47656</cdr:x>
      <cdr:y>0.29732</cdr:y>
    </cdr:to>
    <cdr:cxnSp>
      <cdr:nvCxnSpPr>
        <cdr:cNvPr id="3" name="Прямая со стрелкой 2"/>
        <cdr:cNvCxnSpPr/>
      </cdr:nvCxnSpPr>
      <cdr:spPr>
        <a:xfrm>
          <a:off x="1383308" y="1007298"/>
          <a:ext cx="504033" cy="374431"/>
        </a:xfrm>
        <a:prstGeom prst="straightConnector1">
          <a:avLst/>
        </a:prstGeom>
        <a:ln w="28575">
          <a:solidFill>
            <a:srgbClr val="FFC000"/>
          </a:solidFill>
          <a:tailEnd type="arrow"/>
        </a:ln>
      </cdr:spPr>
      <cdr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cdr:style>
    </cdr:cxnSp>
  </cdr:relSizeAnchor>
  <cdr:relSizeAnchor>
    <cdr:from>
      <cdr:x>0.32293</cdr:x>
      <cdr:y>0.24769</cdr:y>
    </cdr:from>
    <cdr:to>
      <cdr:x>0.45575</cdr:x>
      <cdr:y>0.31297</cdr:y>
    </cdr:to>
    <cdr:sp macro="" textlink="">
      <cdr:nvSpPr>
        <cdr:cNvPr id="2" name="TextBox 7"/>
        <cdr:cNvSpPr txBox="1"/>
      </cdr:nvSpPr>
      <cdr:spPr>
        <a:xfrm rot="2102593">
          <a:off x="1278913" y="1151085"/>
          <a:ext cx="526012" cy="303375"/>
        </a:xfrm>
        <a:prstGeom prst="rect">
          <a:avLst/>
        </a:prstGeom>
      </cdr:spPr>
      <cdr:txBody>
        <a:bodyPr vertOverflow="clip" wrap="none" rtlCol="0"/>
        <a:lstStyle/>
        <a:p>
          <a:pPr algn="ctr"/>
          <a:r>
            <a:rPr lang="ru-RU" b="1" smtClean="0">
              <a:latin typeface="Times New Roman" pitchFamily="18" charset="0"/>
              <a:cs typeface="Times New Roman" pitchFamily="18" charset="0"/>
            </a:rPr>
            <a:t>12</a:t>
          </a:r>
          <a:r>
            <a:rPr lang="ru-RU" sz="1100" b="1" smtClean="0">
              <a:latin typeface="Times New Roman" pitchFamily="18" charset="0"/>
              <a:cs typeface="Times New Roman" pitchFamily="18" charset="0"/>
            </a:rPr>
            <a:t>,3%</a:t>
          </a:r>
          <a:endParaRPr lang="ru-RU" sz="1100" b="1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dr="http://schemas.openxmlformats.org/drawingml/2006/chartDrawing"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c="http://schemas.openxmlformats.org/drawingml/2006/chart">
  <cdr:relSizeAnchor>
    <cdr:from>
      <cdr:x>0.35932</cdr:x>
      <cdr:y>0.22954</cdr:y>
    </cdr:from>
    <cdr:to>
      <cdr:x>0.47859</cdr:x>
      <cdr:y>0.25148</cdr:y>
    </cdr:to>
    <cdr:sp macro="" textlink="">
      <cdr:nvSpPr>
        <cdr:cNvPr id="2" name="Стрелка вправо 1"/>
        <cdr:cNvSpPr/>
      </cdr:nvSpPr>
      <cdr:spPr>
        <a:xfrm rot="20231098">
          <a:off x="1811174" y="933936"/>
          <a:ext cx="601187" cy="89268"/>
        </a:xfrm>
        <a:prstGeom prst="rightArrow">
          <a:avLst>
            <a:gd name="adj1" fmla="val 50000"/>
            <a:gd name="adj2" fmla="val 158404"/>
          </a:avLst>
        </a:prstGeom>
        <a:solidFill>
          <a:schemeClr val="accent6">
            <a:lumMod val="60000"/>
            <a:lumOff val="40000"/>
          </a:schemeClr>
        </a:solidFill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cdr:style>
      <cdr:txBody>
        <a:bodyPr vertOverflow="clip"/>
        <a:lstStyle/>
        <a:p>
          <a:endParaRPr lang="ru-RU"/>
        </a:p>
      </cdr:txBody>
    </cdr:sp>
  </cdr:relSizeAnchor>
  <cdr:relSizeAnchor>
    <cdr:from>
      <cdr:x>0.6374</cdr:x>
      <cdr:y>0.72319</cdr:y>
    </cdr:from>
    <cdr:to>
      <cdr:x>0.79325</cdr:x>
      <cdr:y>0.74569</cdr:y>
    </cdr:to>
    <cdr:sp macro="" textlink="">
      <cdr:nvSpPr>
        <cdr:cNvPr id="3" name="Стрелка вправо 2"/>
        <cdr:cNvSpPr/>
      </cdr:nvSpPr>
      <cdr:spPr>
        <a:xfrm rot="2356898">
          <a:off x="3212852" y="2942465"/>
          <a:ext cx="785571" cy="91546"/>
        </a:xfrm>
        <a:prstGeom prst="rightArrow">
          <a:avLst>
            <a:gd name="adj1" fmla="val 50000"/>
            <a:gd name="adj2" fmla="val 158404"/>
          </a:avLst>
        </a:prstGeom>
        <a:solidFill>
          <a:schemeClr val="accent6">
            <a:lumMod val="60000"/>
            <a:lumOff val="40000"/>
          </a:schemeClr>
        </a:solidFill>
      </cdr:spPr>
      <cdr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cdr:style>
      <cdr:txBody>
        <a:bodyPr/>
        <a:lstStyle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>
          <a:endParaRPr lang="ru-RU"/>
        </a:p>
      </cdr:txBody>
    </cdr:sp>
  </cdr:relSizeAnchor>
</c:userShapes>
</file>

<file path=ppt/drawings/drawing3.xml><?xml version="1.0" encoding="utf-8"?>
<c:userShapes xmlns:cdr="http://schemas.openxmlformats.org/drawingml/2006/chartDrawing"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="http://schemas.openxmlformats.org/presentationml/2006/main" xmlns:p14="http://schemas.microsoft.com/office/powerpoint/2010/main" xmlns:c="http://schemas.openxmlformats.org/drawingml/2006/chart">
  <cdr:relSizeAnchor>
    <cdr:from>
      <cdr:x>0.3729</cdr:x>
      <cdr:y>0.66667</cdr:y>
    </cdr:from>
    <cdr:to>
      <cdr:x>0.51168</cdr:x>
      <cdr:y>0.78947</cdr:y>
    </cdr:to>
    <cdr:cxnSp>
      <cdr:nvCxnSpPr>
        <cdr:cNvPr id="3" name="Прямая соединительная линия 2"/>
        <cdr:cNvCxnSpPr/>
      </cdr:nvCxnSpPr>
      <cdr:spPr>
        <a:xfrm>
          <a:off x="3289154" y="2736318"/>
          <a:ext cx="1224105" cy="504027"/>
        </a:xfrm>
        <a:prstGeom prst="line">
          <a:avLst/>
        </a:prstGeom>
      </cdr:spPr>
      <cdr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cdr:style>
    </cdr:cxnSp>
  </cdr:relSizeAnchor>
</c:userShape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038EF4B-0195-4725-96D6-70EC7FE6E9A9}" type="datetimeFigureOut">
              <a:rPr lang="ru-RU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35013"/>
            <a:ext cx="4897437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102BEDE-588B-453A-970E-246030A7B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val="2525067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7C2D4-1434-4756-BA69-A0EBE04F516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27C2D4-1434-4756-BA69-A0EBE04F516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17C48D-452A-4C4D-9DDC-7394362E0B5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 title="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DB52FCF-6FFD-48B5-863F-A15EB6B3A1EC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 title="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60BAB7-DE57-4860-97D7-4D5D71763F78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 title=""/>
          <p:cNvSpPr>
            <a:spLocks noGrp="1"/>
          </p:cNvSpPr>
          <p:nvPr>
            <p:ph type="title" orient="vert"/>
          </p:nvPr>
        </p:nvSpPr>
        <p:spPr/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 title="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51C941A-0589-4ED2-A8C3-077B2BC01304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A3D97-1E64-47DB-AD67-640C4E7215E9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D72429-D646-4FEC-B109-295FF3D98C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BB0830-AC9D-405F-BEAA-5A9B050AB359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1A5925-07B9-4E29-85F3-6D23346E90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FEAF49-B47B-42BD-9433-EFDB40E44452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E95D0-8090-485C-AF1C-2EA0494DBC7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B16CC7-B8AA-4120-963C-8B8626B869CD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A11533-0892-4914-A334-1EC4CC2D10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E71372-ED8C-4FDE-A284-176242A9BECC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AD793-74CD-4B5F-A3AA-0B87CEDBB0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F9CB5-D10C-44FF-9C9F-EEB1B09E17EC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5B88F-9E84-4A4A-9748-59EE93ACC7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E0634E-012A-40E8-A0F3-1B8F7AA01D4C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D61303-088F-43B6-930F-A67C7040860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F034CA-6239-41D1-8EB2-17B8EB20CE45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3009C-EEAB-4308-AF7D-5534004AA8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 title="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7BC81E7-065E-444B-89F6-2708A9263A18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7141C-F248-4D54-809A-00569A0078A8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34FA25-3D40-4EB4-932D-462B99EC35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F0CB23-AF13-469B-9B2D-3CCB3E07DA85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8EC4FC-15E5-4E61-BB32-4AF4D5FF8C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753465-FBF9-4826-BFB6-07D341DA0374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AE22FB-6D4F-4B91-BDE0-29B9BEE32C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AABEC9-E5DA-45C7-8049-3B497D3F84E8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6D612D-AF5F-4C5E-87C4-0A0D2ECD2B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8740E4-7A2A-4AB5-9D14-197F9966311C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AB3C78-0D8E-41B9-950E-9C4A33CC52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E76229-8128-4EBC-BCBF-C7841F194E7D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51215A-638A-4D56-B371-5978EBA3DB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3FF026-3FFD-4344-95B8-9DCCA69A01DE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34B728-056E-4A6D-9EF2-70B2602CAA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EDCEB7-75D8-4BAF-A179-5DA1DE6DB255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1897A2-0AAE-4A71-817C-D5D3C5C1D0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D2913-D78F-4A1D-8392-387836A5481E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DDA38-A70C-4ED2-9284-B370EFCD19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6DDF33-A556-4143-8EB2-315E60DCA742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60E62-74A1-45DC-91D4-BAF3E5A7C6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 title="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A31533C-229D-49CD-8DF2-D82F9F4A5D25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61A899-7286-482D-B38A-445CA4A2055E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FB8E0-2830-44EF-BE3E-F438F315AF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5E7C91-DD2C-45B4-8267-7B0179B4E87B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EEF925-0764-4F22-9C34-B0450F3875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D8AEA-FB71-4E49-AABB-91F6138BE3DD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CC162-3188-4F37-A7FC-54D7152DB82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4772F2-ACFF-498B-90BC-7715DFBA76E4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5FB7F0-4E36-4AB8-93D8-76CCE1A2CC9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 title=""/>
          <p:cNvSpPr>
            <a:spLocks noGrp="1"/>
          </p:cNvSpPr>
          <p:nvPr>
            <p:ph sz="half"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 title="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 title="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BC4BF778-CCB7-4EA4-A917-B0721F1FA32E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6" name="Footer Placeholder 5" title="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 title="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 title=""/>
          <p:cNvSpPr>
            <a:spLocks noGrp="1"/>
          </p:cNvSpPr>
          <p:nvPr>
            <p:ph type="body" idx="1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 title=""/>
          <p:cNvSpPr>
            <a:spLocks noGrp="1"/>
          </p:cNvSpPr>
          <p:nvPr>
            <p:ph sz="half" idx="2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 title=""/>
          <p:cNvSpPr>
            <a:spLocks noGrp="1"/>
          </p:cNvSpPr>
          <p:nvPr>
            <p:ph type="body" sz="quarter" idx="3"/>
          </p:nvPr>
        </p:nvSpPr>
        <p:spPr/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 title=""/>
          <p:cNvSpPr>
            <a:spLocks noGrp="1"/>
          </p:cNvSpPr>
          <p:nvPr>
            <p:ph sz="quarter" idx="4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 title=""/>
          <p:cNvSpPr>
            <a:spLocks noGrp="1"/>
          </p:cNvSpPr>
          <p:nvPr>
            <p:ph type="dt" sz="half" idx="5"/>
          </p:nvPr>
        </p:nvSpPr>
        <p:spPr/>
        <p:txBody>
          <a:bodyPr/>
          <a:lstStyle/>
          <a:p>
            <a:fld id="{C893F8AA-042E-4E11-806D-3EEA40A1CC33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8" name="Footer Placeholder 7" title=""/>
          <p:cNvSpPr>
            <a:spLocks noGrp="1"/>
          </p:cNvSpPr>
          <p:nvPr>
            <p:ph type="ftr" sz="quarter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 title="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 title=""/>
          <p:cNvSpPr>
            <a:spLocks noGrp="1"/>
          </p:cNvSpPr>
          <p:nvPr>
            <p:ph type="dt" sz="half" idx="1"/>
          </p:nvPr>
        </p:nvSpPr>
        <p:spPr/>
        <p:txBody>
          <a:bodyPr/>
          <a:lstStyle/>
          <a:p>
            <a:fld id="{CB629C35-214D-4102-A33F-D9EC38FD8991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4" name="Footer Placeholder 3" title=""/>
          <p:cNvSpPr>
            <a:spLocks noGrp="1"/>
          </p:cNvSpPr>
          <p:nvPr>
            <p:ph type="ftr"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 title=""/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 title="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43561B6E-AF68-413D-B44F-56C42A1ABE03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3" name="Footer Placeholder 2" title="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 title="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 title="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 title="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 title="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640E646E-2D4E-49DF-9EEB-150D870FE43C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6" name="Footer Placeholder 5" title="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 title="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1" title="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title=""/>
          <p:cNvSpPr>
            <a:spLocks noGrp="1"/>
          </p:cNvSpPr>
          <p:nvPr>
            <p:ph type="pic" idx="1"/>
          </p:nvPr>
        </p:nvSpPr>
        <p:spPr/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 title=""/>
          <p:cNvSpPr>
            <a:spLocks noGrp="1"/>
          </p:cNvSpPr>
          <p:nvPr>
            <p:ph type="body" sz="half" idx="2"/>
          </p:nvPr>
        </p:nvSpPr>
        <p:spPr/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 title=""/>
          <p:cNvSpPr>
            <a:spLocks noGrp="1"/>
          </p:cNvSpPr>
          <p:nvPr>
            <p:ph type="dt" sz="half" idx="3"/>
          </p:nvPr>
        </p:nvSpPr>
        <p:spPr/>
        <p:txBody>
          <a:bodyPr/>
          <a:lstStyle/>
          <a:p>
            <a:fld id="{540E0861-6E52-4936-95DE-5672E29DC517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6" name="Footer Placeholder 5" title="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 title="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 /><Relationship Id="rId10" Type="http://schemas.openxmlformats.org/officeDocument/2006/relationships/slideLayout" Target="../slideLayouts/slideLayout32.xml" /><Relationship Id="rId11" Type="http://schemas.openxmlformats.org/officeDocument/2006/relationships/slideLayout" Target="../slideLayouts/slideLayout33.xml" /><Relationship Id="rId12" Type="http://schemas.openxmlformats.org/officeDocument/2006/relationships/theme" Target="../theme/theme3.xml" /><Relationship Id="rId2" Type="http://schemas.openxmlformats.org/officeDocument/2006/relationships/slideLayout" Target="../slideLayouts/slideLayout24.xml" /><Relationship Id="rId3" Type="http://schemas.openxmlformats.org/officeDocument/2006/relationships/slideLayout" Target="../slideLayouts/slideLayout25.xml" /><Relationship Id="rId4" Type="http://schemas.openxmlformats.org/officeDocument/2006/relationships/slideLayout" Target="../slideLayouts/slideLayout26.xml" /><Relationship Id="rId5" Type="http://schemas.openxmlformats.org/officeDocument/2006/relationships/slideLayout" Target="../slideLayouts/slideLayout27.xml" /><Relationship Id="rId6" Type="http://schemas.openxmlformats.org/officeDocument/2006/relationships/slideLayout" Target="../slideLayouts/slideLayout28.xml" /><Relationship Id="rId7" Type="http://schemas.openxmlformats.org/officeDocument/2006/relationships/slideLayout" Target="../slideLayouts/slideLayout29.xml" /><Relationship Id="rId8" Type="http://schemas.openxmlformats.org/officeDocument/2006/relationships/slideLayout" Target="../slideLayouts/slideLayout30.xml" /><Relationship Id="rId9" Type="http://schemas.openxmlformats.org/officeDocument/2006/relationships/slideLayout" Target="../slideLayouts/slideLayout3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 titl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 title="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 title="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 title="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D0B7A-F5DD-4F40-B4CB-3B2C354B893A}" type="datetimeFigureOut">
              <a:rPr lang="en-US" smtClean="0"/>
              <a:t>11/7/2009</a:t>
            </a:fld>
            <a:endParaRPr lang="en-US"/>
          </a:p>
        </p:txBody>
      </p:sp>
      <p:sp>
        <p:nvSpPr>
          <p:cNvPr id="5" name="Footer Placeholder 4" title="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 title="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E1883-0942-4AA3-9DB2-9C7C3A031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fld id="{6D870CC7-E2A7-420C-841C-0B8121BC13B5}" type="datetimeFigureOut">
              <a:rPr lang="ru-RU" smtClean="0"/>
              <a:pPr>
                <a:defRPr/>
              </a:pPr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fld id="{9E4AE4B3-32DD-469D-98FB-09FB5A6937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5319" r:id="rId2"/>
    <p:sldLayoutId id="2147485320" r:id="rId3"/>
    <p:sldLayoutId id="2147485321" r:id="rId4"/>
    <p:sldLayoutId id="2147485322" r:id="rId5"/>
    <p:sldLayoutId id="2147485323" r:id="rId6"/>
    <p:sldLayoutId id="2147485324" r:id="rId7"/>
    <p:sldLayoutId id="2147485325" r:id="rId8"/>
    <p:sldLayoutId id="2147485326" r:id="rId9"/>
    <p:sldLayoutId id="2147485327" r:id="rId10"/>
    <p:sldLayoutId id="2147485328" r:id="rId11"/>
  </p:sldLayoutIdLst>
  <p:transition/>
  <p:timing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fld id="{232CD419-7FD2-4744-AD06-DD2070040AD2}" type="datetimeFigureOut">
              <a:rPr lang="ru-RU" smtClean="0"/>
              <a:pPr>
                <a:defRPr/>
              </a:pPr>
              <a:t>17.09.2024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fld id="{A24843D2-DF90-473A-AF33-4B0F799BAB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0" r:id="rId1"/>
    <p:sldLayoutId id="2147485331" r:id="rId2"/>
    <p:sldLayoutId id="2147485332" r:id="rId3"/>
    <p:sldLayoutId id="2147485333" r:id="rId4"/>
    <p:sldLayoutId id="2147485334" r:id="rId5"/>
    <p:sldLayoutId id="2147485335" r:id="rId6"/>
    <p:sldLayoutId id="2147485336" r:id="rId7"/>
    <p:sldLayoutId id="2147485337" r:id="rId8"/>
    <p:sldLayoutId id="2147485338" r:id="rId9"/>
    <p:sldLayoutId id="2147485339" r:id="rId10"/>
    <p:sldLayoutId id="2147485340" r:id="rId11"/>
  </p:sldLayoutIdLst>
  <p:transition spd="slow">
    <p:fade/>
  </p:transition>
  <p:timing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3.png" /><Relationship Id="rId4" Type="http://schemas.openxmlformats.org/officeDocument/2006/relationships/chart" Target="../charts/chart13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13.jpeg" /><Relationship Id="rId11" Type="http://schemas.openxmlformats.org/officeDocument/2006/relationships/image" Target="../media/image14.jpeg" /><Relationship Id="rId12" Type="http://schemas.openxmlformats.org/officeDocument/2006/relationships/image" Target="../media/image15.jpeg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3.png" /><Relationship Id="rId4" Type="http://schemas.openxmlformats.org/officeDocument/2006/relationships/image" Target="../media/image7.jpeg" /><Relationship Id="rId5" Type="http://schemas.openxmlformats.org/officeDocument/2006/relationships/image" Target="../media/image8.jpeg" /><Relationship Id="rId6" Type="http://schemas.openxmlformats.org/officeDocument/2006/relationships/image" Target="../media/image9.png" /><Relationship Id="rId7" Type="http://schemas.openxmlformats.org/officeDocument/2006/relationships/image" Target="../media/image10.jpeg" /><Relationship Id="rId8" Type="http://schemas.openxmlformats.org/officeDocument/2006/relationships/image" Target="../media/image11.jpeg" /><Relationship Id="rId9" Type="http://schemas.openxmlformats.org/officeDocument/2006/relationships/image" Target="../media/image1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chart" Target="../charts/chart15.xml" /><Relationship Id="rId11" Type="http://schemas.openxmlformats.org/officeDocument/2006/relationships/chart" Target="../charts/chart16.xml" /><Relationship Id="rId12" Type="http://schemas.openxmlformats.org/officeDocument/2006/relationships/chart" Target="../charts/chart17.xml" /><Relationship Id="rId13" Type="http://schemas.openxmlformats.org/officeDocument/2006/relationships/chart" Target="../charts/chart18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3.png" /><Relationship Id="rId4" Type="http://schemas.openxmlformats.org/officeDocument/2006/relationships/image" Target="../media/image16.jpeg" /><Relationship Id="rId5" Type="http://schemas.openxmlformats.org/officeDocument/2006/relationships/image" Target="../media/image17.jpeg" /><Relationship Id="rId6" Type="http://schemas.openxmlformats.org/officeDocument/2006/relationships/chart" Target="../charts/chart14.xml" /><Relationship Id="rId7" Type="http://schemas.openxmlformats.org/officeDocument/2006/relationships/image" Target="../media/image18.jpeg" /><Relationship Id="rId8" Type="http://schemas.openxmlformats.org/officeDocument/2006/relationships/image" Target="../media/image19.jpeg" /><Relationship Id="rId9" Type="http://schemas.openxmlformats.org/officeDocument/2006/relationships/image" Target="../media/image20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3.png" /><Relationship Id="rId4" Type="http://schemas.openxmlformats.org/officeDocument/2006/relationships/chart" Target="../charts/chart19.xml" /><Relationship Id="rId5" Type="http://schemas.openxmlformats.org/officeDocument/2006/relationships/image" Target="../media/image21.jpeg" /><Relationship Id="rId6" Type="http://schemas.openxmlformats.org/officeDocument/2006/relationships/image" Target="../media/image22.jpeg" /><Relationship Id="rId7" Type="http://schemas.openxmlformats.org/officeDocument/2006/relationships/image" Target="../media/image23.jpeg" /><Relationship Id="rId8" Type="http://schemas.openxmlformats.org/officeDocument/2006/relationships/image" Target="../media/image24.jpeg" /><Relationship Id="rId9" Type="http://schemas.openxmlformats.org/officeDocument/2006/relationships/image" Target="../media/image2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3.png" /><Relationship Id="rId4" Type="http://schemas.openxmlformats.org/officeDocument/2006/relationships/image" Target="../media/image26.png" /><Relationship Id="rId5" Type="http://schemas.openxmlformats.org/officeDocument/2006/relationships/image" Target="../media/image27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image" Target="../media/image36.jpeg" /><Relationship Id="rId11" Type="http://schemas.openxmlformats.org/officeDocument/2006/relationships/image" Target="../media/image37.jpeg" /><Relationship Id="rId12" Type="http://schemas.openxmlformats.org/officeDocument/2006/relationships/image" Target="../media/image38.jpeg" /><Relationship Id="rId13" Type="http://schemas.microsoft.com/office/2007/relationships/diagramDrawing" Target="../diagrams/drawing1.xml" /><Relationship Id="rId14" Type="http://schemas.openxmlformats.org/officeDocument/2006/relationships/diagramData" Target="../diagrams/data1.xml" /><Relationship Id="rId15" Type="http://schemas.openxmlformats.org/officeDocument/2006/relationships/diagramLayout" Target="../diagrams/layout1.xml" /><Relationship Id="rId16" Type="http://schemas.openxmlformats.org/officeDocument/2006/relationships/diagramQuickStyle" Target="../diagrams/quickStyle1.xml" /><Relationship Id="rId17" Type="http://schemas.openxmlformats.org/officeDocument/2006/relationships/diagramColors" Target="../diagrams/colors1.xml" /><Relationship Id="rId18" Type="http://schemas.microsoft.com/office/2007/relationships/diagramDrawing" Target="../diagrams/drawing2.xml" /><Relationship Id="rId19" Type="http://schemas.openxmlformats.org/officeDocument/2006/relationships/diagramData" Target="../diagrams/data2.xml" /><Relationship Id="rId2" Type="http://schemas.openxmlformats.org/officeDocument/2006/relationships/image" Target="../media/image28.jpeg" /><Relationship Id="rId20" Type="http://schemas.openxmlformats.org/officeDocument/2006/relationships/diagramLayout" Target="../diagrams/layout2.xml" /><Relationship Id="rId21" Type="http://schemas.openxmlformats.org/officeDocument/2006/relationships/diagramQuickStyle" Target="../diagrams/quickStyle2.xml" /><Relationship Id="rId22" Type="http://schemas.openxmlformats.org/officeDocument/2006/relationships/diagramColors" Target="../diagrams/colors2.xml" /><Relationship Id="rId3" Type="http://schemas.openxmlformats.org/officeDocument/2006/relationships/image" Target="../media/image29.jpeg" /><Relationship Id="rId4" Type="http://schemas.openxmlformats.org/officeDocument/2006/relationships/image" Target="../media/image30.jpeg" /><Relationship Id="rId5" Type="http://schemas.openxmlformats.org/officeDocument/2006/relationships/image" Target="../media/image31.jpeg" /><Relationship Id="rId6" Type="http://schemas.openxmlformats.org/officeDocument/2006/relationships/image" Target="../media/image32.jpeg" /><Relationship Id="rId7" Type="http://schemas.openxmlformats.org/officeDocument/2006/relationships/image" Target="../media/image33.jpeg" /><Relationship Id="rId8" Type="http://schemas.openxmlformats.org/officeDocument/2006/relationships/image" Target="../media/image34.jpeg" /><Relationship Id="rId9" Type="http://schemas.openxmlformats.org/officeDocument/2006/relationships/image" Target="../media/image35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image" Target="../media/image40.jpeg" /><Relationship Id="rId3" Type="http://schemas.openxmlformats.org/officeDocument/2006/relationships/image" Target="../media/image41.png" /><Relationship Id="rId4" Type="http://schemas.openxmlformats.org/officeDocument/2006/relationships/image" Target="../media/image42.png" /><Relationship Id="rId5" Type="http://schemas.openxmlformats.org/officeDocument/2006/relationships/image" Target="../media/image43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image" Target="../media/image44.jpeg" /><Relationship Id="rId3" Type="http://schemas.openxmlformats.org/officeDocument/2006/relationships/image" Target="../media/image45.jpeg" /><Relationship Id="rId4" Type="http://schemas.openxmlformats.org/officeDocument/2006/relationships/image" Target="../media/image46.jpeg" /><Relationship Id="rId5" Type="http://schemas.openxmlformats.org/officeDocument/2006/relationships/image" Target="../media/image4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image" Target="../media/image48.jpeg" /><Relationship Id="rId3" Type="http://schemas.microsoft.com/office/2007/relationships/hdphoto" Target="../media/image49.wdp" /><Relationship Id="rId4" Type="http://schemas.openxmlformats.org/officeDocument/2006/relationships/image" Target="../media/image50.jpeg" /><Relationship Id="rId5" Type="http://schemas.microsoft.com/office/2007/relationships/hdphoto" Target="../media/image51.wdp" /><Relationship Id="rId6" Type="http://schemas.openxmlformats.org/officeDocument/2006/relationships/image" Target="../media/image52.jpeg" /><Relationship Id="rId7" Type="http://schemas.openxmlformats.org/officeDocument/2006/relationships/image" Target="../media/image53.jpe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image" Target="../media/image62.jpeg" /><Relationship Id="rId2" Type="http://schemas.openxmlformats.org/officeDocument/2006/relationships/image" Target="../media/image54.jpeg" /><Relationship Id="rId3" Type="http://schemas.openxmlformats.org/officeDocument/2006/relationships/image" Target="../media/image55.jpeg" /><Relationship Id="rId4" Type="http://schemas.openxmlformats.org/officeDocument/2006/relationships/image" Target="../media/image56.png" /><Relationship Id="rId5" Type="http://schemas.openxmlformats.org/officeDocument/2006/relationships/image" Target="../media/image57.jpeg" /><Relationship Id="rId6" Type="http://schemas.openxmlformats.org/officeDocument/2006/relationships/image" Target="../media/image58.jpeg" /><Relationship Id="rId7" Type="http://schemas.openxmlformats.org/officeDocument/2006/relationships/image" Target="../media/image59.jpeg" /><Relationship Id="rId8" Type="http://schemas.openxmlformats.org/officeDocument/2006/relationships/image" Target="../media/image60.jpeg" /><Relationship Id="rId9" Type="http://schemas.openxmlformats.org/officeDocument/2006/relationships/image" Target="../media/image61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1.xml" /><Relationship Id="rId3" Type="http://schemas.openxmlformats.org/officeDocument/2006/relationships/chart" Target="../charts/chart1.xml" /><Relationship Id="rId4" Type="http://schemas.openxmlformats.org/officeDocument/2006/relationships/image" Target="../media/image3.png" /><Relationship Id="rId5" Type="http://schemas.openxmlformats.org/officeDocument/2006/relationships/image" Target="../media/image4.jpeg" /><Relationship Id="rId6" Type="http://schemas.openxmlformats.org/officeDocument/2006/relationships/image" Target="../media/image5.jpeg" /><Relationship Id="rId7" Type="http://schemas.openxmlformats.org/officeDocument/2006/relationships/image" Target="../media/image6.jpeg" /><Relationship Id="rId8" Type="http://schemas.openxmlformats.org/officeDocument/2006/relationships/chart" Target="../charts/chart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2" Type="http://schemas.openxmlformats.org/officeDocument/2006/relationships/image" Target="../media/image63.jpeg" /><Relationship Id="rId3" Type="http://schemas.openxmlformats.org/officeDocument/2006/relationships/image" Target="../media/image64.jpeg" /><Relationship Id="rId4" Type="http://schemas.openxmlformats.org/officeDocument/2006/relationships/image" Target="../media/image65.jpeg" /><Relationship Id="rId5" Type="http://schemas.openxmlformats.org/officeDocument/2006/relationships/image" Target="../media/image66.jpeg" /><Relationship Id="rId6" Type="http://schemas.openxmlformats.org/officeDocument/2006/relationships/image" Target="../media/image67.jpeg" /><Relationship Id="rId7" Type="http://schemas.openxmlformats.org/officeDocument/2006/relationships/image" Target="../media/image68.jpeg" /><Relationship Id="rId8" Type="http://schemas.openxmlformats.org/officeDocument/2006/relationships/image" Target="../media/image69.jpeg" /><Relationship Id="rId9" Type="http://schemas.openxmlformats.org/officeDocument/2006/relationships/image" Target="../media/image70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 /><Relationship Id="rId10" Type="http://schemas.openxmlformats.org/officeDocument/2006/relationships/image" Target="../media/image79.jpeg" /><Relationship Id="rId11" Type="http://schemas.openxmlformats.org/officeDocument/2006/relationships/image" Target="../media/image80.jpeg" /><Relationship Id="rId12" Type="http://schemas.openxmlformats.org/officeDocument/2006/relationships/image" Target="../media/image81.png" /><Relationship Id="rId13" Type="http://schemas.openxmlformats.org/officeDocument/2006/relationships/image" Target="../media/image82.png" /><Relationship Id="rId14" Type="http://schemas.openxmlformats.org/officeDocument/2006/relationships/image" Target="../media/image83.jpeg" /><Relationship Id="rId2" Type="http://schemas.openxmlformats.org/officeDocument/2006/relationships/image" Target="../media/image71.jpeg" /><Relationship Id="rId3" Type="http://schemas.openxmlformats.org/officeDocument/2006/relationships/image" Target="../media/image72.jpeg" /><Relationship Id="rId4" Type="http://schemas.openxmlformats.org/officeDocument/2006/relationships/image" Target="../media/image73.jpeg" /><Relationship Id="rId5" Type="http://schemas.openxmlformats.org/officeDocument/2006/relationships/image" Target="../media/image74.jpeg" /><Relationship Id="rId6" Type="http://schemas.openxmlformats.org/officeDocument/2006/relationships/image" Target="../media/image75.jpeg" /><Relationship Id="rId7" Type="http://schemas.openxmlformats.org/officeDocument/2006/relationships/image" Target="../media/image76.jpeg" /><Relationship Id="rId8" Type="http://schemas.openxmlformats.org/officeDocument/2006/relationships/image" Target="../media/image77.jpeg" /><Relationship Id="rId9" Type="http://schemas.openxmlformats.org/officeDocument/2006/relationships/image" Target="../media/image78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chart" Target="../charts/chart3.xml" /><Relationship Id="rId4" Type="http://schemas.openxmlformats.org/officeDocument/2006/relationships/chart" Target="../charts/chart4.xml" /><Relationship Id="rId5" Type="http://schemas.openxmlformats.org/officeDocument/2006/relationships/image" Target="../media/image3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3.png" /><Relationship Id="rId4" Type="http://schemas.openxmlformats.org/officeDocument/2006/relationships/chart" Target="../charts/chart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3.png" /><Relationship Id="rId4" Type="http://schemas.openxmlformats.org/officeDocument/2006/relationships/chart" Target="../charts/chart6.xml" /><Relationship Id="rId5" Type="http://schemas.openxmlformats.org/officeDocument/2006/relationships/chart" Target="../charts/chart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3.png" /><Relationship Id="rId4" Type="http://schemas.openxmlformats.org/officeDocument/2006/relationships/chart" Target="../charts/chart8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3.png" /><Relationship Id="rId4" Type="http://schemas.openxmlformats.org/officeDocument/2006/relationships/chart" Target="../charts/chart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3.png" /><Relationship Id="rId4" Type="http://schemas.openxmlformats.org/officeDocument/2006/relationships/chart" Target="../charts/chart10.xml" /><Relationship Id="rId5" Type="http://schemas.openxmlformats.org/officeDocument/2006/relationships/chart" Target="../charts/chart11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3.png" /><Relationship Id="rId4" Type="http://schemas.openxmlformats.org/officeDocument/2006/relationships/chart" Target="../charts/chart12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2">
            <a:alphaModFix amt="37000"/>
            <a:lum/>
          </a:blip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80920" cy="4680520"/>
          </a:xfrm>
        </p:spPr>
        <p:txBody>
          <a:bodyPr/>
          <a:lstStyle/>
          <a:p>
            <a:r>
              <a:rPr lang="ru-RU" sz="6600" b="1" smtClean="0">
                <a:solidFill>
                  <a:srgbClr val="3604B4"/>
                </a:solidFill>
              </a:rPr>
              <a:t>ИТОГИ И </a:t>
            </a:r>
            <a:br>
              <a:rPr lang="ru-RU" sz="6600" b="1" smtClean="0">
                <a:solidFill>
                  <a:srgbClr val="3604B4"/>
                </a:solidFill>
              </a:rPr>
            </a:br>
            <a:r>
              <a:rPr lang="ru-RU" sz="6600" b="1" smtClean="0">
                <a:solidFill>
                  <a:srgbClr val="3604B4"/>
                </a:solidFill>
              </a:rPr>
              <a:t>ПЕРСПЕКТИВЫ РАЗВИТИЯ ГОРОДА САЯНСКА</a:t>
            </a:r>
            <a:endParaRPr lang="ru-RU" sz="6600" b="1">
              <a:solidFill>
                <a:srgbClr val="3604B4"/>
              </a:solidFill>
            </a:endParaRPr>
          </a:p>
        </p:txBody>
      </p:sp>
    </p:spTree>
    <p:extLst>
      <p:ext uri="{BB962C8B-B14F-4D97-AF65-F5344CB8AC3E}">
        <p14:creationId val="2278966307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179512" y="511639"/>
            <a:ext cx="8066088" cy="541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МЕСТНОГО БЮДЖЕТА</a:t>
            </a:r>
          </a:p>
        </p:txBody>
      </p:sp>
      <p:pic>
        <p:nvPicPr>
          <p:cNvPr id="57347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4575" y="489488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95859" y="1010908"/>
            <a:ext cx="616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Структура расходов по функциональной классификации в 2023 году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val="4125949281"/>
              </p:ext>
            </p:extLst>
          </p:nvPr>
        </p:nvGraphicFramePr>
        <p:xfrm>
          <a:off x="179512" y="1376958"/>
          <a:ext cx="8675494" cy="4500313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</p:spTree>
    <p:extLst>
      <p:ext uri="{BB962C8B-B14F-4D97-AF65-F5344CB8AC3E}">
        <p14:creationId val="4021597316"/>
      </p:ext>
    </p:extLst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14" name="Прямоугольник 9"/>
          <p:cNvSpPr>
            <a:spLocks noChangeArrowheads="1"/>
          </p:cNvSpPr>
          <p:nvPr/>
        </p:nvSpPr>
        <p:spPr bwMode="auto">
          <a:xfrm>
            <a:off x="534309" y="998060"/>
            <a:ext cx="83581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Сумма средств, направленных на социальные мероприятия предприятиями и индивидуальными предпринимателями в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году составила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19,9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млн. руб. </a:t>
            </a:r>
          </a:p>
        </p:txBody>
      </p:sp>
      <p:sp>
        <p:nvSpPr>
          <p:cNvPr id="58371" name="Прямоугольник 2"/>
          <p:cNvSpPr>
            <a:spLocks noChangeArrowheads="1"/>
          </p:cNvSpPr>
          <p:nvPr/>
        </p:nvSpPr>
        <p:spPr bwMode="auto">
          <a:xfrm>
            <a:off x="4679520" y="3931915"/>
            <a:ext cx="1980712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Оказывается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помощь людям, оказавшимся в тяжелой жизненной 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ситуации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6322" y="332656"/>
            <a:ext cx="8066088" cy="712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СОЦИАЛЬНО-ЭКОНОМИЧЕСКОЕ ПАРТНЕРСТВО</a:t>
            </a:r>
          </a:p>
        </p:txBody>
      </p:sp>
      <p:pic>
        <p:nvPicPr>
          <p:cNvPr id="58373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63" y="376043"/>
            <a:ext cx="5984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blob:https://web.telegram.org/89fab2ed-2a2b-40f8-98d9-edf8f398d6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60420" name="Picture 4" descr="D:\Desktop\Фото2022-2023\Подготовка к поездкам\июнь 2023\IMG_20230613_2009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3167" y="1412776"/>
            <a:ext cx="2337511" cy="1753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68532" y="3036643"/>
            <a:ext cx="2923814" cy="2585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Оказывается помощь мобилизованным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0375" y="5966843"/>
            <a:ext cx="2384371" cy="2585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Награждение одаренных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6199" y="3441913"/>
            <a:ext cx="2329206" cy="5909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Проводятся спортивные мероприятия, приобретается спортивный инвентарь</a:t>
            </a:r>
          </a:p>
        </p:txBody>
      </p:sp>
      <p:pic>
        <p:nvPicPr>
          <p:cNvPr id="60424" name="Picture 8" descr="https://www.admsayansk.ru/pub/img/posts/14651/img_20231228_190911_0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893050"/>
            <a:ext cx="2085693" cy="1564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975" y="1404088"/>
            <a:ext cx="1983715" cy="14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7" name="Picture 11" descr="https://www.admsayansk.ru/pub/img/posts/14375/img_20231108_231023_40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92207" y="5057307"/>
            <a:ext cx="2104461" cy="1505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93171" y="5701561"/>
            <a:ext cx="1766458" cy="7571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Проводятся общегородские мероприятия, городские конкурсы</a:t>
            </a:r>
          </a:p>
        </p:txBody>
      </p:sp>
      <p:pic>
        <p:nvPicPr>
          <p:cNvPr id="60429" name="Picture 13" descr="https://www.admsayansk.ru/pub/img/posts/12188/img_20221008_wa004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8061" y="4976278"/>
            <a:ext cx="2314419" cy="1586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564420" y="5013569"/>
            <a:ext cx="2280553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lvl="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Оказывается помощь общественным организациям</a:t>
            </a:r>
          </a:p>
        </p:txBody>
      </p:sp>
      <p:pic>
        <p:nvPicPr>
          <p:cNvPr id="6043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8810" r="6990" b="11403"/>
          <a:stretch>
            <a:fillRect/>
          </a:stretch>
        </p:blipFill>
        <p:spPr bwMode="auto">
          <a:xfrm>
            <a:off x="534309" y="4181045"/>
            <a:ext cx="2352986" cy="1752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0433" name="Рисунок 1" descr="Описание: https://www.admsayansk.ru/pub/img/posts/12610/4inebk2okoi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t="28304" r="7831" b="34804"/>
          <a:stretch>
            <a:fillRect/>
          </a:stretch>
        </p:blipFill>
        <p:spPr bwMode="auto">
          <a:xfrm>
            <a:off x="3394092" y="1565009"/>
            <a:ext cx="2474052" cy="1583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446153" y="3025927"/>
            <a:ext cx="2034399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Оказывается поддержка творческим коллективам</a:t>
            </a:r>
          </a:p>
        </p:txBody>
      </p:sp>
      <p:pic>
        <p:nvPicPr>
          <p:cNvPr id="60434" name="Picture 18" descr="60cd19d2-5a0b-4f79-93c7-3e96410b33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t="7465" b="23038"/>
          <a:stretch>
            <a:fillRect/>
          </a:stretch>
        </p:blipFill>
        <p:spPr bwMode="auto">
          <a:xfrm>
            <a:off x="6445978" y="3323167"/>
            <a:ext cx="2368922" cy="1530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5" name="Picture 19" descr="5e449d6d-d30a-4e3a-b01d-953fe59c2a6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5630" y="3363715"/>
            <a:ext cx="2056410" cy="1760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17858" y="3407200"/>
            <a:ext cx="2484747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Aft>
                <a:spcPts val="700"/>
              </a:spcAft>
              <a:buFont typeface="Wingdings" pitchFamily="2" charset="2"/>
              <a:buChar char="Ø"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Производится благоустройство территории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231027" y="397745"/>
            <a:ext cx="8066088" cy="71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ПРЕДПРИНИМАТЕЛЬСТВО</a:t>
            </a:r>
          </a:p>
        </p:txBody>
      </p:sp>
      <p:pic>
        <p:nvPicPr>
          <p:cNvPr id="59395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400" y="412751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Прямоугольник 6"/>
          <p:cNvSpPr>
            <a:spLocks noChangeArrowheads="1"/>
          </p:cNvSpPr>
          <p:nvPr/>
        </p:nvSpPr>
        <p:spPr bwMode="auto">
          <a:xfrm>
            <a:off x="1231900" y="2065338"/>
            <a:ext cx="2286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119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предприятий</a:t>
            </a:r>
          </a:p>
        </p:txBody>
      </p:sp>
      <p:sp>
        <p:nvSpPr>
          <p:cNvPr id="59397" name="Прямоугольник 7"/>
          <p:cNvSpPr>
            <a:spLocks noChangeArrowheads="1"/>
          </p:cNvSpPr>
          <p:nvPr/>
        </p:nvSpPr>
        <p:spPr bwMode="auto">
          <a:xfrm>
            <a:off x="1212970" y="1163638"/>
            <a:ext cx="2500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mtClean="0">
                <a:latin typeface="Times New Roman" pitchFamily="18" charset="0"/>
                <a:cs typeface="Times New Roman" pitchFamily="18" charset="0"/>
              </a:rPr>
              <a:t>679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индивидуальных 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предпринимателей </a:t>
            </a:r>
          </a:p>
        </p:txBody>
      </p:sp>
      <p:pic>
        <p:nvPicPr>
          <p:cNvPr id="59398" name="Picture 2" descr="d:\Desktop\Презентация отчет мэра 2016\для презентации\no-translate-detected_318-468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027" y="1963738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3" descr="d:\Desktop\Презентация отчет мэра 2016\для презентации\no-translate-detected_318-6884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594" y="1036638"/>
            <a:ext cx="9271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Прямоугольник 12"/>
          <p:cNvSpPr>
            <a:spLocks noChangeArrowheads="1"/>
          </p:cNvSpPr>
          <p:nvPr/>
        </p:nvSpPr>
        <p:spPr bwMode="auto">
          <a:xfrm>
            <a:off x="5347624" y="1547813"/>
            <a:ext cx="181676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Объем работ и услуг </a:t>
            </a:r>
          </a:p>
          <a:p>
            <a:pPr algn="ctr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2 026 млн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 руб. </a:t>
            </a:r>
          </a:p>
        </p:txBody>
      </p:sp>
      <p:sp>
        <p:nvSpPr>
          <p:cNvPr id="59401" name="Прямоугольник 13"/>
          <p:cNvSpPr>
            <a:spLocks noChangeArrowheads="1"/>
          </p:cNvSpPr>
          <p:nvPr/>
        </p:nvSpPr>
        <p:spPr bwMode="auto">
          <a:xfrm>
            <a:off x="5219700" y="3167063"/>
            <a:ext cx="19446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Численность работников </a:t>
            </a:r>
          </a:p>
          <a:p>
            <a:pPr algn="ctr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2 282 чел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9402" name="Прямоугольник 14"/>
          <p:cNvSpPr>
            <a:spLocks noChangeArrowheads="1"/>
          </p:cNvSpPr>
          <p:nvPr/>
        </p:nvSpPr>
        <p:spPr bwMode="auto">
          <a:xfrm>
            <a:off x="5186363" y="4826000"/>
            <a:ext cx="212194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Поступило платежей</a:t>
            </a:r>
          </a:p>
          <a:p>
            <a:pPr algn="ctr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289,4 млн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 руб., в т.ч. в местный бюджет</a:t>
            </a:r>
          </a:p>
          <a:p>
            <a:pPr algn="ctr"/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78,2 млн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. руб. </a:t>
            </a:r>
          </a:p>
        </p:txBody>
      </p:sp>
      <p:graphicFrame>
        <p:nvGraphicFramePr>
          <p:cNvPr id="3" name="Объект 15"/>
          <p:cNvGraphicFramePr/>
          <p:nvPr>
            <p:extLst>
              <p:ext uri="{D42A27DB-BD31-4B8C-83A1-F6EECF244321}">
                <p14:modId val="661601606"/>
              </p:ext>
            </p:extLst>
          </p:nvPr>
        </p:nvGraphicFramePr>
        <p:xfrm>
          <a:off x="6567016" y="2701131"/>
          <a:ext cx="2717800" cy="1670050"/>
        </p:xfrm>
        <a:graphic>
          <a:graphicData uri="http://schemas.openxmlformats.org/drawingml/2006/chart">
            <c:chart xmlns:c="http://schemas.openxmlformats.org/drawingml/2006/chart" r:id="rId6"/>
          </a:graphicData>
        </a:graphic>
      </p:graphicFrame>
      <p:pic>
        <p:nvPicPr>
          <p:cNvPr id="59407" name="Picture 4" descr="d:\Desktop\Презентация отчет мэра 2016\для презентации\no-translate-detected_318-6562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862" y="1516063"/>
            <a:ext cx="89376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5" descr="d:\Desktop\Презентация отчет мэра 2016\для презентации\no-translate-detected_318-4664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3862" y="2964417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6" descr="d:\Desktop\Презентация отчет мэра 2016\для презентации\no-translate-detected_318-10966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5938" y="4798717"/>
            <a:ext cx="1011237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0" name="Прямоугольник 22"/>
          <p:cNvSpPr>
            <a:spLocks noChangeArrowheads="1"/>
          </p:cNvSpPr>
          <p:nvPr/>
        </p:nvSpPr>
        <p:spPr bwMode="auto">
          <a:xfrm>
            <a:off x="222250" y="2932113"/>
            <a:ext cx="4205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Структура малых и средних предприятий</a:t>
            </a:r>
          </a:p>
        </p:txBody>
      </p:sp>
      <p:graphicFrame>
        <p:nvGraphicFramePr>
          <p:cNvPr id="19" name="Объект 15"/>
          <p:cNvGraphicFramePr/>
          <p:nvPr>
            <p:extLst>
              <p:ext uri="{D42A27DB-BD31-4B8C-83A1-F6EECF244321}">
                <p14:modId val="2833741076"/>
              </p:ext>
            </p:extLst>
          </p:nvPr>
        </p:nvGraphicFramePr>
        <p:xfrm>
          <a:off x="214426" y="3107607"/>
          <a:ext cx="3967049" cy="3583199"/>
        </p:xfrm>
        <a:graphic>
          <a:graphicData uri="http://schemas.openxmlformats.org/drawingml/2006/chart">
            <c:chart xmlns:c="http://schemas.openxmlformats.org/drawingml/2006/chart" r:id="rId10"/>
          </a:graphicData>
        </a:graphic>
      </p:graphicFrame>
      <p:graphicFrame>
        <p:nvGraphicFramePr>
          <p:cNvPr id="21" name="Объект 15"/>
          <p:cNvGraphicFramePr/>
          <p:nvPr>
            <p:extLst>
              <p:ext uri="{D42A27DB-BD31-4B8C-83A1-F6EECF244321}">
                <p14:modId val="453318304"/>
              </p:ext>
            </p:extLst>
          </p:nvPr>
        </p:nvGraphicFramePr>
        <p:xfrm>
          <a:off x="6373847" y="2932113"/>
          <a:ext cx="2397040" cy="1624050"/>
        </p:xfrm>
        <a:graphic>
          <a:graphicData uri="http://schemas.openxmlformats.org/drawingml/2006/chart">
            <c:chart xmlns:c="http://schemas.openxmlformats.org/drawingml/2006/chart" r:id="rId11"/>
          </a:graphicData>
        </a:graphic>
      </p:graphicFrame>
      <p:graphicFrame>
        <p:nvGraphicFramePr>
          <p:cNvPr id="22" name="Объект 15"/>
          <p:cNvGraphicFramePr/>
          <p:nvPr>
            <p:extLst>
              <p:ext uri="{D42A27DB-BD31-4B8C-83A1-F6EECF244321}">
                <p14:modId val="312478360"/>
              </p:ext>
            </p:extLst>
          </p:nvPr>
        </p:nvGraphicFramePr>
        <p:xfrm>
          <a:off x="6516216" y="1259663"/>
          <a:ext cx="2394858" cy="1624050"/>
        </p:xfrm>
        <a:graphic>
          <a:graphicData uri="http://schemas.openxmlformats.org/drawingml/2006/chart">
            <c:chart xmlns:c="http://schemas.openxmlformats.org/drawingml/2006/chart" r:id="rId12"/>
          </a:graphicData>
        </a:graphic>
      </p:graphicFrame>
      <p:graphicFrame>
        <p:nvGraphicFramePr>
          <p:cNvPr id="23" name="Объект 15"/>
          <p:cNvGraphicFramePr/>
          <p:nvPr>
            <p:extLst>
              <p:ext uri="{D42A27DB-BD31-4B8C-83A1-F6EECF244321}">
                <p14:modId val="2487374514"/>
              </p:ext>
            </p:extLst>
          </p:nvPr>
        </p:nvGraphicFramePr>
        <p:xfrm>
          <a:off x="6444208" y="4785298"/>
          <a:ext cx="2404400" cy="1624050"/>
        </p:xfrm>
        <a:graphic>
          <a:graphicData uri="http://schemas.openxmlformats.org/drawingml/2006/chart">
            <c:chart xmlns:c="http://schemas.openxmlformats.org/drawingml/2006/chart" r:id="rId13"/>
          </a:graphicData>
        </a:graphic>
      </p:graphicFrame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314" name="Прямоугольник 9"/>
          <p:cNvSpPr>
            <a:spLocks noChangeArrowheads="1"/>
          </p:cNvSpPr>
          <p:nvPr/>
        </p:nvSpPr>
        <p:spPr bwMode="auto">
          <a:xfrm>
            <a:off x="1751911" y="1628800"/>
            <a:ext cx="2453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Привлечено средств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26322" y="332656"/>
            <a:ext cx="8066088" cy="712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САЯНСКИЙ БЛАГОТВОРИТЕЛЬНЫЙ ФОНД МЕСТНОГО СООБЩЕСТВА</a:t>
            </a:r>
            <a:endParaRPr 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73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63" y="376043"/>
            <a:ext cx="598487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blob:https://web.telegram.org/89fab2ed-2a2b-40f8-98d9-edf8f398d6d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val="3669665657"/>
              </p:ext>
            </p:extLst>
          </p:nvPr>
        </p:nvGraphicFramePr>
        <p:xfrm>
          <a:off x="435544" y="1562354"/>
          <a:ext cx="4344144" cy="4674958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24" name="Прямоугольник 9"/>
          <p:cNvSpPr>
            <a:spLocks noChangeArrowheads="1"/>
          </p:cNvSpPr>
          <p:nvPr/>
        </p:nvSpPr>
        <p:spPr bwMode="auto">
          <a:xfrm>
            <a:off x="359909" y="1295574"/>
            <a:ext cx="8358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лн. руб.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9"/>
          <p:cNvSpPr>
            <a:spLocks noChangeArrowheads="1"/>
          </p:cNvSpPr>
          <p:nvPr/>
        </p:nvSpPr>
        <p:spPr bwMode="auto">
          <a:xfrm>
            <a:off x="1403648" y="4869160"/>
            <a:ext cx="5040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11,3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9"/>
          <p:cNvSpPr>
            <a:spLocks noChangeArrowheads="1"/>
          </p:cNvSpPr>
          <p:nvPr/>
        </p:nvSpPr>
        <p:spPr bwMode="auto">
          <a:xfrm>
            <a:off x="2555776" y="4149080"/>
            <a:ext cx="576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28,7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9"/>
          <p:cNvSpPr>
            <a:spLocks noChangeArrowheads="1"/>
          </p:cNvSpPr>
          <p:nvPr/>
        </p:nvSpPr>
        <p:spPr bwMode="auto">
          <a:xfrm>
            <a:off x="3779912" y="4730660"/>
            <a:ext cx="576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16,3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3" descr="\\Winserver\общая папка\Папка обмена\БФ\проекты\Президентский\Победа в сердцах поколений\Отчет. Победа в сердцах поколений\Аналитический отчет\Фото\экскурсии\IMG-eaefa54ec6d845302caaae103783ad4a-V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913416" y="1245904"/>
            <a:ext cx="3071834" cy="225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6" descr="\\Winserver\общая папка\Папка обмена\БФ\проекты\Губернское\ЭкоСаянск\Отчет!!!!!!!!!!!\Фото\IMG_20220628_192507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09138" y="1104134"/>
            <a:ext cx="2163062" cy="166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Picture 7" descr="\\Winserver\общая папка\Папка обмена\БФ\проекты\Губернское\ЭкоСаянск\Отчет!!!!!!!!!!!\Фото\IMG_20220628_184843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517746" y="3798884"/>
            <a:ext cx="2467504" cy="269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21.userapi.com/s/v1/ig2/W4OtBdaotEA_LGzJBRKRMGfoX-3u8xeAwjgyzysUjxK-x75wEC0Eq4FckWlcCtQGL0m2Jnjx0jlL9wDx2E5wDsKU.jpg?quality=96&amp;as=32x24,48x35,72x53,108x80,160x118,240x177,360x266,480x354,540x399,600x443&amp;from=bu&amp;u=x2L7H3ulMuVUSLk6fmGtP--nb9vlcFk89qAtdXg44y0&amp;cs=600x4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6588" y="4509120"/>
            <a:ext cx="2643684" cy="1951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6.userapi.com/s/v1/ig2/vGhXyrR8L8LfqC8Kr-6p2fLYI3eig9OSSEb_6ULYRJ7X9Qa3Ashohm6NzXrgTTpetQVU6ln-Ysv3Tt2ZEoovGdgY.jpg?quality=95&amp;as=32x20,48x30,72x45,108x68,160x101,240x151,360x226,480x302,540x340,640x403,720x453,1080x679,1280x805,1440x906,1493x939&amp;from=bu&amp;u=m4P50EkGxyDXUHiUEcSbdu9wZS56AmpVyml4agGOS8Q&amp;cs=604x38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6152" y="2769724"/>
            <a:ext cx="2680117" cy="1739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3934906983"/>
      </p:ext>
    </p:extLst>
  </p:cSld>
  <p:clrMapOvr>
    <a:masterClrMapping/>
  </p:clrMapOvr>
  <mc:AlternateContent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323528" y="338408"/>
            <a:ext cx="7964811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СТРАТЕГИЯ СОЦИАЛЬНО-ЭКОНОМИЧЕСКОГО РАЗВИТИЯ ГОРОДСКОГО ОКРУГА МУНИЦИПАЛЬНОГО ОБРАЗОВАНИЯ «ГОРОД САЯНСК» на </a:t>
            </a: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2017-2036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pic>
        <p:nvPicPr>
          <p:cNvPr id="15363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5774" y="282682"/>
            <a:ext cx="817348" cy="60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Прямоугольник 1"/>
          <p:cNvSpPr>
            <a:spLocks noChangeArrowheads="1"/>
          </p:cNvSpPr>
          <p:nvPr/>
        </p:nvSpPr>
        <p:spPr bwMode="auto">
          <a:xfrm>
            <a:off x="467544" y="1052736"/>
            <a:ext cx="8136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Утверждена Решением Думы городского округа муниципального образования «город Саянск» </a:t>
            </a:r>
            <a:endParaRPr lang="ru-RU" alt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71-67-17-32 от 29.12.2017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9154" y="1844825"/>
            <a:ext cx="3554775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Система мероприятий по реализации Стратегии сгруппирована по направлениям: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1. Развитие образования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2. Развитие культуры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3. Развитие физической культуры,  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спорта и молодежной политики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4. Развитие здравоохранения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5. Развитие городской среды и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благоустройство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6. Развитие объектов транспортной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инфраструктуры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7. Развитие объектов коммунальной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инфраструктуры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8. Экологическое развитие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9. Развитие малого и среднего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предпринимательства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10. Содействие занятости населения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11. Содействие реализации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 инвестиционных проектов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12. Доступная среда для инвалидов и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  других маломобильных групп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13. Защита прав несовершеннолетних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  и профилактика социального </a:t>
            </a:r>
          </a:p>
          <a:p>
            <a:pPr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      сиротства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9714" y="4841877"/>
            <a:ext cx="4499687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Предполагаемый объем финансирования в период </a:t>
            </a:r>
            <a:endParaRPr lang="ru-RU" sz="1200" b="1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2017 по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2036 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годы составит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151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 млрд. руб., в т.ч.: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134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млрд. руб. внебюджетные источники. 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11 млрд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. руб. средства областного бюджета. 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млрд. руб., средства местного бюджета. 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млрд. руб. средства федерального бюджета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89714" y="1628801"/>
            <a:ext cx="4499687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ru-RU" sz="1200" b="1">
                <a:latin typeface="Times New Roman" pitchFamily="18" charset="0"/>
                <a:cs typeface="Times New Roman" pitchFamily="18" charset="0"/>
              </a:rPr>
              <a:t>Стратегические задачи: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1.  Создание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комфортной среды для жизни населения городского округа муниципального образования «город Саянск».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2.    Создание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возможностей для работы и бизнеса.</a:t>
            </a:r>
          </a:p>
          <a:p>
            <a:pPr algn="just">
              <a:lnSpc>
                <a:spcPct val="150000"/>
              </a:lnSpc>
              <a:defRPr/>
            </a:pP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3. Повышение </a:t>
            </a:r>
            <a:r>
              <a:rPr lang="ru-RU" sz="1200">
                <a:latin typeface="Times New Roman" pitchFamily="18" charset="0"/>
                <a:cs typeface="Times New Roman" pitchFamily="18" charset="0"/>
              </a:rPr>
              <a:t>эффективности деятельности органов местного самоуправления. </a:t>
            </a:r>
          </a:p>
        </p:txBody>
      </p:sp>
      <p:sp>
        <p:nvSpPr>
          <p:cNvPr id="11" name="Стрелка вниз 10"/>
          <p:cNvSpPr/>
          <p:nvPr/>
        </p:nvSpPr>
        <p:spPr>
          <a:xfrm rot="14663379">
            <a:off x="3429132" y="2478217"/>
            <a:ext cx="731838" cy="960425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6907948">
            <a:off x="3382825" y="3765204"/>
            <a:ext cx="731838" cy="9604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8172" y="3437915"/>
            <a:ext cx="2781229" cy="133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1712" y="3400942"/>
            <a:ext cx="1846472" cy="138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val="3040305401"/>
      </p:ext>
    </p:extLst>
  </p:cSld>
  <p:clrMapOvr>
    <a:masterClrMapping/>
  </p:clrMapOvr>
  <p:transition spd="slow">
    <p:fade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04056"/>
          </a:xfrm>
        </p:spPr>
        <p:txBody>
          <a:bodyPr>
            <a:noAutofit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НАРОДНЫЕ ИНИЦИАТИВЫ</a:t>
            </a: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6642" y="5101054"/>
            <a:ext cx="1803043" cy="13522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" b="29167"/>
          <a:stretch>
            <a:fillRect/>
          </a:stretch>
        </p:blipFill>
        <p:spPr bwMode="auto">
          <a:xfrm>
            <a:off x="4309685" y="1844824"/>
            <a:ext cx="1939116" cy="15820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6" b="29302"/>
          <a:stretch>
            <a:fillRect/>
          </a:stretch>
        </p:blipFill>
        <p:spPr bwMode="auto">
          <a:xfrm>
            <a:off x="4644008" y="3579358"/>
            <a:ext cx="1604792" cy="12130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617" y="5229200"/>
            <a:ext cx="1836922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0"/>
          <a:stretch>
            <a:fillRect/>
          </a:stretch>
        </p:blipFill>
        <p:spPr bwMode="auto">
          <a:xfrm>
            <a:off x="5863617" y="4293096"/>
            <a:ext cx="1746343" cy="131458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449" y="2750163"/>
            <a:ext cx="1914287" cy="14357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5275" y="973004"/>
            <a:ext cx="1930511" cy="14478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13458" r="-1" b="50000"/>
          <a:stretch>
            <a:fillRect/>
          </a:stretch>
        </p:blipFill>
        <p:spPr bwMode="auto">
          <a:xfrm>
            <a:off x="7216345" y="5229200"/>
            <a:ext cx="1551428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0799" y="3513704"/>
            <a:ext cx="1793539" cy="134515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7488" y="1905104"/>
            <a:ext cx="1935849" cy="145188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163294"/>
            <a:ext cx="1789536" cy="11925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aphicFrame>
        <p:nvGraphicFramePr>
          <p:cNvPr id="15" name="Схема 14"/>
          <p:cNvGraphicFramePr/>
          <p:nvPr>
            <p:extLst>
              <p:ext uri="{D42A27DB-BD31-4B8C-83A1-F6EECF244321}">
                <p14:modId val="3761503042"/>
              </p:ext>
            </p:extLst>
          </p:nvPr>
        </p:nvGraphicFramePr>
        <p:xfrm>
          <a:off x="119509" y="973004"/>
          <a:ext cx="4692393" cy="2145930"/>
        </p:xfrm>
        <a:graphic>
          <a:graphicData uri="http://schemas.openxmlformats.org/drawingml/2006/diagram">
            <dgm:relIds xmlns:dgm="http://schemas.openxmlformats.org/drawingml/2006/diagram" r:dm="rId14" r:lo="rId15" r:qs="rId16" r:cs="rId17"/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val="1262492388"/>
              </p:ext>
            </p:extLst>
          </p:nvPr>
        </p:nvGraphicFramePr>
        <p:xfrm>
          <a:off x="160445" y="3113316"/>
          <a:ext cx="4692393" cy="2145930"/>
        </p:xfrm>
        <a:graphic>
          <a:graphicData uri="http://schemas.openxmlformats.org/drawingml/2006/diagram">
            <dgm:relIds xmlns:dgm="http://schemas.openxmlformats.org/drawingml/2006/diagram" r:dm="rId19" r:lo="rId20" r:qs="rId21" r:cs="rId22"/>
          </a:graphicData>
        </a:graphic>
      </p:graphicFrame>
    </p:spTree>
    <p:extLst>
      <p:ext uri="{BB962C8B-B14F-4D97-AF65-F5344CB8AC3E}">
        <p14:creationId val="2390374014"/>
      </p:ext>
    </p:extLst>
  </p:cSld>
  <p:clrMapOvr>
    <a:masterClrMapping/>
  </p:clrMapOvr>
  <p:transition spd="slow">
    <p:fade/>
  </p:transition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ИНИЦИАТИВНЫЕ ПРОЕКТЫ</a:t>
            </a: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323527" y="1988840"/>
            <a:ext cx="2638853" cy="2329888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9pPr>
          </a:lstStyle>
          <a:p/>
        </p:txBody>
      </p:sp>
      <p:sp>
        <p:nvSpPr>
          <p:cNvPr id="6" name="Прямоугольник с двумя скругленными соседними углами 5"/>
          <p:cNvSpPr/>
          <p:nvPr/>
        </p:nvSpPr>
        <p:spPr>
          <a:xfrm>
            <a:off x="3131840" y="1988840"/>
            <a:ext cx="2808312" cy="2329888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9pPr>
          </a:lstStyle>
          <a:p/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6121102" y="1988840"/>
            <a:ext cx="2638853" cy="2329888"/>
          </a:xfrm>
          <a:prstGeom prst="round2SameRect">
            <a:avLst>
              <a:gd name="adj1" fmla="val 8000"/>
              <a:gd name="adj2" fmla="val 0"/>
            </a:avLst>
          </a:prstGeom>
          <a:blipFill rotWithShape="0">
            <a:blip r:embed="rId4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000000"/>
                </a:solidFill>
                <a:latin typeface="Palatino Linotype"/>
                <a:ea typeface="+mn-ea"/>
                <a:cs typeface="+mn-cs"/>
              </a:defRPr>
            </a:lvl9pPr>
          </a:lstStyle>
          <a:p/>
        </p:txBody>
      </p:sp>
      <p:sp>
        <p:nvSpPr>
          <p:cNvPr id="11" name="TextBox 10"/>
          <p:cNvSpPr txBox="1"/>
          <p:nvPr/>
        </p:nvSpPr>
        <p:spPr>
          <a:xfrm>
            <a:off x="6156176" y="4221088"/>
            <a:ext cx="2656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lvl="0" algn="ctr"/>
            <a:r>
              <a:rPr lang="ru-RU">
                <a:latin typeface="Times New Roman" pitchFamily="18" charset="0"/>
                <a:cs typeface="Times New Roman" pitchFamily="18" charset="0"/>
              </a:rPr>
              <a:t>Благоустройство территории по ул. Ленина вдоль индивидуальных жилых домов мкр. Строителей</a:t>
            </a:r>
          </a:p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1 919,1 тыс. руб.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980728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Инициативные проекты реализуются по проекту Единой России «Есть Решение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31840" y="4359587"/>
            <a:ext cx="2808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lvl="0" algn="just"/>
            <a:r>
              <a:rPr lang="ru-RU">
                <a:latin typeface="Times New Roman" pitchFamily="18" charset="0"/>
                <a:cs typeface="Times New Roman" pitchFamily="18" charset="0"/>
              </a:rPr>
              <a:t>Создание Центра молодежных инициатив на базе Дома детского творчества «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Созвездие»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469,2 тыс. руб.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7" y="4318728"/>
            <a:ext cx="2656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lvl="0" algn="ctr"/>
            <a:r>
              <a:rPr lang="ru-RU">
                <a:latin typeface="Times New Roman" pitchFamily="18" charset="0"/>
                <a:cs typeface="Times New Roman" pitchFamily="18" charset="0"/>
              </a:rPr>
              <a:t>Материально-техническое обеспечение МОУ СОШ №2</a:t>
            </a:r>
          </a:p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98,8 тыс. руб.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4293" r="9041" b="13390"/>
          <a:stretch>
            <a:fillRect/>
          </a:stretch>
        </p:blipFill>
        <p:spPr bwMode="auto">
          <a:xfrm>
            <a:off x="385075" y="332656"/>
            <a:ext cx="128587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1300408132"/>
      </p:ext>
    </p:extLst>
  </p:cSld>
  <p:clrMapOvr>
    <a:masterClrMapping/>
  </p:clrMapOvr>
  <p:transition spd="slow">
    <p:fade/>
  </p:transition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8373"/>
            <a:ext cx="8568952" cy="644364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197013"/>
            <a:ext cx="2348484" cy="186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0" b="38193"/>
          <a:stretch>
            <a:fillRect/>
          </a:stretch>
        </p:blipFill>
        <p:spPr bwMode="auto">
          <a:xfrm>
            <a:off x="4720628" y="4272110"/>
            <a:ext cx="2390330" cy="190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3210" y="2037706"/>
            <a:ext cx="2397554" cy="1997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65189" y="2348880"/>
            <a:ext cx="2188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>
                <a:latin typeface="Times New Roman" pitchFamily="18" charset="0"/>
                <a:cs typeface="Times New Roman" pitchFamily="18" charset="0"/>
              </a:rPr>
              <a:t>Начат капитальный ремонт МДОУ «Центр развития ребенка - Детский сад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№21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«Брусничка»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8108" y="4293096"/>
            <a:ext cx="2404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>
                <a:latin typeface="Times New Roman" pitchFamily="18" charset="0"/>
                <a:cs typeface="Times New Roman" pitchFamily="18" charset="0"/>
              </a:rPr>
              <a:t>Реализация мероприятий по соблюдению требований к антитеррористической защищенности объектов МОУ СОШ №4 и №5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79729" y="2281342"/>
            <a:ext cx="2064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>
                <a:latin typeface="Times New Roman" pitchFamily="18" charset="0"/>
                <a:cs typeface="Times New Roman" pitchFamily="18" charset="0"/>
              </a:rPr>
              <a:t>Выполнены работы по освещению школьных стадионов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СОШ №№2,3,4,5,6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72225" y="4437112"/>
            <a:ext cx="2064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Проведен капитальный ремонт спортивного зала МОУ «СОШ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№2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/>
          </a:p>
        </p:txBody>
      </p:sp>
      <p:sp>
        <p:nvSpPr>
          <p:cNvPr id="13" name="TextBox 12"/>
          <p:cNvSpPr txBox="1"/>
          <p:nvPr/>
        </p:nvSpPr>
        <p:spPr>
          <a:xfrm>
            <a:off x="179512" y="1018183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- 9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дошкольных учреждений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города посещают 1 640 детей (охват с 1 года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 8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лет – 100%) 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- В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8 школах города обучается  5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237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детей. </a:t>
            </a:r>
          </a:p>
          <a:p>
            <a:pPr algn="ctr"/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- На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базе ДДТ «Созвездие» в детских объединениях в 2023 году занимались 1 056 детей в возрасте от 3-х до 18-лет. 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4284690"/>
            <a:ext cx="2348483" cy="1889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4085339488"/>
      </p:ext>
    </p:extLst>
  </p:cSld>
  <p:clrMapOvr>
    <a:masterClrMapping/>
  </p:clrMapOvr>
  <p:transition spd="slow">
    <p:fade/>
  </p:transition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00347"/>
          </a:xfrm>
        </p:spPr>
        <p:txBody>
          <a:bodyPr>
            <a:noAutofit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740" y="3189550"/>
            <a:ext cx="2786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проведено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395 мероприятий </a:t>
            </a:r>
          </a:p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количество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посещений – 110 150</a:t>
            </a:r>
          </a:p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количество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киносеансов  - 2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386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662581"/>
            <a:ext cx="4788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171450" indent="-171450">
              <a:buFontTx/>
              <a:buChar char="-"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посещений – 11 637 чел.</a:t>
            </a:r>
          </a:p>
          <a:p>
            <a:pPr marL="171450" indent="-171450">
              <a:buFontTx/>
              <a:buChar char="-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количество экспонируемых музейных предметов – 425 ед. </a:t>
            </a:r>
          </a:p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-  количество экскурсий –  237</a:t>
            </a:r>
          </a:p>
          <a:p>
            <a:pPr marL="171450" indent="-171450">
              <a:buFontTx/>
              <a:buChar char="-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количество выставок  – 92 </a:t>
            </a:r>
            <a:endParaRPr lang="ru-RU" sz="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1513" y="3189550"/>
            <a:ext cx="3432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количество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пользователей – 18 869 чел. </a:t>
            </a:r>
          </a:p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число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посещений –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148283чел.</a:t>
            </a:r>
          </a:p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охват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населения  –  53%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37978" y="5662581"/>
            <a:ext cx="4004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охват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эстетическим воспитанием –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16,4%</a:t>
            </a:r>
          </a:p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контингент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обучающихся – 1032 чел.</a:t>
            </a:r>
          </a:p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- лауреаты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и  дипломанты конкурсов, выставок , предметных олимпиад – 416 чел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8915" y="764704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 2023 году проведено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мероприятий – 2 092 ед., </a:t>
            </a: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количество посетителей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учреждений культуры – 238 580 чел.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791" y="1605424"/>
            <a:ext cx="2553101" cy="1652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670" y="4119034"/>
            <a:ext cx="2660222" cy="1621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" b="10661"/>
          <a:stretch>
            <a:fillRect/>
          </a:stretch>
        </p:blipFill>
        <p:spPr bwMode="auto">
          <a:xfrm>
            <a:off x="4788025" y="1629739"/>
            <a:ext cx="1800200" cy="1627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93892" y="1967229"/>
            <a:ext cx="1994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МБУК «ДК «Юность»  </a:t>
            </a:r>
          </a:p>
          <a:p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Центр </a:t>
            </a:r>
            <a:r>
              <a:rPr lang="ru-RU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народного творчества и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досуга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91982" y="4115957"/>
            <a:ext cx="2225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МБУК «Музейно-выставочный комплекс г. Саянска»</a:t>
            </a:r>
          </a:p>
          <a:p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Музей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истории города</a:t>
            </a:r>
          </a:p>
          <a:p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Картинная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галерея </a:t>
            </a:r>
            <a:endParaRPr lang="ru-RU" sz="14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57" y="1629740"/>
            <a:ext cx="24122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МУК «ЦБС г. Саянска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Центральная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городская модельная библиотека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Детская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модельная библиотека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Библиотека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«Берегиня»</a:t>
            </a:r>
          </a:p>
          <a:p>
            <a:pPr>
              <a:lnSpc>
                <a:spcPct val="80000"/>
              </a:lnSpc>
            </a:pPr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Модельная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библиотека «Истоки</a:t>
            </a:r>
            <a:r>
              <a:rPr lang="ru-RU" sz="1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95800" y="4120588"/>
            <a:ext cx="2064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>
                <a:latin typeface="Times New Roman" pitchFamily="18" charset="0"/>
                <a:cs typeface="Times New Roman" pitchFamily="18" charset="0"/>
              </a:rPr>
              <a:t>МБУДО «Детская школа искусств города Саянска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1513" y="4122610"/>
            <a:ext cx="2084287" cy="1617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2971641272"/>
      </p:ext>
    </p:extLst>
  </p:cSld>
  <p:clrMapOvr>
    <a:masterClrMapping/>
  </p:clrMapOvr>
  <p:transition spd="slow">
    <p:fade/>
  </p:transition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03" y="404664"/>
            <a:ext cx="8260672" cy="500347"/>
          </a:xfrm>
        </p:spPr>
        <p:txBody>
          <a:bodyPr>
            <a:noAutofit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077" y="3765996"/>
            <a:ext cx="2130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Спортивные комплексы:</a:t>
            </a:r>
          </a:p>
          <a:p>
            <a:pPr algn="ctr"/>
            <a:r>
              <a:rPr lang="ru-RU" sz="1400"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«Городской стадион»</a:t>
            </a:r>
          </a:p>
          <a:p>
            <a:pPr algn="ctr"/>
            <a:r>
              <a:rPr lang="ru-RU" sz="1400"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«Мегаполис-спорт»</a:t>
            </a:r>
          </a:p>
          <a:p>
            <a:pPr algn="ctr"/>
            <a:r>
              <a:rPr lang="ru-RU" sz="1400">
                <a:latin typeface="Times New Roman" pitchFamily="18" charset="0"/>
                <a:ea typeface="DFKai-SB" pitchFamily="65" charset="-120"/>
                <a:cs typeface="Times New Roman" pitchFamily="18" charset="0"/>
              </a:rPr>
              <a:t>«Дом спорта»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4657" y="3756471"/>
            <a:ext cx="2405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Спортивные клубы</a:t>
            </a:r>
            <a:br>
              <a:rPr lang="ru-RU" sz="1400"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atin typeface="Times New Roman" pitchFamily="18" charset="0"/>
                <a:cs typeface="Times New Roman" pitchFamily="18" charset="0"/>
              </a:rPr>
              <a:t> по месту жительства:</a:t>
            </a:r>
            <a:br>
              <a:rPr lang="ru-RU" sz="1400"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atin typeface="Times New Roman" pitchFamily="18" charset="0"/>
                <a:cs typeface="Times New Roman" pitchFamily="18" charset="0"/>
              </a:rPr>
              <a:t> «Искра», «Непобедимый» </a:t>
            </a:r>
            <a:br>
              <a:rPr lang="ru-RU" sz="1400"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latin typeface="Times New Roman" pitchFamily="18" charset="0"/>
                <a:cs typeface="Times New Roman" pitchFamily="18" charset="0"/>
              </a:rPr>
              <a:t>«Лидер», «Меридиан»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0178" y="3709566"/>
            <a:ext cx="2053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Дополнительное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образование:</a:t>
            </a:r>
          </a:p>
          <a:p>
            <a:pPr algn="ctr"/>
            <a:r>
              <a:rPr lang="ru-RU" sz="1400">
                <a:latin typeface="Times New Roman" pitchFamily="18" charset="0"/>
                <a:cs typeface="Times New Roman" pitchFamily="18" charset="0"/>
              </a:rPr>
              <a:t> МУ «Спортивная школа города Саянска»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301" y="855415"/>
            <a:ext cx="8950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Спортивная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база: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76 спортивных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объектов,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18 объектов городской и рекреационной инфраструктуры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За 2023 год численность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занимающихся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15 605 человек</a:t>
            </a:r>
          </a:p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жителей, систематически занимающихся физкультурой и спортом – 46,5%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9534" y="3756471"/>
            <a:ext cx="2064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Плавательные бассейны: «Дельфин» и</a:t>
            </a:r>
          </a:p>
          <a:p>
            <a:pPr algn="ctr">
              <a:defRPr sz="1800" b="0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 «Золотая рыбка»</a:t>
            </a: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3" descr="D:\Гаранина\Фото\фото журнал\фото журнал\бокс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1753" y="2248787"/>
            <a:ext cx="2237411" cy="16216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:\Гаранина\Фото\Саянск\_MG_10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50509" y="2248787"/>
            <a:ext cx="2276825" cy="1581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072" y="2184394"/>
            <a:ext cx="2108801" cy="1581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39" y="4952158"/>
            <a:ext cx="2210605" cy="151456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softEdge rad="112500"/>
          </a:effec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3885" y="2248787"/>
            <a:ext cx="2152949" cy="1537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6007" y="4889419"/>
            <a:ext cx="2251327" cy="142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11641" y="4892371"/>
            <a:ext cx="2351591" cy="1568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179" y="4941168"/>
            <a:ext cx="2196501" cy="1514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1289476809"/>
      </p:ext>
    </p:extLst>
  </p:cSld>
  <p:clrMapOvr>
    <a:masterClrMapping/>
  </p:clrMapOvr>
  <p:transition spd="slow">
    <p:fade/>
  </p:transition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Объект 24"/>
          <p:cNvGraphicFramePr>
            <a:graphicFrameLocks noGrp="1"/>
          </p:cNvGraphicFramePr>
          <p:nvPr>
            <p:ph idx="1"/>
            <p:extLst>
              <p:ext uri="{D42A27DB-BD31-4B8C-83A1-F6EECF244321}">
                <p14:modId val="996575180"/>
              </p:ext>
            </p:extLst>
          </p:nvPr>
        </p:nvGraphicFramePr>
        <p:xfrm>
          <a:off x="4572000" y="3573016"/>
          <a:ext cx="4403830" cy="2808312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260350" y="437688"/>
            <a:ext cx="8066088" cy="71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</a:t>
            </a:r>
          </a:p>
        </p:txBody>
      </p:sp>
      <p:pic>
        <p:nvPicPr>
          <p:cNvPr id="51205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7343" y="399588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825" y="3284538"/>
            <a:ext cx="4572000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>
                <a:latin typeface="Times New Roman" pitchFamily="18" charset="0"/>
                <a:cs typeface="Times New Roman" pitchFamily="18" charset="0"/>
              </a:rPr>
              <a:t>Жителей –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38,8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тыс.  человек</a:t>
            </a:r>
          </a:p>
        </p:txBody>
      </p:sp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260350" y="3684588"/>
            <a:ext cx="4857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1,7%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жителей Иркутской области)</a:t>
            </a:r>
          </a:p>
        </p:txBody>
      </p:sp>
      <p:pic>
        <p:nvPicPr>
          <p:cNvPr id="51208" name="Picture 2" descr="d:\Desktop\для презентации\no-translate-detected_318-737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3357" y="1196752"/>
            <a:ext cx="1712912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 descr="d:\Desktop\для презентации\no-translate-detected_318-6892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313" y="4868863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3" descr="d:\Desktop\для презентации\no-translate-detected_318-728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900" y="4868863"/>
            <a:ext cx="5207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Прямоугольник 20"/>
          <p:cNvSpPr>
            <a:spLocks noChangeArrowheads="1"/>
          </p:cNvSpPr>
          <p:nvPr/>
        </p:nvSpPr>
        <p:spPr bwMode="auto">
          <a:xfrm>
            <a:off x="1116013" y="5021263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54%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2" name="Прямоугольник 21"/>
          <p:cNvSpPr>
            <a:spLocks noChangeArrowheads="1"/>
          </p:cNvSpPr>
          <p:nvPr/>
        </p:nvSpPr>
        <p:spPr bwMode="auto">
          <a:xfrm>
            <a:off x="2843213" y="501015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46%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3" name="Прямоугольник 22"/>
          <p:cNvSpPr>
            <a:spLocks noChangeArrowheads="1"/>
          </p:cNvSpPr>
          <p:nvPr/>
        </p:nvSpPr>
        <p:spPr bwMode="auto">
          <a:xfrm>
            <a:off x="481806" y="5589240"/>
            <a:ext cx="3656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Средний возраст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39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лет </a:t>
            </a:r>
          </a:p>
        </p:txBody>
      </p:sp>
      <p:graphicFrame>
        <p:nvGraphicFramePr>
          <p:cNvPr id="15" name="Объект 24"/>
          <p:cNvGraphicFramePr/>
          <p:nvPr>
            <p:extLst>
              <p:ext uri="{D42A27DB-BD31-4B8C-83A1-F6EECF244321}">
                <p14:modId val="1018788107"/>
              </p:ext>
            </p:extLst>
          </p:nvPr>
        </p:nvGraphicFramePr>
        <p:xfrm>
          <a:off x="4644008" y="1150475"/>
          <a:ext cx="4499992" cy="2534113"/>
        </p:xfrm>
        <a:graphic>
          <a:graphicData uri="http://schemas.openxmlformats.org/drawingml/2006/chart">
            <c:chart xmlns:c="http://schemas.openxmlformats.org/drawingml/2006/chart" r:id="rId8"/>
          </a:graphicData>
        </a:graphic>
      </p:graphicFrame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714" y="332657"/>
            <a:ext cx="8260672" cy="576063"/>
          </a:xfrm>
        </p:spPr>
        <p:txBody>
          <a:bodyPr>
            <a:normAutofit fontScale="90000"/>
          </a:bodyPr>
          <a:lstStyle/>
          <a:p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endParaRPr lang="ru-RU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val="751216189"/>
              </p:ext>
            </p:extLst>
          </p:nvPr>
        </p:nvGraphicFramePr>
        <p:xfrm>
          <a:off x="323528" y="2996952"/>
          <a:ext cx="8568952" cy="36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1920214"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2"/>
                      <a:stretch>
                        <a:fillRect/>
                      </a:stretch>
                    </a:blipFill>
                  </a:tcPr>
                </a:tc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</a:tr>
              <a:tr h="1680186"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 dpi="0" rotWithShape="1">
                      <a:blip r:embed="rId6"/>
                      <a:stretch>
                        <a:fillRect t="-48000" b="-27000"/>
                      </a:stretch>
                    </a:blipFill>
                  </a:tcPr>
                </a:tc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3681" y="155679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Ремонты автомобильных дорог за 2023 год: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157" y="793597"/>
            <a:ext cx="8933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Общая протяженность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дорожной сети – 103,1 км., </a:t>
            </a: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т. ч. асфальто-бетонное исполнение – 60,8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км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926124"/>
            <a:ext cx="446684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165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650" b="1">
                <a:latin typeface="Times New Roman" pitchFamily="18" charset="0"/>
                <a:cs typeface="Times New Roman" pitchFamily="18" charset="0"/>
              </a:rPr>
              <a:t>. Рагозина</a:t>
            </a:r>
          </a:p>
          <a:p>
            <a:pPr algn="ctr">
              <a:lnSpc>
                <a:spcPct val="80000"/>
              </a:lnSpc>
            </a:pPr>
            <a:r>
              <a:rPr lang="ru-RU" sz="1650">
                <a:latin typeface="Times New Roman" pitchFamily="18" charset="0"/>
                <a:cs typeface="Times New Roman" pitchFamily="18" charset="0"/>
              </a:rPr>
              <a:t>Протяженность – 0,5 км, сумма – 29,8 млн. руб.</a:t>
            </a:r>
          </a:p>
          <a:p>
            <a:pPr algn="ctr">
              <a:lnSpc>
                <a:spcPct val="80000"/>
              </a:lnSpc>
            </a:pPr>
            <a:endParaRPr lang="ru-RU" sz="1000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65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650" b="1">
                <a:latin typeface="Times New Roman" pitchFamily="18" charset="0"/>
                <a:cs typeface="Times New Roman" pitchFamily="18" charset="0"/>
              </a:rPr>
              <a:t>. Бабаева</a:t>
            </a:r>
          </a:p>
          <a:p>
            <a:pPr algn="ctr">
              <a:lnSpc>
                <a:spcPct val="80000"/>
              </a:lnSpc>
            </a:pPr>
            <a:r>
              <a:rPr lang="ru-RU" sz="1650">
                <a:latin typeface="Times New Roman" pitchFamily="18" charset="0"/>
                <a:cs typeface="Times New Roman" pitchFamily="18" charset="0"/>
              </a:rPr>
              <a:t>Протяженность – 0,8 км, сумма – 46,3 млн. руб.</a:t>
            </a:r>
            <a:endParaRPr lang="ru-RU" sz="165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7474" y="1926124"/>
            <a:ext cx="446684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 Молодежная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Протяженность – 0,4 км, сумма – 28,6 млн. руб.</a:t>
            </a:r>
          </a:p>
          <a:p>
            <a:pPr algn="ctr">
              <a:lnSpc>
                <a:spcPct val="80000"/>
              </a:lnSpc>
            </a:pPr>
            <a:endParaRPr lang="ru-RU" sz="1000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 Спортивная</a:t>
            </a:r>
          </a:p>
          <a:p>
            <a:pPr algn="ctr">
              <a:lnSpc>
                <a:spcPct val="80000"/>
              </a:lnSpc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Протяженность – 0,5 км, сумма – 30,2 млн. руб.</a:t>
            </a:r>
          </a:p>
        </p:txBody>
      </p:sp>
    </p:spTree>
    <p:extLst>
      <p:ext uri="{BB962C8B-B14F-4D97-AF65-F5344CB8AC3E}">
        <p14:creationId val="187139736"/>
      </p:ext>
    </p:extLst>
  </p:cSld>
  <p:clrMapOvr>
    <a:masterClrMapping/>
  </p:clrMapOvr>
  <p:transition spd="slow">
    <p:fade/>
  </p:transition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262" y="404664"/>
            <a:ext cx="9004099" cy="4947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Приоритетный проект «Формирование Городской среды»</a:t>
            </a:r>
            <a:endParaRPr lang="ru-RU" sz="2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55" y="1422509"/>
            <a:ext cx="461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3 дворовых территории - 12,9 млн.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96" y="908720"/>
            <a:ext cx="8826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В 2023 году благоустроено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355" y="3168278"/>
            <a:ext cx="446684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кр. Строителей д. 11</a:t>
            </a:r>
            <a:endParaRPr lang="ru-RU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" y="1988840"/>
            <a:ext cx="1765457" cy="1324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2463" y="1988839"/>
            <a:ext cx="1606586" cy="1276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9152" y="1988840"/>
            <a:ext cx="1669447" cy="1324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" y="3490476"/>
            <a:ext cx="1635441" cy="1341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9961" y="3457588"/>
            <a:ext cx="1610166" cy="1322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0223" y="3451737"/>
            <a:ext cx="1667851" cy="1374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Объект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" y="4930231"/>
            <a:ext cx="1615047" cy="142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108" y="4966235"/>
            <a:ext cx="1615046" cy="1353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3178" y="4943398"/>
            <a:ext cx="1675949" cy="1398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2336" y="4654088"/>
            <a:ext cx="446684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кр. Юбилейный д. 27</a:t>
            </a:r>
            <a:endParaRPr lang="ru-RU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5355" y="6223822"/>
            <a:ext cx="4466840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кр. Юбилейный д. 28</a:t>
            </a:r>
            <a:endParaRPr lang="ru-RU" sz="1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2073623"/>
            <a:ext cx="2456077" cy="184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8746" y="3851407"/>
            <a:ext cx="2602663" cy="1948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r="239"/>
          <a:stretch>
            <a:fillRect/>
          </a:stretch>
        </p:blipFill>
        <p:spPr bwMode="auto">
          <a:xfrm>
            <a:off x="6613806" y="4498725"/>
            <a:ext cx="2457893" cy="1843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58746" y="1284010"/>
            <a:ext cx="4261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1 общественная территория</a:t>
            </a:r>
          </a:p>
          <a:p>
            <a:r>
              <a:rPr lang="ru-RU" b="1" smtClean="0">
                <a:latin typeface="Times New Roman" pitchFamily="18" charset="0"/>
                <a:cs typeface="Times New Roman" pitchFamily="18" charset="0"/>
              </a:rPr>
              <a:t>(бульвар по ул. Рагозина - 5,8 млн. руб.</a:t>
            </a: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2554822"/>
            <a:ext cx="2339459" cy="1750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val="1513623420"/>
      </p:ext>
    </p:extLst>
  </p:cSld>
  <p:clrMapOvr>
    <a:masterClrMapping/>
  </p:clrMapOvr>
  <p:transition spd="slow">
    <p:fade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2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val="2565815967"/>
              </p:ext>
            </p:extLst>
          </p:nvPr>
        </p:nvGraphicFramePr>
        <p:xfrm>
          <a:off x="250825" y="1581944"/>
          <a:ext cx="4679950" cy="4348162"/>
        </p:xfrm>
        <a:graphic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3" name="Объект 2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val="697065510"/>
              </p:ext>
            </p:extLst>
          </p:nvPr>
        </p:nvGraphicFramePr>
        <p:xfrm>
          <a:off x="5234209" y="1550988"/>
          <a:ext cx="3708400" cy="4422775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328190" y="1212056"/>
            <a:ext cx="3616325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Уровень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безработицы 2023г - 0,39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825" y="513380"/>
            <a:ext cx="8066088" cy="503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НАСЕЛЕНИЯ</a:t>
            </a:r>
          </a:p>
        </p:txBody>
      </p:sp>
      <p:pic>
        <p:nvPicPr>
          <p:cNvPr id="52230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7086" y="492125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0825" y="1243013"/>
            <a:ext cx="4968875" cy="30777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Основная доля трудящихся в промышленности –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34%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89248" y="1673721"/>
            <a:ext cx="3616325" cy="27699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250825" y="404664"/>
            <a:ext cx="8066088" cy="61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ОТЧИСЛЕНИЯ ВО ВСЕ УРОВНИ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endParaRPr 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1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9052" y="447155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930455"/>
            <a:ext cx="614362" cy="398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08362" y="2996003"/>
            <a:ext cx="600075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65691" y="1772816"/>
            <a:ext cx="600075" cy="452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715250" y="2997112"/>
            <a:ext cx="671513" cy="396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sz="1200">
              <a:solidFill>
                <a:schemeClr val="tx1"/>
              </a:solidFill>
            </a:endParaRPr>
          </a:p>
        </p:txBody>
      </p:sp>
      <p:sp>
        <p:nvSpPr>
          <p:cNvPr id="53262" name="Прямоугольник 2"/>
          <p:cNvSpPr>
            <a:spLocks noChangeArrowheads="1"/>
          </p:cNvSpPr>
          <p:nvPr/>
        </p:nvSpPr>
        <p:spPr bwMode="auto">
          <a:xfrm>
            <a:off x="195263" y="5517232"/>
            <a:ext cx="86979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год налогоплательщики города Саянска перечислили во все уровни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бюджета 3 388,6 млн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., или 2,1 раза больше 2022 года.</a:t>
            </a:r>
            <a:endParaRPr lang="ru-RU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val="2529939641"/>
              </p:ext>
            </p:extLst>
          </p:nvPr>
        </p:nvGraphicFramePr>
        <p:xfrm>
          <a:off x="323527" y="1361987"/>
          <a:ext cx="8569647" cy="4064000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16" name="AutoShape 22"/>
          <p:cNvSpPr>
            <a:spLocks noChangeArrowheads="1"/>
          </p:cNvSpPr>
          <p:nvPr/>
        </p:nvSpPr>
        <p:spPr bwMode="auto">
          <a:xfrm>
            <a:off x="3430353" y="3812275"/>
            <a:ext cx="663724" cy="826970"/>
          </a:xfrm>
          <a:custGeom>
            <a:gdLst>
              <a:gd name="T0" fmla="*/ 441211 w 21600"/>
              <a:gd name="T1" fmla="*/ 0 h 21600"/>
              <a:gd name="T2" fmla="*/ 145719 w 21600"/>
              <a:gd name="T3" fmla="*/ 1368425 h 21600"/>
              <a:gd name="T4" fmla="*/ 463868 w 21600"/>
              <a:gd name="T5" fmla="*/ 526464 h 21600"/>
              <a:gd name="T6" fmla="*/ 747054 w 21600"/>
              <a:gd name="T7" fmla="*/ 904998 h 21600"/>
              <a:gd name="T8" fmla="*/ 1030288 w 21600"/>
              <a:gd name="T9" fmla="*/ 526464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E1F4F7"/>
          </a:solidFill>
          <a:ln>
            <a:solidFill>
              <a:srgbClr val="64C6B6"/>
            </a:solidFill>
          </a:ln>
          <a:effectLst>
            <a:outerShdw blurRad="292100" dist="152400" dir="2700000" sx="90000" sy="90000" algn="tl" rotWithShape="0">
              <a:prstClr val="black">
                <a:alpha val="41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7" name="AutoShape 22"/>
          <p:cNvSpPr>
            <a:spLocks noChangeArrowheads="1"/>
          </p:cNvSpPr>
          <p:nvPr/>
        </p:nvSpPr>
        <p:spPr bwMode="auto">
          <a:xfrm>
            <a:off x="5318221" y="2420391"/>
            <a:ext cx="627779" cy="774049"/>
          </a:xfrm>
          <a:custGeom>
            <a:gdLst>
              <a:gd name="T0" fmla="*/ 441211 w 21600"/>
              <a:gd name="T1" fmla="*/ 0 h 21600"/>
              <a:gd name="T2" fmla="*/ 145719 w 21600"/>
              <a:gd name="T3" fmla="*/ 1368425 h 21600"/>
              <a:gd name="T4" fmla="*/ 463868 w 21600"/>
              <a:gd name="T5" fmla="*/ 526464 h 21600"/>
              <a:gd name="T6" fmla="*/ 747054 w 21600"/>
              <a:gd name="T7" fmla="*/ 904998 h 21600"/>
              <a:gd name="T8" fmla="*/ 1030288 w 21600"/>
              <a:gd name="T9" fmla="*/ 526464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E1F4F7"/>
          </a:solidFill>
          <a:ln>
            <a:solidFill>
              <a:srgbClr val="64C6B6"/>
            </a:solidFill>
          </a:ln>
          <a:effectLst>
            <a:outerShdw blurRad="292100" dist="152400" dir="2700000" sx="90000" sy="90000" algn="tl" rotWithShape="0">
              <a:prstClr val="black">
                <a:alpha val="41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19" name="AutoShape 22"/>
          <p:cNvSpPr>
            <a:spLocks noChangeArrowheads="1"/>
          </p:cNvSpPr>
          <p:nvPr/>
        </p:nvSpPr>
        <p:spPr bwMode="auto">
          <a:xfrm>
            <a:off x="7062244" y="3683821"/>
            <a:ext cx="699787" cy="768837"/>
          </a:xfrm>
          <a:custGeom>
            <a:gdLst>
              <a:gd name="T0" fmla="*/ 441211 w 21600"/>
              <a:gd name="T1" fmla="*/ 0 h 21600"/>
              <a:gd name="T2" fmla="*/ 145719 w 21600"/>
              <a:gd name="T3" fmla="*/ 1368425 h 21600"/>
              <a:gd name="T4" fmla="*/ 463868 w 21600"/>
              <a:gd name="T5" fmla="*/ 526464 h 21600"/>
              <a:gd name="T6" fmla="*/ 747054 w 21600"/>
              <a:gd name="T7" fmla="*/ 904998 h 21600"/>
              <a:gd name="T8" fmla="*/ 1030288 w 21600"/>
              <a:gd name="T9" fmla="*/ 526464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E1F4F7"/>
          </a:solidFill>
          <a:ln>
            <a:solidFill>
              <a:srgbClr val="64C6B6"/>
            </a:solidFill>
          </a:ln>
          <a:effectLst>
            <a:outerShdw blurRad="292100" dist="152400" dir="2700000" sx="90000" sy="90000" algn="tl" rotWithShape="0">
              <a:prstClr val="black">
                <a:alpha val="41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500332" y="3767033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175%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AutoShape 22"/>
          <p:cNvSpPr>
            <a:spLocks noChangeArrowheads="1"/>
          </p:cNvSpPr>
          <p:nvPr/>
        </p:nvSpPr>
        <p:spPr bwMode="auto">
          <a:xfrm>
            <a:off x="1591612" y="1159592"/>
            <a:ext cx="648072" cy="686097"/>
          </a:xfrm>
          <a:custGeom>
            <a:gdLst>
              <a:gd name="T0" fmla="*/ 441211 w 21600"/>
              <a:gd name="T1" fmla="*/ 0 h 21600"/>
              <a:gd name="T2" fmla="*/ 145719 w 21600"/>
              <a:gd name="T3" fmla="*/ 1368425 h 21600"/>
              <a:gd name="T4" fmla="*/ 463868 w 21600"/>
              <a:gd name="T5" fmla="*/ 526464 h 21600"/>
              <a:gd name="T6" fmla="*/ 747054 w 21600"/>
              <a:gd name="T7" fmla="*/ 904998 h 21600"/>
              <a:gd name="T8" fmla="*/ 1030288 w 21600"/>
              <a:gd name="T9" fmla="*/ 526464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E1F4F7"/>
          </a:solidFill>
          <a:ln>
            <a:solidFill>
              <a:srgbClr val="64C6B6"/>
            </a:solidFill>
          </a:ln>
          <a:effectLst>
            <a:outerShdw blurRad="292100" dist="152400" dir="2700000" sx="90000" sy="90000" algn="tl" rotWithShape="0">
              <a:prstClr val="black">
                <a:alpha val="41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090575" y="3683821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32%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3446" y="2420391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219%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51628" y="1129312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12%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7719" y="4825152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253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74744" y="4790240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 330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20367" y="4636747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576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70934" y="4483604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1 136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90623" y="4563542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932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47277" y="4022026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2 037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93366" y="4745214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 406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80610" y="4767552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334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12138" y="4614409"/>
            <a:ext cx="431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775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0765" y="3332169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 388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9083" y="4068240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1 596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15616" y="4156697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1 795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1129312"/>
            <a:ext cx="813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val="1342402417"/>
      </p:ext>
    </p:extLst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250825" y="404664"/>
            <a:ext cx="8066088" cy="503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ЭКОНОМИКА ГОРОДА</a:t>
            </a:r>
          </a:p>
        </p:txBody>
      </p:sp>
      <p:pic>
        <p:nvPicPr>
          <p:cNvPr id="54275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63" y="381004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Прямоугольник 16"/>
          <p:cNvSpPr>
            <a:spLocks noChangeArrowheads="1"/>
          </p:cNvSpPr>
          <p:nvPr/>
        </p:nvSpPr>
        <p:spPr bwMode="auto">
          <a:xfrm>
            <a:off x="179388" y="935038"/>
            <a:ext cx="3960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Выручка от реализации товаров,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работ,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услуг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9"/>
          <p:cNvGraphicFramePr/>
          <p:nvPr>
            <p:extLst>
              <p:ext uri="{D42A27DB-BD31-4B8C-83A1-F6EECF244321}">
                <p14:modId val="3998004881"/>
              </p:ext>
            </p:extLst>
          </p:nvPr>
        </p:nvGraphicFramePr>
        <p:xfrm>
          <a:off x="4469349" y="1628800"/>
          <a:ext cx="4644008" cy="4320704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54281" name="Прямоугольник 10"/>
          <p:cNvSpPr>
            <a:spLocks noChangeArrowheads="1"/>
          </p:cNvSpPr>
          <p:nvPr/>
        </p:nvSpPr>
        <p:spPr bwMode="auto">
          <a:xfrm>
            <a:off x="4932363" y="935038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Структура выручки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 видам экономической деятельности</a:t>
            </a:r>
          </a:p>
        </p:txBody>
      </p:sp>
      <p:sp>
        <p:nvSpPr>
          <p:cNvPr id="54282" name="Прямоугольник 4"/>
          <p:cNvSpPr>
            <a:spLocks noChangeArrowheads="1"/>
          </p:cNvSpPr>
          <p:nvPr/>
        </p:nvSpPr>
        <p:spPr bwMode="auto">
          <a:xfrm>
            <a:off x="160368" y="5513388"/>
            <a:ext cx="896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Выручка от реализации продукции в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году по г. Саянску составила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42 681,6 млн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 руб. или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102,9%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году. Основная доля выручки формируется в промышленности –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66,5%. 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Объект 24"/>
          <p:cNvGraphicFramePr/>
          <p:nvPr>
            <p:extLst>
              <p:ext uri="{D42A27DB-BD31-4B8C-83A1-F6EECF244321}">
                <p14:modId val="2112314523"/>
              </p:ext>
            </p:extLst>
          </p:nvPr>
        </p:nvGraphicFramePr>
        <p:xfrm>
          <a:off x="250825" y="908050"/>
          <a:ext cx="3960341" cy="4647282"/>
        </p:xfrm>
        <a:graphic>
          <a:graphicData uri="http://schemas.openxmlformats.org/drawingml/2006/chart">
            <c:chart xmlns:c="http://schemas.openxmlformats.org/drawingml/2006/chart" r:id="rId5"/>
          </a:graphicData>
        </a:graphic>
      </p:graphicFrame>
      <p:cxnSp>
        <p:nvCxnSpPr>
          <p:cNvPr id="12" name="Прямая со стрелкой 11"/>
          <p:cNvCxnSpPr/>
          <p:nvPr/>
        </p:nvCxnSpPr>
        <p:spPr>
          <a:xfrm flipV="1">
            <a:off x="2731854" y="2186254"/>
            <a:ext cx="576064" cy="13266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"/>
          <p:cNvSpPr txBox="1"/>
          <p:nvPr/>
        </p:nvSpPr>
        <p:spPr>
          <a:xfrm rot="20888240">
            <a:off x="2766655" y="2253914"/>
            <a:ext cx="545286" cy="228756"/>
          </a:xfrm>
          <a:prstGeom prst="rect">
            <a:avLst/>
          </a:prstGeom>
        </p:spPr>
        <p:txBody>
          <a:bodyPr wrap="none" rtlCol="0"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2,9%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825" y="1354545"/>
            <a:ext cx="8050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050" b="1">
                <a:latin typeface="Times New Roman" pitchFamily="18" charset="0"/>
                <a:cs typeface="Times New Roman" pitchFamily="18" charset="0"/>
              </a:rPr>
              <a:t>млрд. руб.</a:t>
            </a: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250825" y="404664"/>
            <a:ext cx="80660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МЕСТНОГО БЮДЖЕТА</a:t>
            </a:r>
          </a:p>
        </p:txBody>
      </p:sp>
      <p:pic>
        <p:nvPicPr>
          <p:cNvPr id="55299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63" y="353256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3567" y="898847"/>
            <a:ext cx="10081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4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5307" name="Прямоугольник 4"/>
          <p:cNvSpPr>
            <a:spLocks noChangeArrowheads="1"/>
          </p:cNvSpPr>
          <p:nvPr/>
        </p:nvSpPr>
        <p:spPr bwMode="auto">
          <a:xfrm>
            <a:off x="71232" y="5301208"/>
            <a:ext cx="9036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Доходы местного бюджета в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году составили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2 382 804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тыс. руб., что на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7,3%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больше уровня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года. В общем объеме доходов местного бюджета удельный вес налоговых доходов составил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32,8%,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неналоговых доходов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4,5%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и безвозмездных поступлений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62,7%. 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val="2586663343"/>
              </p:ext>
            </p:extLst>
          </p:nvPr>
        </p:nvGraphicFramePr>
        <p:xfrm>
          <a:off x="611560" y="1147762"/>
          <a:ext cx="8074446" cy="4297461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10047" y="227687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1 694 238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3185" y="227687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1 784 758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0032" y="227687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494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385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7193" y="445749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412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429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83185" y="4532997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341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536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32443" y="4160113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782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150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6226" y="4883059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100 719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8395" y="4883060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94 190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442" y="4883060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106</a:t>
            </a:r>
            <a:r>
              <a:rPr lang="ru-RU" sz="1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smtClean="0">
                <a:latin typeface="Times New Roman" pitchFamily="18" charset="0"/>
                <a:cs typeface="Times New Roman" pitchFamily="18" charset="0"/>
              </a:rPr>
              <a:t>269</a:t>
            </a:r>
            <a:endParaRPr lang="ru-RU" sz="1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155679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2 207 386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32946" y="1543576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2 220 484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0381" y="1295182"/>
            <a:ext cx="7489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100" b="1" smtClean="0">
                <a:latin typeface="Times New Roman" pitchFamily="18" charset="0"/>
                <a:cs typeface="Times New Roman" pitchFamily="18" charset="0"/>
              </a:rPr>
              <a:t>2 382 804</a:t>
            </a:r>
            <a:endParaRPr lang="ru-RU" sz="11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971600" y="468973"/>
            <a:ext cx="6335712" cy="712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ДИНАМИКА ПРИБЫЛИ</a:t>
            </a:r>
          </a:p>
        </p:txBody>
      </p:sp>
      <p:pic>
        <p:nvPicPr>
          <p:cNvPr id="56323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6416" y="517962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3093" y="873983"/>
            <a:ext cx="956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14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6325" name="Прямоугольник 4"/>
          <p:cNvSpPr>
            <a:spLocks noChangeArrowheads="1"/>
          </p:cNvSpPr>
          <p:nvPr/>
        </p:nvSpPr>
        <p:spPr bwMode="auto">
          <a:xfrm>
            <a:off x="684213" y="5373216"/>
            <a:ext cx="813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году объем прибыли предприятий города составил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3 241 млн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. руб., что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ниже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уровня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года на </a:t>
            </a:r>
            <a:r>
              <a:rPr lang="ru-RU" sz="1600" b="1" smtClean="0">
                <a:latin typeface="Times New Roman" pitchFamily="18" charset="0"/>
                <a:cs typeface="Times New Roman" pitchFamily="18" charset="0"/>
              </a:rPr>
              <a:t>50,5%.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val="618728012"/>
              </p:ext>
            </p:extLst>
          </p:nvPr>
        </p:nvGraphicFramePr>
        <p:xfrm>
          <a:off x="1034981" y="1181760"/>
          <a:ext cx="6912768" cy="4191456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9752" y="1629729"/>
            <a:ext cx="80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11 732,9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0543" y="299533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6 544,7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9978" y="3846435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3 241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225605" y="400844"/>
            <a:ext cx="7946795" cy="712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МЕСТНОГО БЮДЖЕТА</a:t>
            </a:r>
          </a:p>
        </p:txBody>
      </p:sp>
      <p:pic>
        <p:nvPicPr>
          <p:cNvPr id="57347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44408" y="411690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val="2892830891"/>
              </p:ext>
            </p:extLst>
          </p:nvPr>
        </p:nvGraphicFramePr>
        <p:xfrm>
          <a:off x="227235" y="1135105"/>
          <a:ext cx="5040559" cy="4068730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graphicFrame>
        <p:nvGraphicFramePr>
          <p:cNvPr id="11" name="Объект 1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val="3627685216"/>
              </p:ext>
            </p:extLst>
          </p:nvPr>
        </p:nvGraphicFramePr>
        <p:xfrm>
          <a:off x="5256213" y="1117600"/>
          <a:ext cx="3887787" cy="3995738"/>
        </p:xfrm>
        <a:graphic>
          <a:graphicData uri="http://schemas.openxmlformats.org/drawingml/2006/chart">
            <c:chart xmlns:c="http://schemas.openxmlformats.org/drawingml/2006/chart" r:id="rId5"/>
          </a:graphicData>
        </a:graphic>
      </p:graphicFrame>
      <p:sp>
        <p:nvSpPr>
          <p:cNvPr id="6" name="Стрелка вправо 5"/>
          <p:cNvSpPr/>
          <p:nvPr/>
        </p:nvSpPr>
        <p:spPr>
          <a:xfrm rot="19208632">
            <a:off x="7465011" y="3080045"/>
            <a:ext cx="725179" cy="87048"/>
          </a:xfrm>
          <a:prstGeom prst="rightArrow">
            <a:avLst>
              <a:gd name="adj1" fmla="val 50000"/>
              <a:gd name="adj2" fmla="val 1139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9395828">
            <a:off x="6467627" y="3858390"/>
            <a:ext cx="640851" cy="69620"/>
          </a:xfrm>
          <a:prstGeom prst="rightArrow">
            <a:avLst>
              <a:gd name="adj1" fmla="val 50000"/>
              <a:gd name="adj2" fmla="val 11390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ru-RU"/>
            </a:defPPr>
            <a:lvl1pPr marL="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157948">
            <a:off x="1982538" y="1771587"/>
            <a:ext cx="694815" cy="24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/>
            <a:r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+0,2%</a:t>
            </a:r>
            <a:endParaRPr lang="ru-RU" sz="1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34280">
            <a:off x="3507833" y="3866907"/>
            <a:ext cx="792088" cy="311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/>
            <a:r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-4,4%</a:t>
            </a:r>
            <a:endParaRPr lang="ru-RU" sz="1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280092">
            <a:off x="6267623" y="3589862"/>
            <a:ext cx="769070" cy="3625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/>
            <a:r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+13,4%</a:t>
            </a:r>
            <a:endParaRPr lang="ru-RU" sz="1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9358564">
            <a:off x="7360978" y="2743408"/>
            <a:ext cx="693694" cy="311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/>
            <a:r>
              <a:rPr lang="ru-RU" sz="1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+16,7%</a:t>
            </a:r>
            <a:endParaRPr lang="ru-RU" sz="12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5" name="Прямоугольник 24"/>
          <p:cNvSpPr/>
          <p:nvPr/>
        </p:nvSpPr>
        <p:spPr>
          <a:xfrm>
            <a:off x="179512" y="511639"/>
            <a:ext cx="8066088" cy="541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rgbClr val="FFFFFF"/>
                </a:solidFill>
                <a:latin typeface="Palatino Linotype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МЕСТНОГО БЮДЖЕТА</a:t>
            </a:r>
          </a:p>
        </p:txBody>
      </p:sp>
      <p:pic>
        <p:nvPicPr>
          <p:cNvPr id="57347" name="Picture 4" descr="I:\Кате\герб саянска v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4575" y="489488"/>
            <a:ext cx="598487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Объект 11"/>
          <p:cNvGraphicFramePr/>
          <p:nvPr>
            <p:extLst>
              <p:ext uri="{D42A27DB-BD31-4B8C-83A1-F6EECF244321}">
                <p14:modId val="1416216246"/>
              </p:ext>
            </p:extLst>
          </p:nvPr>
        </p:nvGraphicFramePr>
        <p:xfrm>
          <a:off x="58742" y="1628800"/>
          <a:ext cx="8820472" cy="4104456"/>
        </p:xfrm>
        <a:graphic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47664" y="1010908"/>
            <a:ext cx="5866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Структура расходов по экономическому содержанию в 2023 году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val="885630539"/>
      </p:ext>
    </p:extLst>
  </p:cSld>
  <p:clrMapOvr>
    <a:masterClrMapping/>
  </p:clrMapOvr>
  <mc:AlternateContent>
    <mc:Choice xmlns:p14="http://schemas.microsoft.com/office/powerpoint/2010/main" Requires="p14">
      <p:transition spd="slow" p14:dur="2000"/>
    </mc:Choice>
    <mc:Fallback>
      <p:transition spd="slow"/>
    </mc:Fallback>
  </mc:AlternateContent>
  <p:timing/>
</p:sld>
</file>

<file path=ppt/tags/tag1.xml><?xml version="1.0" encoding="utf-8"?>
<p:tagLst xmlns:p="http://schemas.openxmlformats.org/presentationml/2006/main">
  <p:tag name="AS_NET" val="6.0.29"/>
  <p:tag name="AS_OS" val="Unix 5.4.0.196"/>
  <p:tag name="AS_RELEASE_DATE" val="2024.02.14"/>
  <p:tag name="AS_TITLE" val="Aspose.Slides for .NET6"/>
  <p:tag name="AS_VERSION" val="24.2"/>
</p:tagLst>
</file>

<file path=ppt/theme/_rels/theme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_rels/theme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%20Ｐゴシック"/>
        <a:font script="Hang" typeface="맑은%20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Century Gothic"/>
        <a:cs typeface="Arial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Palatino Linotype"/>
        <a:cs typeface="Arial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Century Gothic"/>
        <a:cs typeface="Arial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Palatino Linotype"/>
        <a:cs typeface="Arial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</a:theme>
</file>

<file path=ppt/theme/theme4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218</Paragraphs>
  <Slides>21</Slides>
  <Notes>13</Notes>
  <TotalTime>1</TotalTime>
  <HiddenSlides>0</HiddenSlides>
  <MMClips>0</MMClips>
  <ScaleCrop>0</ScaleCrop>
  <HeadingPairs>
    <vt:vector baseType="variant" size="6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baseType="lpstr" size="31">
      <vt:lpstr>Arial</vt:lpstr>
      <vt:lpstr>Calibri</vt:lpstr>
      <vt:lpstr>Century Gothic</vt:lpstr>
      <vt:lpstr>Palatino Linotype</vt:lpstr>
      <vt:lpstr>Courier New</vt:lpstr>
      <vt:lpstr>Times New Roman</vt:lpstr>
      <vt:lpstr>Trebuchet MS</vt:lpstr>
      <vt:lpstr>Wingdings</vt:lpstr>
      <vt:lpstr>DFKai-SB</vt:lpstr>
      <vt:lpstr>Office Theme</vt:lpstr>
      <vt:lpstr>ИТОГИ И ПЕРСПЕКТИВЫ РАЗВИТИЯ ГОРОДА САЯНСКА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НАРОДНЫЕ ИНИЦИАТИВЫ</vt:lpstr>
      <vt:lpstr>ИНИЦИАТИВНЫЕ ПРОЕКТЫ</vt:lpstr>
      <vt:lpstr>ОБРАЗОВАНИЕ</vt:lpstr>
      <vt:lpstr>КУЛЬТУРА</vt:lpstr>
      <vt:lpstr>ФИЗИЧЕСКАЯ КУЛЬТУРА И СПОРТ</vt:lpstr>
      <vt:lpstr>ДОРОЖНОЕ ХОЗЯЙСТВО</vt:lpstr>
      <vt:lpstr>Приоритетный проект «Формирование Городской среды»</vt:lpstr>
    </vt:vector>
  </TitlesOfParts>
  <LinksUpToDate>0</LinksUpToDate>
  <SharedDoc>0</SharedDoc>
  <HyperlinksChanged>0</HyperlinksChanged>
  <Application>Aspose.Slides for .NET</Application>
  <AppVersion>24.0200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cp:lastPrinted>2024-12-09T06:05:46.489</cp:lastPrinted>
  <dcterms:created xsi:type="dcterms:W3CDTF">2024-12-09T06:05:46Z</dcterms:created>
  <dcterms:modified xsi:type="dcterms:W3CDTF">2024-12-09T06:05:47Z</dcterms:modified>
</cp:coreProperties>
</file>