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703" r:id="rId2"/>
    <p:sldId id="679" r:id="rId3"/>
    <p:sldId id="697" r:id="rId4"/>
    <p:sldId id="705" r:id="rId5"/>
    <p:sldId id="706" r:id="rId6"/>
    <p:sldId id="708" r:id="rId7"/>
    <p:sldId id="70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  <p:embeddedFont>
      <p:font typeface="Montserrat SemiBold" panose="020B0604020202020204" charset="-52"/>
      <p:regular r:id="rId18"/>
      <p:bold r:id="rId19"/>
      <p:italic r:id="rId20"/>
      <p:bold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640" userDrawn="1">
          <p15:clr>
            <a:srgbClr val="A4A3A4"/>
          </p15:clr>
        </p15:guide>
        <p15:guide id="10" orient="horz" pos="958" userDrawn="1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  <a:srgbClr val="E5481D"/>
    <a:srgbClr val="69B3E7"/>
    <a:srgbClr val="FF6801"/>
    <a:srgbClr val="D9222A"/>
    <a:srgbClr val="E6481D"/>
    <a:srgbClr val="DE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165" autoAdjust="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640"/>
        <p:guide orient="horz" pos="95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A5EF3CA-8FAC-4FAE-896A-B24A77C1E6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D22577-0B0B-4E22-8727-802D399045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9A20-1371-454F-AC46-3A0B240139E8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37EEF98-7227-46C6-BBBC-C8ED60DCBE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F42F756-E6C6-4E75-A429-0077F965D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FB996-031D-4C28-9567-5177F737F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31F15-33AB-466B-A147-9D11A3062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CA78-443A-4A3A-8DEA-FA015FD6C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029918-C7F2-4D1B-B4EC-EBAACF799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C1A9ED4-4156-4A73-903E-7A5C347D5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10607846" y="367451"/>
            <a:ext cx="1098690" cy="432000"/>
          </a:xfrm>
          <a:prstGeom prst="rect">
            <a:avLst/>
          </a:prstGeom>
          <a:ln w="0"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93BB34-7E86-46F2-B7BC-E08E9CE5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319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1A9ED4-4156-4A73-903E-7A5C347D5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0607846" y="367451"/>
            <a:ext cx="1098690" cy="432000"/>
          </a:xfrm>
          <a:prstGeom prst="rect">
            <a:avLst/>
          </a:prstGeom>
          <a:ln w="0"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93BB34-7E86-46F2-B7BC-E08E9CE5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AA347-5B31-48FD-B1F0-8B2CAD258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64"/>
            <a:ext cx="6240122" cy="65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1A9ED4-4156-4A73-903E-7A5C347D5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0607846" y="367451"/>
            <a:ext cx="1098690" cy="432000"/>
          </a:xfrm>
          <a:prstGeom prst="rect">
            <a:avLst/>
          </a:prstGeom>
          <a:ln w="0">
            <a:noFill/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EB2C56-E919-4F50-A673-7D1D370D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3294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8">
            <a:extLst>
              <a:ext uri="{FF2B5EF4-FFF2-40B4-BE49-F238E27FC236}">
                <a16:creationId xmlns:a16="http://schemas.microsoft.com/office/drawing/2014/main" id="{B8282C4E-0464-4699-BAEB-4C667258EED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0" y="-1"/>
            <a:ext cx="12192000" cy="68605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C1A9ED4-4156-4A73-903E-7A5C347D5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10607846" y="367451"/>
            <a:ext cx="1098690" cy="432000"/>
          </a:xfrm>
          <a:prstGeom prst="rect">
            <a:avLst/>
          </a:prstGeom>
          <a:ln w="0">
            <a:noFill/>
          </a:ln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2F09D8-8838-4BDA-8903-0CEDAF7A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480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0C798-15CD-40A9-BD19-14621473B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14" r="169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F010BE-781B-4EBC-8096-EC254B0ECE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E924D-A499-4A9E-A1CB-2913E8B61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166" y="357291"/>
            <a:ext cx="1080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119177-E16B-44A5-810A-8FDEDECE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1378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EE7DB1-4147-461A-B7FC-07A3828F09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E924D-A499-4A9E-A1CB-2913E8B61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166" y="357291"/>
            <a:ext cx="1080000" cy="432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E45AD9-AF41-4B0F-9EA0-575B941A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2899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>
            <a:extLst>
              <a:ext uri="{FF2B5EF4-FFF2-40B4-BE49-F238E27FC236}">
                <a16:creationId xmlns:a16="http://schemas.microsoft.com/office/drawing/2014/main" id="{C38AFC8A-0D21-4F76-876B-A4127997DD70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2296" y="-1292"/>
            <a:ext cx="12189706" cy="6859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E924D-A499-4A9E-A1CB-2913E8B61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166" y="357291"/>
            <a:ext cx="1080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5882A4-1C68-4421-B903-13BA4D17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rgbClr val="69B3E7"/>
                </a:solidFill>
              </a:defRPr>
            </a:lvl1pPr>
          </a:lstStyle>
          <a:p>
            <a:pPr algn="ctr"/>
            <a:fld id="{7D1DD26F-FA5D-6E49-9D6E-F0596D50FBB9}" type="slidenum">
              <a:rPr lang="x-none" sz="1000" smtClean="0">
                <a:latin typeface="Montserrat" pitchFamily="2" charset="77"/>
              </a:rPr>
              <a:pPr algn="ctr"/>
              <a:t>‹#›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2136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4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613381-C47E-458F-8B11-9F9ED837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25" y="0"/>
            <a:ext cx="8936175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769C0AE-9F01-2944-8E6A-241FB0C73287}"/>
              </a:ext>
            </a:extLst>
          </p:cNvPr>
          <p:cNvSpPr/>
          <p:nvPr/>
        </p:nvSpPr>
        <p:spPr>
          <a:xfrm>
            <a:off x="7447084" y="2286000"/>
            <a:ext cx="5090356" cy="203132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u="sng" spc="-1" dirty="0">
                <a:solidFill>
                  <a:srgbClr val="0048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Теневая сторона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u="sng" spc="-1" dirty="0">
                <a:solidFill>
                  <a:srgbClr val="0048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неформальной занятости.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spc="-1" dirty="0">
                <a:solidFill>
                  <a:srgbClr val="0048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«Риски и последствия для работника и работодателя»</a:t>
            </a:r>
          </a:p>
          <a:p>
            <a:pPr>
              <a:spcBef>
                <a:spcPct val="0"/>
              </a:spcBef>
              <a:defRPr/>
            </a:pPr>
            <a:endParaRPr lang="ru-RU" sz="1400" spc="-1" dirty="0">
              <a:solidFill>
                <a:srgbClr val="0048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6620FDB-FA9D-4AC8-8B9D-6BE33D1B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565979" y="692151"/>
            <a:ext cx="1122254" cy="441266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C207C7-DD0C-4A07-A166-BC6BE87F1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29" y="692151"/>
            <a:ext cx="1068183" cy="4412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793690-35C0-A4FB-1009-7A8D15F50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70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EFCA19-B387-4272-9BD1-E60D6602BCA5}"/>
              </a:ext>
            </a:extLst>
          </p:cNvPr>
          <p:cNvSpPr txBox="1"/>
          <p:nvPr/>
        </p:nvSpPr>
        <p:spPr>
          <a:xfrm>
            <a:off x="6096000" y="6234433"/>
            <a:ext cx="10163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75132"/>
            <a:r>
              <a:rPr lang="ru-RU" sz="1200" spc="-1" dirty="0">
                <a:solidFill>
                  <a:srgbClr val="E5481D"/>
                </a:solidFill>
                <a:latin typeface="Montserrat"/>
              </a:rPr>
              <a:t>Саянск, 2026</a:t>
            </a:r>
          </a:p>
        </p:txBody>
      </p:sp>
    </p:spTree>
    <p:extLst>
      <p:ext uri="{BB962C8B-B14F-4D97-AF65-F5344CB8AC3E}">
        <p14:creationId xmlns:p14="http://schemas.microsoft.com/office/powerpoint/2010/main" val="411570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874E153-BC48-4675-8F16-4DF07CF0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576" y="6504306"/>
            <a:ext cx="479423" cy="246221"/>
          </a:xfrm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2</a:t>
            </a:fld>
            <a:endParaRPr lang="x-none" sz="1000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1A7BF-48EB-4DC6-A5F5-AA7F5052DBD4}"/>
              </a:ext>
            </a:extLst>
          </p:cNvPr>
          <p:cNvSpPr txBox="1"/>
          <p:nvPr/>
        </p:nvSpPr>
        <p:spPr>
          <a:xfrm>
            <a:off x="1673678" y="1628811"/>
            <a:ext cx="8727622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Неформальная занятость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 трудовая деятельность без официального оформления, трудового договора и уплаты налогов, основанная на устных договоренностях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000"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включает работу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черную»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серые зарплаты и нелегальную самозанятость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лишаются социальных гарантий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оплачиваемых отпусков, больничных и пенсионных отчислений. </a:t>
            </a:r>
          </a:p>
          <a:p>
            <a:pPr indent="450000"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Неформальная занятость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все формы оплачиваемой занятости - по найму и не по найму, которые формально не зарегистрированы и, следовательно, не учитываются статистикой предприятий и налоговыми органами, не подлежат регулированию и не защищены существующими правовыми или регулирующими структурами.</a:t>
            </a:r>
          </a:p>
          <a:p>
            <a:endParaRPr lang="ru-RU" strike="noStrike" spc="-1" dirty="0">
              <a:solidFill>
                <a:srgbClr val="69B3E7"/>
              </a:solidFill>
              <a:latin typeface="Montserrat" panose="00000500000000000000" pitchFamily="2" charset="-52"/>
              <a:ea typeface="Calibri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64504CE-5CE5-896B-8327-2E1D2781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5" y="122554"/>
            <a:ext cx="5750183" cy="1061268"/>
          </a:xfrm>
          <a:prstGeom prst="rect">
            <a:avLst/>
          </a:prstGeom>
          <a:noFill/>
          <a:ln>
            <a:solidFill>
              <a:srgbClr val="0048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6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B3EBD8-621A-4AC7-803A-8A84282E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3</a:t>
            </a:fld>
            <a:endParaRPr lang="x-none" sz="1000" dirty="0">
              <a:latin typeface="Montserrat" pitchFamily="2" charset="77"/>
            </a:endParaRPr>
          </a:p>
        </p:txBody>
      </p:sp>
      <p:sp>
        <p:nvSpPr>
          <p:cNvPr id="11" name="Полилиния 11">
            <a:extLst>
              <a:ext uri="{FF2B5EF4-FFF2-40B4-BE49-F238E27FC236}">
                <a16:creationId xmlns:a16="http://schemas.microsoft.com/office/drawing/2014/main" id="{22304CA9-F727-47C9-B084-02FB31178BE8}"/>
              </a:ext>
            </a:extLst>
          </p:cNvPr>
          <p:cNvSpPr/>
          <p:nvPr/>
        </p:nvSpPr>
        <p:spPr bwMode="auto">
          <a:xfrm>
            <a:off x="486188" y="1520825"/>
            <a:ext cx="516135" cy="954107"/>
          </a:xfrm>
          <a:custGeom>
            <a:avLst/>
            <a:gdLst>
              <a:gd name="connsiteX0" fmla="*/ 0 w 3322929"/>
              <a:gd name="connsiteY0" fmla="*/ 175414 h 3912490"/>
              <a:gd name="connsiteX1" fmla="*/ 0 w 3322929"/>
              <a:gd name="connsiteY1" fmla="*/ 3736690 h 3912490"/>
              <a:gd name="connsiteX2" fmla="*/ 175782 w 3322929"/>
              <a:gd name="connsiteY2" fmla="*/ 3912491 h 3912490"/>
              <a:gd name="connsiteX3" fmla="*/ 266845 w 3322929"/>
              <a:gd name="connsiteY3" fmla="*/ 3887399 h 3912490"/>
              <a:gd name="connsiteX4" fmla="*/ 3237360 w 3322929"/>
              <a:gd name="connsiteY4" fmla="*/ 2105316 h 3912490"/>
              <a:gd name="connsiteX5" fmla="*/ 3297835 w 3322929"/>
              <a:gd name="connsiteY5" fmla="*/ 1864574 h 3912490"/>
              <a:gd name="connsiteX6" fmla="*/ 3237360 w 3322929"/>
              <a:gd name="connsiteY6" fmla="*/ 1804311 h 3912490"/>
              <a:gd name="connsiteX7" fmla="*/ 266845 w 3322929"/>
              <a:gd name="connsiteY7" fmla="*/ 25118 h 3912490"/>
              <a:gd name="connsiteX8" fmla="*/ 25180 w 3322929"/>
              <a:gd name="connsiteY8" fmla="*/ 85084 h 3912490"/>
              <a:gd name="connsiteX9" fmla="*/ 0 w 3322929"/>
              <a:gd name="connsiteY9" fmla="*/ 175414 h 39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2929" h="3912490" extrusionOk="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 w="41434" cap="flat">
            <a:noFill/>
            <a:prstDash val="solid"/>
            <a:miter/>
          </a:ln>
          <a:effectLst>
            <a:outerShdw blurRad="101600" dist="25400" dir="5400000" algn="t" rotWithShape="0">
              <a:srgbClr val="0033A0">
                <a:alpha val="40000"/>
              </a:srgbClr>
            </a:outerShdw>
          </a:effectLst>
        </p:spPr>
        <p:txBody>
          <a:bodyPr lIns="180000" rtlCol="0" anchor="ctr"/>
          <a:lstStyle/>
          <a:p>
            <a:pPr lvl="0"/>
            <a:endParaRPr lang="ru-RU" sz="6600" spc="-1" dirty="0">
              <a:solidFill>
                <a:srgbClr val="FFFFFF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8B217-EBAB-42F2-8380-671FAE78D79B}"/>
              </a:ext>
            </a:extLst>
          </p:cNvPr>
          <p:cNvSpPr txBox="1"/>
          <p:nvPr/>
        </p:nvSpPr>
        <p:spPr>
          <a:xfrm>
            <a:off x="1296524" y="1839898"/>
            <a:ext cx="5807661" cy="36933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C537761-C8F1-5BC0-C9AA-B643420E3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8" r="-2214"/>
          <a:stretch>
            <a:fillRect/>
          </a:stretch>
        </p:blipFill>
        <p:spPr bwMode="auto">
          <a:xfrm>
            <a:off x="1910443" y="1190729"/>
            <a:ext cx="8090806" cy="498963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99EB2-7F36-AA65-1088-71F14A789B8E}"/>
              </a:ext>
            </a:extLst>
          </p:cNvPr>
          <p:cNvSpPr txBox="1"/>
          <p:nvPr/>
        </p:nvSpPr>
        <p:spPr>
          <a:xfrm>
            <a:off x="2741003" y="430685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рискует работник, выполняющий трудовую деятельность не оформляя трудовые отношения?</a:t>
            </a:r>
            <a:endParaRPr 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51A7BF-48EB-4DC6-A5F5-AA7F5052DBD4}"/>
              </a:ext>
            </a:extLst>
          </p:cNvPr>
          <p:cNvSpPr txBox="1"/>
          <p:nvPr/>
        </p:nvSpPr>
        <p:spPr>
          <a:xfrm>
            <a:off x="65312" y="650564"/>
            <a:ext cx="11903529" cy="4524315"/>
          </a:xfrm>
          <a:prstGeom prst="rect">
            <a:avLst/>
          </a:prstGeom>
          <a:noFill/>
          <a:ln>
            <a:solidFill>
              <a:srgbClr val="0048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НЕЛЕГАЛЬНЫХ ТРУДОВЫХ ОТНОШЕНИЙ НЕФОРМАЛЬНОЙ ЗАНЯТОСТИ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Неофициальное трудоустройство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законодательство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123 НК РФ)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trike="noStrike" spc="-1" dirty="0">
              <a:solidFill>
                <a:srgbClr val="69B3E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10EB-5988-4A55-9E82-02C83316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4</a:t>
            </a:fld>
            <a:endParaRPr lang="x-none" sz="1000" dirty="0">
              <a:latin typeface="Montserrat" pitchFamily="2" charset="77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80664"/>
              </p:ext>
            </p:extLst>
          </p:nvPr>
        </p:nvGraphicFramePr>
        <p:xfrm>
          <a:off x="1322612" y="1995894"/>
          <a:ext cx="9388928" cy="297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работодателей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работников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18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 на должностных лиц в размере от 10 000 до 20 000 рублей; на лиц, осуществляющих предпринимательскую деятельность без образования юридического лица, - от 5 000 до 10 000 рублей; на юридических лиц — от 50 000 до 100 000 рублей (статья 5.27. Кодекса РФ об административных правонарушениях)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Работники, получающие пособие по безработице, обязаны сообщать о трудоустройстве, иначе пособие придется вернуть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054"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Административный штраф на должностных лиц — дисквалификацию на срок от 1 года до 3 лет; на лиц, осуществляющих предпринимательскую деятельность без образования юридического лица, - от 30 000 до 40 000 рублей; на юридических лиц — от 100 000 до 200 000 рублей (за совершение административных правонарушений лицом, ранее подвергнутым административному наказанию за аналогичное административное нарушение)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 потерять все полагающееся гарантии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6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B5A8-6790-ADE4-9306-E9804403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8E9E32-3A50-F401-AAE1-E525A6DCC698}"/>
              </a:ext>
            </a:extLst>
          </p:cNvPr>
          <p:cNvSpPr txBox="1"/>
          <p:nvPr/>
        </p:nvSpPr>
        <p:spPr>
          <a:xfrm>
            <a:off x="1054234" y="430130"/>
            <a:ext cx="89940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 что следует обратить внимание при оформлении трудовых отношений: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trike="noStrike" spc="-1" dirty="0">
              <a:solidFill>
                <a:srgbClr val="69B3E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6D63-22AB-548B-8BE1-38FFB682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5</a:t>
            </a:fld>
            <a:endParaRPr lang="x-none" sz="1000" dirty="0">
              <a:latin typeface="Montserrat" pitchFamily="2" charset="77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E3E9A2F-DBEE-B01C-BC1F-669E4E76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71" y="1079287"/>
            <a:ext cx="8696516" cy="51882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5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52E43-ED1E-2144-744B-5CBB8BC8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9FE406-7732-FAC2-6E43-AF727369D5F3}"/>
              </a:ext>
            </a:extLst>
          </p:cNvPr>
          <p:cNvSpPr txBox="1"/>
          <p:nvPr/>
        </p:nvSpPr>
        <p:spPr>
          <a:xfrm>
            <a:off x="458422" y="325367"/>
            <a:ext cx="9954236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следует обращаться гражданину по вопросам неформальной занятости: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Роструд (Государственная инспекция по труду),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+7 (3952) 20-54-21: Основной орган для защиты трудовых прав. Можно подать жалобу онлайн на Онлайнинспекция.рф, если работодатель не оформил договор.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Прокуратура: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заявления о нарушении трудовых прав и уклонении от уплаты налогов.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налоговая служба (ФНС),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8 800 222-22-22: Для сообщения о «серых» зарплатах и выплатах «в конверте».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администрация / Филиалы ОГКУ КЦ Иркутской области,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88002001991: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Суд: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факта трудовых отношений и взыскания задолженности. 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понадобится для обращения: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Пропуски; переписки; выписки с банковского счета; документы о передаче товаров/денег; показания свидетелей; иные доказательства работы.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trike="noStrike" spc="-1" dirty="0">
              <a:solidFill>
                <a:srgbClr val="69B3E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5E736-73B8-96B1-124B-813228D2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6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70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C6B0B-DF37-CD61-777B-DE758368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76A9A6-F2D3-80BD-136B-2312F39DB6AB}"/>
              </a:ext>
            </a:extLst>
          </p:cNvPr>
          <p:cNvSpPr txBox="1"/>
          <p:nvPr/>
        </p:nvSpPr>
        <p:spPr>
          <a:xfrm>
            <a:off x="1257434" y="474345"/>
            <a:ext cx="8994006" cy="997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осторожны!</a:t>
            </a:r>
          </a:p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trike="noStrike" spc="-1" dirty="0">
              <a:solidFill>
                <a:srgbClr val="69B3E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65D85-5C90-4226-4DBB-0D66A135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square">
            <a:spAutoFit/>
          </a:bodyPr>
          <a:lstStyle/>
          <a:p>
            <a:pPr algn="ctr"/>
            <a:fld id="{7D1DD26F-FA5D-6E49-9D6E-F0596D50FBB9}" type="slidenum">
              <a:rPr lang="x-none" sz="1000">
                <a:latin typeface="Montserrat" pitchFamily="2" charset="77"/>
              </a:rPr>
              <a:pPr algn="ctr"/>
              <a:t>7</a:t>
            </a:fld>
            <a:endParaRPr lang="x-none" sz="1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347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290</Words>
  <Application>Microsoft Office PowerPoint</Application>
  <PresentationFormat>Широкоэкранный</PresentationFormat>
  <Paragraphs>98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Montserrat SemiBold</vt:lpstr>
      <vt:lpstr>Montserrat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CrazzzyRat</dc:creator>
  <cp:lastModifiedBy>User</cp:lastModifiedBy>
  <cp:revision>465</cp:revision>
  <dcterms:created xsi:type="dcterms:W3CDTF">2022-10-31T14:09:10Z</dcterms:created>
  <dcterms:modified xsi:type="dcterms:W3CDTF">2026-03-31T00:58:27Z</dcterms:modified>
</cp:coreProperties>
</file>