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2F3D85"/>
    <a:srgbClr val="2E4D8A"/>
    <a:srgbClr val="3333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62C2B-F34B-485F-9A19-02CB06E95EDE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D3FE3-7E1E-4816-AB99-2507B936D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704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D3FE3-7E1E-4816-AB99-2507B936DA8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45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EA73-B011-4E79-B787-27F85039B796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1237-221F-4E6D-9571-54EBD9E1B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EA73-B011-4E79-B787-27F85039B796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1237-221F-4E6D-9571-54EBD9E1B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EA73-B011-4E79-B787-27F85039B796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1237-221F-4E6D-9571-54EBD9E1B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EA73-B011-4E79-B787-27F85039B796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1237-221F-4E6D-9571-54EBD9E1B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EA73-B011-4E79-B787-27F85039B796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1237-221F-4E6D-9571-54EBD9E1B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EA73-B011-4E79-B787-27F85039B796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1237-221F-4E6D-9571-54EBD9E1B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EA73-B011-4E79-B787-27F85039B796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1237-221F-4E6D-9571-54EBD9E1B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EA73-B011-4E79-B787-27F85039B796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1237-221F-4E6D-9571-54EBD9E1B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EA73-B011-4E79-B787-27F85039B796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1237-221F-4E6D-9571-54EBD9E1B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EA73-B011-4E79-B787-27F85039B796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1237-221F-4E6D-9571-54EBD9E1B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EA73-B011-4E79-B787-27F85039B796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1237-221F-4E6D-9571-54EBD9E1B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FEA73-B011-4E79-B787-27F85039B796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C1237-221F-4E6D-9571-54EBD9E1B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691DB7FED5D34DE67AC13A623C2F083C9C0A3147F8CFF38CA815ACB0FC0B7811BB98F8B4A1F2870D9F64CA48VB0B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8"/>
          <p:cNvCxnSpPr>
            <a:cxnSpLocks noChangeShapeType="1"/>
          </p:cNvCxnSpPr>
          <p:nvPr/>
        </p:nvCxnSpPr>
        <p:spPr bwMode="auto">
          <a:xfrm>
            <a:off x="215901" y="332656"/>
            <a:ext cx="8507413" cy="1587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</p:spPr>
      </p:cxnSp>
      <p:sp>
        <p:nvSpPr>
          <p:cNvPr id="5" name="Text Box 132"/>
          <p:cNvSpPr txBox="1">
            <a:spLocks noChangeArrowheads="1"/>
          </p:cNvSpPr>
          <p:nvPr/>
        </p:nvSpPr>
        <p:spPr bwMode="auto">
          <a:xfrm>
            <a:off x="251520" y="44624"/>
            <a:ext cx="8712968" cy="30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ctr"/>
            <a:r>
              <a:rPr lang="ru-RU" sz="1400" b="1" dirty="0" smtClean="0"/>
              <a:t>ТЕРРИТОРИЯ ОПЕРЕЖАЮЩЕГО СОЦИАЛЬНО-ЭКОНОМИЧЕСКОГО РАЗВИТИЯ «САЯНСК»</a:t>
            </a:r>
            <a:endParaRPr lang="ru-RU" sz="1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809116" y="565308"/>
            <a:ext cx="5334884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50" dirty="0" smtClean="0"/>
              <a:t>01 Растениеводство </a:t>
            </a:r>
            <a:r>
              <a:rPr lang="ru-RU" sz="750" dirty="0"/>
              <a:t>и животноводство, охота и предоставление соответствующих услуг в этих областях</a:t>
            </a:r>
          </a:p>
          <a:p>
            <a:r>
              <a:rPr lang="ru-RU" sz="750" dirty="0" smtClean="0"/>
              <a:t>02 Лесоводство </a:t>
            </a:r>
            <a:r>
              <a:rPr lang="ru-RU" sz="750" dirty="0"/>
              <a:t>и лесозаготовки </a:t>
            </a:r>
          </a:p>
          <a:p>
            <a:r>
              <a:rPr lang="ru-RU" sz="750" dirty="0" smtClean="0"/>
              <a:t>08 Добыча </a:t>
            </a:r>
            <a:r>
              <a:rPr lang="ru-RU" sz="750" dirty="0"/>
              <a:t>прочих полезных ископаемых</a:t>
            </a:r>
          </a:p>
          <a:p>
            <a:r>
              <a:rPr lang="ru-RU" sz="750" dirty="0" smtClean="0"/>
              <a:t>10 Производство </a:t>
            </a:r>
            <a:r>
              <a:rPr lang="ru-RU" sz="750" dirty="0"/>
              <a:t>пищевых продуктов</a:t>
            </a:r>
          </a:p>
          <a:p>
            <a:r>
              <a:rPr lang="ru-RU" sz="750" dirty="0" smtClean="0"/>
              <a:t>11.07 Производство </a:t>
            </a:r>
            <a:r>
              <a:rPr lang="ru-RU" sz="750" dirty="0"/>
              <a:t>безалкогольных напитков; производство минеральных вод и прочих питьевых вод в бутылках</a:t>
            </a:r>
          </a:p>
          <a:p>
            <a:r>
              <a:rPr lang="ru-RU" sz="750" dirty="0" smtClean="0"/>
              <a:t>13 Производство </a:t>
            </a:r>
            <a:r>
              <a:rPr lang="ru-RU" sz="750" dirty="0"/>
              <a:t>текстильных изделий</a:t>
            </a:r>
          </a:p>
          <a:p>
            <a:r>
              <a:rPr lang="ru-RU" sz="750" dirty="0" smtClean="0"/>
              <a:t>14 Производство </a:t>
            </a:r>
            <a:r>
              <a:rPr lang="ru-RU" sz="750" dirty="0"/>
              <a:t>одежды</a:t>
            </a:r>
          </a:p>
          <a:p>
            <a:r>
              <a:rPr lang="ru-RU" sz="750" dirty="0" smtClean="0"/>
              <a:t>15 Производство </a:t>
            </a:r>
            <a:r>
              <a:rPr lang="ru-RU" sz="750" dirty="0"/>
              <a:t>кожи и изделий из кожи</a:t>
            </a:r>
          </a:p>
          <a:p>
            <a:r>
              <a:rPr lang="ru-RU" sz="750" dirty="0" smtClean="0"/>
              <a:t>16 Обработка </a:t>
            </a:r>
            <a:r>
              <a:rPr lang="ru-RU" sz="750" dirty="0"/>
              <a:t>древесины и производство изделий из дерева и пробки, кроме мебели, производство изделий из соломки и материалов для плетения</a:t>
            </a:r>
          </a:p>
          <a:p>
            <a:r>
              <a:rPr lang="ru-RU" sz="750" dirty="0" smtClean="0"/>
              <a:t>17 Производство </a:t>
            </a:r>
            <a:r>
              <a:rPr lang="ru-RU" sz="750" dirty="0"/>
              <a:t>бумаги и бумажных изделий</a:t>
            </a:r>
          </a:p>
          <a:p>
            <a:r>
              <a:rPr lang="ru-RU" sz="750" dirty="0" smtClean="0"/>
              <a:t>18 Деятельность </a:t>
            </a:r>
            <a:r>
              <a:rPr lang="ru-RU" sz="750" dirty="0"/>
              <a:t>полиграфическая и копирование носителей информации</a:t>
            </a:r>
          </a:p>
          <a:p>
            <a:r>
              <a:rPr lang="ru-RU" sz="750" dirty="0" smtClean="0"/>
              <a:t>20.11 Производство </a:t>
            </a:r>
            <a:r>
              <a:rPr lang="ru-RU" sz="750" dirty="0"/>
              <a:t>промышленных газов</a:t>
            </a:r>
          </a:p>
          <a:p>
            <a:r>
              <a:rPr lang="ru-RU" sz="750" dirty="0" smtClean="0"/>
              <a:t>20.13 Производство </a:t>
            </a:r>
            <a:r>
              <a:rPr lang="ru-RU" sz="750" dirty="0"/>
              <a:t>прочих основных неорганических химических веществ</a:t>
            </a:r>
          </a:p>
          <a:p>
            <a:r>
              <a:rPr lang="ru-RU" sz="750" dirty="0" smtClean="0"/>
              <a:t>20.14 Производство </a:t>
            </a:r>
            <a:r>
              <a:rPr lang="ru-RU" sz="750" dirty="0"/>
              <a:t>прочих основных органических химических веществ</a:t>
            </a:r>
          </a:p>
          <a:p>
            <a:r>
              <a:rPr lang="ru-RU" sz="750" dirty="0" smtClean="0"/>
              <a:t>21 Производство </a:t>
            </a:r>
            <a:r>
              <a:rPr lang="ru-RU" sz="750" dirty="0"/>
              <a:t>лекарственных средств и материалов, применяемых в медицинских целях</a:t>
            </a:r>
          </a:p>
          <a:p>
            <a:r>
              <a:rPr lang="ru-RU" sz="750" dirty="0" smtClean="0"/>
              <a:t>22 Производство </a:t>
            </a:r>
            <a:r>
              <a:rPr lang="ru-RU" sz="750" dirty="0"/>
              <a:t>резиновых и пластмассовых изделий</a:t>
            </a:r>
          </a:p>
          <a:p>
            <a:r>
              <a:rPr lang="ru-RU" sz="750" dirty="0" smtClean="0"/>
              <a:t>23 Производство </a:t>
            </a:r>
            <a:r>
              <a:rPr lang="ru-RU" sz="750" dirty="0"/>
              <a:t>прочей неметаллической минеральной продукции </a:t>
            </a:r>
          </a:p>
          <a:p>
            <a:r>
              <a:rPr lang="ru-RU" sz="750" dirty="0" smtClean="0"/>
              <a:t>24 Производство </a:t>
            </a:r>
            <a:r>
              <a:rPr lang="ru-RU" sz="750" dirty="0"/>
              <a:t>металлургическое</a:t>
            </a:r>
          </a:p>
          <a:p>
            <a:r>
              <a:rPr lang="ru-RU" sz="750" dirty="0" smtClean="0"/>
              <a:t>25 Производство </a:t>
            </a:r>
            <a:r>
              <a:rPr lang="ru-RU" sz="750" dirty="0"/>
              <a:t>готовых металлических изделий, кроме машин и оборудования</a:t>
            </a:r>
          </a:p>
          <a:p>
            <a:r>
              <a:rPr lang="ru-RU" sz="750" dirty="0" smtClean="0"/>
              <a:t>26 Производство </a:t>
            </a:r>
            <a:r>
              <a:rPr lang="ru-RU" sz="750" dirty="0"/>
              <a:t>компьютеров, электронных и оптических изделий</a:t>
            </a:r>
          </a:p>
          <a:p>
            <a:r>
              <a:rPr lang="ru-RU" sz="750" dirty="0" smtClean="0"/>
              <a:t>27 Производство </a:t>
            </a:r>
            <a:r>
              <a:rPr lang="ru-RU" sz="750" dirty="0"/>
              <a:t>электрического оборудования</a:t>
            </a:r>
          </a:p>
          <a:p>
            <a:r>
              <a:rPr lang="ru-RU" sz="750" dirty="0" smtClean="0"/>
              <a:t>28 Производство </a:t>
            </a:r>
            <a:r>
              <a:rPr lang="ru-RU" sz="750" dirty="0"/>
              <a:t>машин и оборудования, не включенных в другие группировки.</a:t>
            </a:r>
          </a:p>
          <a:p>
            <a:r>
              <a:rPr lang="ru-RU" sz="750" dirty="0" smtClean="0"/>
              <a:t>29 Производство </a:t>
            </a:r>
            <a:r>
              <a:rPr lang="ru-RU" sz="750" dirty="0"/>
              <a:t>автотранспортных средств, прицепов и полуприцепов</a:t>
            </a:r>
          </a:p>
          <a:p>
            <a:r>
              <a:rPr lang="ru-RU" sz="750" dirty="0" smtClean="0"/>
              <a:t>30 Производство </a:t>
            </a:r>
            <a:r>
              <a:rPr lang="ru-RU" sz="750" dirty="0"/>
              <a:t>прочих транспортных средств и оборудования</a:t>
            </a:r>
          </a:p>
          <a:p>
            <a:r>
              <a:rPr lang="ru-RU" sz="750" dirty="0" smtClean="0"/>
              <a:t>31 Производство </a:t>
            </a:r>
            <a:r>
              <a:rPr lang="ru-RU" sz="750" dirty="0"/>
              <a:t>мебели</a:t>
            </a:r>
          </a:p>
          <a:p>
            <a:r>
              <a:rPr lang="ru-RU" sz="750" dirty="0" smtClean="0"/>
              <a:t>32 Производство </a:t>
            </a:r>
            <a:r>
              <a:rPr lang="ru-RU" sz="750" dirty="0"/>
              <a:t>прочих готовых изделий</a:t>
            </a:r>
          </a:p>
          <a:p>
            <a:r>
              <a:rPr lang="ru-RU" sz="750" dirty="0" smtClean="0"/>
              <a:t>33 Ремонт </a:t>
            </a:r>
            <a:r>
              <a:rPr lang="ru-RU" sz="750" dirty="0"/>
              <a:t>и монтаж машин и оборудования</a:t>
            </a:r>
          </a:p>
          <a:p>
            <a:r>
              <a:rPr lang="ru-RU" sz="750" dirty="0" smtClean="0"/>
              <a:t>35 Обеспечение </a:t>
            </a:r>
            <a:r>
              <a:rPr lang="ru-RU" sz="750" dirty="0"/>
              <a:t>электрической энергией, газом и паром; кондиционирование воздуха</a:t>
            </a:r>
          </a:p>
          <a:p>
            <a:r>
              <a:rPr lang="ru-RU" sz="750" dirty="0" smtClean="0"/>
              <a:t>36 Забор</a:t>
            </a:r>
            <a:r>
              <a:rPr lang="ru-RU" sz="750" dirty="0"/>
              <a:t>, очистка и распределение воды</a:t>
            </a:r>
          </a:p>
          <a:p>
            <a:r>
              <a:rPr lang="ru-RU" sz="750" dirty="0" smtClean="0"/>
              <a:t>37 Сбор </a:t>
            </a:r>
            <a:r>
              <a:rPr lang="ru-RU" sz="750" dirty="0"/>
              <a:t>и обработка сточных вод</a:t>
            </a:r>
          </a:p>
          <a:p>
            <a:r>
              <a:rPr lang="ru-RU" sz="750" dirty="0" smtClean="0"/>
              <a:t>38 Сбор</a:t>
            </a:r>
            <a:r>
              <a:rPr lang="ru-RU" sz="750" dirty="0"/>
              <a:t>, обработка и утилизация отходов; обработка вторичного сырья</a:t>
            </a:r>
          </a:p>
          <a:p>
            <a:r>
              <a:rPr lang="ru-RU" sz="750" dirty="0" smtClean="0"/>
              <a:t>39 Предоставление </a:t>
            </a:r>
            <a:r>
              <a:rPr lang="ru-RU" sz="750" dirty="0"/>
              <a:t>услуг в области ликвидации последствий загрязнений и прочих услуг, связанных с удалением отходов</a:t>
            </a:r>
          </a:p>
          <a:p>
            <a:r>
              <a:rPr lang="ru-RU" sz="750" dirty="0" smtClean="0"/>
              <a:t>41 Строительство </a:t>
            </a:r>
            <a:r>
              <a:rPr lang="ru-RU" sz="750" dirty="0"/>
              <a:t>зданий</a:t>
            </a:r>
          </a:p>
          <a:p>
            <a:r>
              <a:rPr lang="ru-RU" sz="750" dirty="0" smtClean="0"/>
              <a:t>42 Строительство </a:t>
            </a:r>
            <a:r>
              <a:rPr lang="ru-RU" sz="750" dirty="0"/>
              <a:t>инженерных сооружений</a:t>
            </a:r>
          </a:p>
          <a:p>
            <a:r>
              <a:rPr lang="ru-RU" sz="750" dirty="0" smtClean="0"/>
              <a:t>43 Работы </a:t>
            </a:r>
            <a:r>
              <a:rPr lang="ru-RU" sz="750" dirty="0"/>
              <a:t>строительные специализированные</a:t>
            </a:r>
          </a:p>
          <a:p>
            <a:r>
              <a:rPr lang="ru-RU" sz="750" dirty="0" smtClean="0"/>
              <a:t>45.2 Техническое </a:t>
            </a:r>
            <a:r>
              <a:rPr lang="ru-RU" sz="750" dirty="0"/>
              <a:t>обслуживание и ремонт автотранспортных средств</a:t>
            </a:r>
          </a:p>
          <a:p>
            <a:r>
              <a:rPr lang="ru-RU" sz="750" dirty="0" smtClean="0"/>
              <a:t>52 Складское </a:t>
            </a:r>
            <a:r>
              <a:rPr lang="ru-RU" sz="750" dirty="0"/>
              <a:t>хозяйство и вспомогательная транспортная деятельность</a:t>
            </a:r>
          </a:p>
          <a:p>
            <a:r>
              <a:rPr lang="ru-RU" sz="750" dirty="0" smtClean="0"/>
              <a:t>55 Деятельность </a:t>
            </a:r>
            <a:r>
              <a:rPr lang="ru-RU" sz="750" dirty="0"/>
              <a:t>по предоставлению мест для временного проживания</a:t>
            </a:r>
          </a:p>
          <a:p>
            <a:r>
              <a:rPr lang="ru-RU" sz="750" dirty="0" smtClean="0"/>
              <a:t>56 Деятельность </a:t>
            </a:r>
            <a:r>
              <a:rPr lang="ru-RU" sz="750" dirty="0"/>
              <a:t>по предоставлению продуктов питания и напитков</a:t>
            </a:r>
          </a:p>
          <a:p>
            <a:r>
              <a:rPr lang="ru-RU" sz="750" dirty="0" smtClean="0"/>
              <a:t>60 Деятельность </a:t>
            </a:r>
            <a:r>
              <a:rPr lang="ru-RU" sz="750" dirty="0"/>
              <a:t>в области телевизионного и радиовещания</a:t>
            </a:r>
          </a:p>
          <a:p>
            <a:r>
              <a:rPr lang="ru-RU" sz="750" dirty="0" smtClean="0"/>
              <a:t>61 Деятельность </a:t>
            </a:r>
            <a:r>
              <a:rPr lang="ru-RU" sz="750" dirty="0"/>
              <a:t>в сфере телекоммуникаций</a:t>
            </a:r>
          </a:p>
          <a:p>
            <a:r>
              <a:rPr lang="ru-RU" sz="750" dirty="0" smtClean="0"/>
              <a:t>62 Разработка </a:t>
            </a:r>
            <a:r>
              <a:rPr lang="ru-RU" sz="750" dirty="0"/>
              <a:t>компьютерного программного обеспечения, консультационные услуги в данной области и другие сопутствующие услуги</a:t>
            </a:r>
          </a:p>
          <a:p>
            <a:r>
              <a:rPr lang="ru-RU" sz="750" dirty="0" smtClean="0"/>
              <a:t>63 Деятельность </a:t>
            </a:r>
            <a:r>
              <a:rPr lang="ru-RU" sz="750" dirty="0"/>
              <a:t>в области информационных технологий</a:t>
            </a:r>
          </a:p>
          <a:p>
            <a:r>
              <a:rPr lang="ru-RU" sz="750" dirty="0" smtClean="0"/>
              <a:t>69 Деятельность </a:t>
            </a:r>
            <a:r>
              <a:rPr lang="ru-RU" sz="750" dirty="0"/>
              <a:t>в области права и бухгалтерского учета</a:t>
            </a:r>
          </a:p>
          <a:p>
            <a:r>
              <a:rPr lang="ru-RU" sz="750" dirty="0" smtClean="0"/>
              <a:t>72 Научные </a:t>
            </a:r>
            <a:r>
              <a:rPr lang="ru-RU" sz="750" dirty="0"/>
              <a:t>исследования и разработки</a:t>
            </a:r>
          </a:p>
          <a:p>
            <a:r>
              <a:rPr lang="ru-RU" sz="750" dirty="0" smtClean="0"/>
              <a:t>85 Образование</a:t>
            </a:r>
            <a:endParaRPr lang="ru-RU" sz="750" dirty="0"/>
          </a:p>
          <a:p>
            <a:r>
              <a:rPr lang="ru-RU" sz="750" dirty="0" smtClean="0"/>
              <a:t>86 Деятельность </a:t>
            </a:r>
            <a:r>
              <a:rPr lang="ru-RU" sz="750" dirty="0"/>
              <a:t>в области здравоохранения</a:t>
            </a:r>
          </a:p>
          <a:p>
            <a:r>
              <a:rPr lang="ru-RU" sz="750" dirty="0" smtClean="0"/>
              <a:t>87 Деятельность </a:t>
            </a:r>
            <a:r>
              <a:rPr lang="ru-RU" sz="750" dirty="0"/>
              <a:t>по уходу с обеспечением проживания</a:t>
            </a:r>
          </a:p>
          <a:p>
            <a:r>
              <a:rPr lang="ru-RU" sz="750" dirty="0" smtClean="0"/>
              <a:t>88 Предоставление </a:t>
            </a:r>
            <a:r>
              <a:rPr lang="ru-RU" sz="750" dirty="0"/>
              <a:t>социальных услуг без обеспечения проживания</a:t>
            </a:r>
          </a:p>
          <a:p>
            <a:r>
              <a:rPr lang="ru-RU" sz="750" dirty="0" smtClean="0"/>
              <a:t>93 Деятельность </a:t>
            </a:r>
            <a:r>
              <a:rPr lang="ru-RU" sz="750" dirty="0"/>
              <a:t>в области спорта, отдыха и развлечений</a:t>
            </a:r>
          </a:p>
          <a:p>
            <a:r>
              <a:rPr lang="ru-RU" sz="750" dirty="0" smtClean="0"/>
              <a:t>95 Ремонт </a:t>
            </a:r>
            <a:r>
              <a:rPr lang="ru-RU" sz="750" dirty="0"/>
              <a:t>компьютеров, предметов личного потребления и хозяйственно-бытового назначения</a:t>
            </a:r>
          </a:p>
          <a:p>
            <a:r>
              <a:rPr lang="ru-RU" sz="750" dirty="0" smtClean="0"/>
              <a:t>96 Деятельность </a:t>
            </a:r>
            <a:r>
              <a:rPr lang="ru-RU" sz="750" dirty="0"/>
              <a:t>по предоставлению прочих персональных </a:t>
            </a:r>
            <a:r>
              <a:rPr lang="ru-RU" sz="750" dirty="0" smtClean="0"/>
              <a:t>услуг</a:t>
            </a:r>
            <a:endParaRPr lang="ru-RU" sz="75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51520" y="2348880"/>
            <a:ext cx="3384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sz="1200" dirty="0" smtClean="0"/>
              <a:t> </a:t>
            </a:r>
            <a:r>
              <a:rPr lang="en-US" sz="1200" b="1" dirty="0" smtClean="0"/>
              <a:t>min</a:t>
            </a:r>
            <a:r>
              <a:rPr lang="ru-RU" sz="1200" dirty="0" smtClean="0"/>
              <a:t> </a:t>
            </a:r>
            <a:r>
              <a:rPr lang="ru-RU" sz="1200" dirty="0"/>
              <a:t>объем капитальных вложений резидента </a:t>
            </a:r>
            <a:r>
              <a:rPr lang="ru-RU" sz="1200" dirty="0" smtClean="0"/>
              <a:t>ТОСЭР по проекту в первый год – </a:t>
            </a:r>
            <a:r>
              <a:rPr lang="ru-RU" sz="1200" b="1" dirty="0" smtClean="0"/>
              <a:t>2,5 млн. руб.</a:t>
            </a:r>
            <a:endParaRPr lang="ru-RU" sz="12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251520" y="2852936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sz="1200" b="1" dirty="0" smtClean="0"/>
              <a:t> </a:t>
            </a:r>
            <a:r>
              <a:rPr lang="en-US" sz="1200" b="1" dirty="0" smtClean="0"/>
              <a:t>min </a:t>
            </a:r>
            <a:r>
              <a:rPr lang="ru-RU" sz="1200" dirty="0" smtClean="0"/>
              <a:t>количество новых постоянных рабочих мест в первый год - </a:t>
            </a:r>
            <a:r>
              <a:rPr lang="ru-RU" sz="1200" b="1" dirty="0"/>
              <a:t>1</a:t>
            </a:r>
            <a:r>
              <a:rPr lang="ru-RU" sz="1200" b="1" dirty="0" smtClean="0"/>
              <a:t>0 ед.</a:t>
            </a:r>
            <a:endParaRPr lang="ru-RU" sz="1200" b="1" dirty="0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 rot="10800000">
            <a:off x="3809116" y="370085"/>
            <a:ext cx="5256584" cy="216024"/>
          </a:xfrm>
          <a:prstGeom prst="rect">
            <a:avLst/>
          </a:prstGeom>
          <a:solidFill>
            <a:srgbClr val="555E8D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100" b="1" dirty="0" smtClean="0">
                <a:solidFill>
                  <a:schemeClr val="bg1"/>
                </a:solidFill>
              </a:rPr>
              <a:t>Виды деятельности, которые можно осуществлять в рамках ТОСЭР 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 rot="10800000">
            <a:off x="251520" y="3573016"/>
            <a:ext cx="3312368" cy="216024"/>
          </a:xfrm>
          <a:prstGeom prst="rect">
            <a:avLst/>
          </a:prstGeom>
          <a:solidFill>
            <a:srgbClr val="555E8D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b="1" dirty="0" smtClean="0">
                <a:solidFill>
                  <a:schemeClr val="bg1"/>
                </a:solidFill>
              </a:rPr>
              <a:t>Льготы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 rot="10800000">
            <a:off x="251520" y="1844824"/>
            <a:ext cx="3312368" cy="360040"/>
          </a:xfrm>
          <a:prstGeom prst="rect">
            <a:avLst/>
          </a:prstGeom>
          <a:solidFill>
            <a:srgbClr val="555E8D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10800000" wrap="squar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100" b="1" dirty="0" smtClean="0">
                <a:solidFill>
                  <a:schemeClr val="bg1"/>
                </a:solidFill>
              </a:rPr>
              <a:t>Требования к </a:t>
            </a:r>
            <a:r>
              <a:rPr lang="ru-RU" altLang="ru-RU" sz="1100" b="1" dirty="0" err="1" smtClean="0">
                <a:solidFill>
                  <a:schemeClr val="bg1"/>
                </a:solidFill>
              </a:rPr>
              <a:t>инвестпроектам</a:t>
            </a:r>
            <a:endParaRPr lang="ru-RU" altLang="ru-RU" sz="1100" b="1" dirty="0" smtClean="0">
              <a:solidFill>
                <a:schemeClr val="bg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619672" y="3968332"/>
            <a:ext cx="1944216" cy="93871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just">
              <a:buClr>
                <a:srgbClr val="265A99"/>
              </a:buClr>
            </a:pPr>
            <a:r>
              <a:rPr lang="ru-RU" sz="1100" b="1" dirty="0" smtClean="0">
                <a:latin typeface="Calibri" pitchFamily="34" charset="0"/>
              </a:rPr>
              <a:t>ФБ:  </a:t>
            </a:r>
            <a:r>
              <a:rPr lang="ru-RU" sz="1100" dirty="0" smtClean="0">
                <a:latin typeface="Calibri" pitchFamily="34" charset="0"/>
              </a:rPr>
              <a:t>0% ставка налога в течение 5 лет</a:t>
            </a:r>
          </a:p>
          <a:p>
            <a:pPr algn="just">
              <a:buClr>
                <a:srgbClr val="265A99"/>
              </a:buClr>
            </a:pPr>
            <a:r>
              <a:rPr lang="ru-RU" altLang="ru-RU" sz="1100" b="1" dirty="0" smtClean="0">
                <a:latin typeface="Calibri" pitchFamily="34" charset="0"/>
              </a:rPr>
              <a:t>ОБ:</a:t>
            </a:r>
            <a:r>
              <a:rPr lang="ru-RU" sz="1100" b="1" dirty="0" smtClean="0">
                <a:latin typeface="Calibri" pitchFamily="34" charset="0"/>
              </a:rPr>
              <a:t>   </a:t>
            </a:r>
            <a:r>
              <a:rPr lang="ru-RU" sz="1100" dirty="0" smtClean="0">
                <a:latin typeface="Calibri" pitchFamily="34" charset="0"/>
              </a:rPr>
              <a:t>0% ставка налога на первые 5 лет, 10% - на следующих 5 лет</a:t>
            </a:r>
            <a:endParaRPr lang="ru-RU" altLang="ru-RU" sz="1100" dirty="0" smtClean="0">
              <a:latin typeface="Calibri" pitchFamily="34" charset="0"/>
            </a:endParaRPr>
          </a:p>
        </p:txBody>
      </p:sp>
      <p:sp>
        <p:nvSpPr>
          <p:cNvPr id="30" name="Нашивка 38"/>
          <p:cNvSpPr>
            <a:spLocks noChangeArrowheads="1"/>
          </p:cNvSpPr>
          <p:nvPr/>
        </p:nvSpPr>
        <p:spPr bwMode="auto">
          <a:xfrm>
            <a:off x="1331640" y="4005064"/>
            <a:ext cx="216024" cy="792088"/>
          </a:xfrm>
          <a:prstGeom prst="chevron">
            <a:avLst>
              <a:gd name="adj" fmla="val 50000"/>
            </a:avLst>
          </a:prstGeom>
          <a:solidFill>
            <a:srgbClr val="555E8D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10800000" wrap="square" anchor="ctr"/>
          <a:lstStyle/>
          <a:p>
            <a:pPr algn="ctr">
              <a:defRPr/>
            </a:pPr>
            <a:endParaRPr lang="ru-RU" altLang="ru-RU" sz="11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79512" y="476672"/>
            <a:ext cx="1944216" cy="1107996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>
              <a:buClr>
                <a:srgbClr val="265A99"/>
              </a:buClr>
            </a:pPr>
            <a:r>
              <a:rPr lang="ru-RU" sz="1100" dirty="0" smtClean="0"/>
              <a:t>уполномоченный орган </a:t>
            </a:r>
            <a:r>
              <a:rPr lang="ru-RU" sz="1100" dirty="0"/>
              <a:t>на осуществление взаимодействия с </a:t>
            </a:r>
            <a:r>
              <a:rPr lang="ru-RU" sz="1100" dirty="0" smtClean="0"/>
              <a:t>Минэкономразвития России по </a:t>
            </a:r>
            <a:r>
              <a:rPr lang="ru-RU" sz="1100" dirty="0"/>
              <a:t>ведению реестра резидентов ТОСЭР</a:t>
            </a:r>
            <a:endParaRPr lang="ru-RU" altLang="ru-RU" sz="1100" dirty="0" smtClean="0">
              <a:latin typeface="Calibri" pitchFamily="34" charset="0"/>
            </a:endParaRPr>
          </a:p>
        </p:txBody>
      </p:sp>
      <p:sp>
        <p:nvSpPr>
          <p:cNvPr id="42" name="Нашивка 38"/>
          <p:cNvSpPr>
            <a:spLocks noChangeArrowheads="1"/>
          </p:cNvSpPr>
          <p:nvPr/>
        </p:nvSpPr>
        <p:spPr bwMode="auto">
          <a:xfrm>
            <a:off x="2051720" y="548680"/>
            <a:ext cx="288032" cy="936104"/>
          </a:xfrm>
          <a:prstGeom prst="chevron">
            <a:avLst>
              <a:gd name="adj" fmla="val 50000"/>
            </a:avLst>
          </a:prstGeom>
          <a:solidFill>
            <a:srgbClr val="555E8D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10800000" wrap="square" anchor="ctr"/>
          <a:lstStyle/>
          <a:p>
            <a:pPr algn="ctr">
              <a:defRPr/>
            </a:pPr>
            <a:endParaRPr lang="ru-RU" altLang="ru-RU" sz="11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411760" y="620688"/>
            <a:ext cx="1296144" cy="93871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>
              <a:buClr>
                <a:srgbClr val="265A99"/>
              </a:buClr>
            </a:pPr>
            <a:r>
              <a:rPr lang="ru-RU" sz="1100" dirty="0" smtClean="0">
                <a:latin typeface="Calibri" pitchFamily="34" charset="0"/>
              </a:rPr>
              <a:t>Министерство экономического развития и промышленности Иркутской области</a:t>
            </a:r>
            <a:endParaRPr lang="ru-RU" altLang="ru-RU" sz="1100" dirty="0" smtClean="0">
              <a:latin typeface="Calibri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29701" y="5894411"/>
            <a:ext cx="3168352" cy="261610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just"/>
            <a:r>
              <a:rPr lang="ru-RU" sz="1100" b="1" dirty="0" smtClean="0">
                <a:latin typeface="Calibri" pitchFamily="34" charset="0"/>
              </a:rPr>
              <a:t>  0% ставки </a:t>
            </a:r>
            <a:r>
              <a:rPr lang="ru-RU" sz="1100" dirty="0" smtClean="0">
                <a:latin typeface="Calibri" pitchFamily="34" charset="0"/>
              </a:rPr>
              <a:t>по земельному налогу в течение </a:t>
            </a:r>
            <a:r>
              <a:rPr lang="ru-RU" sz="1100" dirty="0">
                <a:latin typeface="Calibri" pitchFamily="34" charset="0"/>
              </a:rPr>
              <a:t>5</a:t>
            </a:r>
            <a:r>
              <a:rPr lang="ru-RU" sz="1100" dirty="0" smtClean="0">
                <a:latin typeface="Calibri" pitchFamily="34" charset="0"/>
              </a:rPr>
              <a:t> лет</a:t>
            </a:r>
            <a:endParaRPr lang="ru-RU" sz="1100" dirty="0"/>
          </a:p>
        </p:txBody>
      </p:sp>
      <p:sp>
        <p:nvSpPr>
          <p:cNvPr id="39" name="Rectangle 55"/>
          <p:cNvSpPr>
            <a:spLocks noChangeArrowheads="1"/>
          </p:cNvSpPr>
          <p:nvPr/>
        </p:nvSpPr>
        <p:spPr bwMode="auto">
          <a:xfrm>
            <a:off x="179512" y="4138490"/>
            <a:ext cx="148977" cy="129109"/>
          </a:xfrm>
          <a:prstGeom prst="rect">
            <a:avLst/>
          </a:prstGeom>
          <a:solidFill>
            <a:srgbClr val="B9BED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1500" dirty="0"/>
          </a:p>
        </p:txBody>
      </p:sp>
      <p:sp>
        <p:nvSpPr>
          <p:cNvPr id="46" name="Rectangle 55"/>
          <p:cNvSpPr>
            <a:spLocks noChangeArrowheads="1"/>
          </p:cNvSpPr>
          <p:nvPr/>
        </p:nvSpPr>
        <p:spPr bwMode="auto">
          <a:xfrm>
            <a:off x="179512" y="5308905"/>
            <a:ext cx="148977" cy="129109"/>
          </a:xfrm>
          <a:prstGeom prst="rect">
            <a:avLst/>
          </a:prstGeom>
          <a:solidFill>
            <a:srgbClr val="B9BED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1500" dirty="0"/>
          </a:p>
        </p:txBody>
      </p:sp>
      <p:sp>
        <p:nvSpPr>
          <p:cNvPr id="59" name="Rectangle 55"/>
          <p:cNvSpPr>
            <a:spLocks noChangeArrowheads="1"/>
          </p:cNvSpPr>
          <p:nvPr/>
        </p:nvSpPr>
        <p:spPr bwMode="auto">
          <a:xfrm>
            <a:off x="179512" y="6004310"/>
            <a:ext cx="148977" cy="129109"/>
          </a:xfrm>
          <a:prstGeom prst="rect">
            <a:avLst/>
          </a:prstGeom>
          <a:solidFill>
            <a:srgbClr val="B9BED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15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51519" y="2851152"/>
            <a:ext cx="30963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sz="1200" b="1" dirty="0" smtClean="0"/>
              <a:t> </a:t>
            </a:r>
            <a:endParaRPr lang="ru-RU" sz="12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51519" y="2850032"/>
            <a:ext cx="30963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71450"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7047" y="4548264"/>
            <a:ext cx="797983" cy="47705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2500" b="1" cap="none" spc="0" dirty="0">
              <a:ln w="12700" cmpd="sng">
                <a:solidFill>
                  <a:srgbClr val="336699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501275" y="5384437"/>
            <a:ext cx="884865" cy="47705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2500" b="1" strike="sngStrike" dirty="0">
              <a:ln w="12700" cmpd="sng">
                <a:solidFill>
                  <a:srgbClr val="336699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523801" y="6133419"/>
            <a:ext cx="869991" cy="47705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2500" b="1" strike="sngStrike" dirty="0">
              <a:ln w="12700" cmpd="sng">
                <a:solidFill>
                  <a:srgbClr val="336699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96590" y="4052972"/>
            <a:ext cx="948440" cy="769441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>
              <a:buClr>
                <a:srgbClr val="265A99"/>
              </a:buClr>
            </a:pPr>
            <a:r>
              <a:rPr lang="ru-RU" sz="1100" dirty="0" smtClean="0">
                <a:latin typeface="Calibri" pitchFamily="34" charset="0"/>
              </a:rPr>
              <a:t>пониженная ставка по налогу на прибыль</a:t>
            </a:r>
            <a:endParaRPr lang="ru-RU" altLang="ru-RU" sz="1100" dirty="0" smtClean="0">
              <a:latin typeface="Calibri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01709" y="5211247"/>
            <a:ext cx="3024336" cy="430887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just"/>
            <a:r>
              <a:rPr lang="ru-RU" sz="1100" b="1" dirty="0" smtClean="0">
                <a:latin typeface="Calibri" pitchFamily="34" charset="0"/>
              </a:rPr>
              <a:t>0% ставки </a:t>
            </a:r>
            <a:r>
              <a:rPr lang="ru-RU" sz="1100" dirty="0" smtClean="0">
                <a:latin typeface="Calibri" pitchFamily="34" charset="0"/>
              </a:rPr>
              <a:t>по налогу на имущество в течение 5 лет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8"/>
          <p:cNvCxnSpPr>
            <a:cxnSpLocks noChangeShapeType="1"/>
          </p:cNvCxnSpPr>
          <p:nvPr/>
        </p:nvCxnSpPr>
        <p:spPr bwMode="auto">
          <a:xfrm>
            <a:off x="215901" y="332656"/>
            <a:ext cx="8507413" cy="1587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</p:spPr>
      </p:cxnSp>
      <p:sp>
        <p:nvSpPr>
          <p:cNvPr id="5" name="Text Box 132"/>
          <p:cNvSpPr txBox="1">
            <a:spLocks noChangeArrowheads="1"/>
          </p:cNvSpPr>
          <p:nvPr/>
        </p:nvSpPr>
        <p:spPr bwMode="auto">
          <a:xfrm>
            <a:off x="251520" y="44624"/>
            <a:ext cx="8712968" cy="30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ctr"/>
            <a:r>
              <a:rPr lang="ru-RU" sz="1400" b="1" dirty="0" smtClean="0"/>
              <a:t>ТЕРРИТОРИЯ ОПЕРЕЖАЮЩЕГО СОЦИАЛЬНО-ЭКОНОМИЧЕСКОГО РАЗВИТИЯ </a:t>
            </a:r>
            <a:r>
              <a:rPr lang="ru-RU" sz="1400" b="1" dirty="0" smtClean="0"/>
              <a:t>«САЯНСК»</a:t>
            </a:r>
            <a:endParaRPr lang="ru-RU" sz="1400" b="1" dirty="0"/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 rot="10800000">
            <a:off x="1691680" y="476673"/>
            <a:ext cx="5256584" cy="216024"/>
          </a:xfrm>
          <a:prstGeom prst="rect">
            <a:avLst/>
          </a:prstGeom>
          <a:solidFill>
            <a:srgbClr val="555E8D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100" b="1" dirty="0" smtClean="0">
                <a:solidFill>
                  <a:schemeClr val="bg1"/>
                </a:solidFill>
              </a:rPr>
              <a:t>Порядок заключения соглашений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-108520" y="1172652"/>
            <a:ext cx="1368152" cy="600164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>
              <a:buClr>
                <a:srgbClr val="265A99"/>
              </a:buClr>
            </a:pPr>
            <a:r>
              <a:rPr lang="ru-RU" altLang="ru-RU" sz="1100" b="1" dirty="0" smtClean="0">
                <a:latin typeface="Calibri" pitchFamily="34" charset="0"/>
              </a:rPr>
              <a:t>Заявка на заключение соглашения</a:t>
            </a:r>
            <a:endParaRPr lang="ru-RU" altLang="ru-RU" sz="1100" dirty="0" smtClean="0">
              <a:latin typeface="Calibri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675941" y="947192"/>
            <a:ext cx="1296144" cy="93871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>
              <a:buClr>
                <a:srgbClr val="265A99"/>
              </a:buClr>
            </a:pPr>
            <a:r>
              <a:rPr lang="ru-RU" sz="1100" dirty="0" smtClean="0">
                <a:latin typeface="Calibri" pitchFamily="34" charset="0"/>
              </a:rPr>
              <a:t>Министерство экономического развития и промышленности Иркутской области</a:t>
            </a:r>
            <a:endParaRPr lang="ru-RU" altLang="ru-RU" sz="1100" dirty="0" smtClean="0">
              <a:latin typeface="Calibri" pitchFamily="34" charset="0"/>
            </a:endParaRPr>
          </a:p>
        </p:txBody>
      </p:sp>
      <p:sp>
        <p:nvSpPr>
          <p:cNvPr id="48" name="AutoShape 2"/>
          <p:cNvSpPr>
            <a:spLocks noChangeArrowheads="1"/>
          </p:cNvSpPr>
          <p:nvPr/>
        </p:nvSpPr>
        <p:spPr bwMode="auto">
          <a:xfrm>
            <a:off x="1187624" y="908720"/>
            <a:ext cx="378073" cy="1260475"/>
          </a:xfrm>
          <a:prstGeom prst="rightArrow">
            <a:avLst>
              <a:gd name="adj1" fmla="val 65750"/>
              <a:gd name="adj2" fmla="val 63359"/>
            </a:avLst>
          </a:prstGeom>
          <a:gradFill rotWithShape="1">
            <a:gsLst>
              <a:gs pos="0">
                <a:srgbClr val="24246E">
                  <a:alpha val="50000"/>
                </a:srgbClr>
              </a:gs>
              <a:gs pos="100000">
                <a:srgbClr val="C7C7DC">
                  <a:alpha val="71001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675941" y="1941770"/>
            <a:ext cx="1296144" cy="40011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  <a:prstDash val="lgDash"/>
          </a:ln>
        </p:spPr>
        <p:txBody>
          <a:bodyPr wrap="square" lIns="36000" rIns="36000">
            <a:spAutoFit/>
          </a:bodyPr>
          <a:lstStyle/>
          <a:p>
            <a:pPr algn="ctr">
              <a:buClr>
                <a:srgbClr val="265A99"/>
              </a:buClr>
            </a:pPr>
            <a:r>
              <a:rPr lang="ru-RU" sz="1000" b="1" dirty="0" smtClean="0">
                <a:latin typeface="Calibri" pitchFamily="34" charset="0"/>
              </a:rPr>
              <a:t>СРОК рассмотрения </a:t>
            </a:r>
            <a:r>
              <a:rPr lang="ru-RU" sz="1000" dirty="0" smtClean="0">
                <a:latin typeface="Calibri" pitchFamily="34" charset="0"/>
              </a:rPr>
              <a:t>– </a:t>
            </a:r>
            <a:r>
              <a:rPr lang="ru-RU" sz="1000" b="1" dirty="0" smtClean="0">
                <a:latin typeface="Calibri" pitchFamily="34" charset="0"/>
              </a:rPr>
              <a:t>20</a:t>
            </a:r>
            <a:r>
              <a:rPr lang="ru-RU" sz="1000" dirty="0" smtClean="0">
                <a:latin typeface="Calibri" pitchFamily="34" charset="0"/>
              </a:rPr>
              <a:t> рабочих дней</a:t>
            </a:r>
            <a:endParaRPr lang="ru-RU" altLang="ru-RU" sz="1000" dirty="0" smtClean="0">
              <a:latin typeface="Calibri" pitchFamily="34" charset="0"/>
            </a:endParaRPr>
          </a:p>
        </p:txBody>
      </p:sp>
      <p:sp>
        <p:nvSpPr>
          <p:cNvPr id="50" name="AutoShape 2"/>
          <p:cNvSpPr>
            <a:spLocks noChangeArrowheads="1"/>
          </p:cNvSpPr>
          <p:nvPr/>
        </p:nvSpPr>
        <p:spPr bwMode="auto">
          <a:xfrm>
            <a:off x="3203848" y="908720"/>
            <a:ext cx="378073" cy="1260475"/>
          </a:xfrm>
          <a:prstGeom prst="rightArrow">
            <a:avLst>
              <a:gd name="adj1" fmla="val 65750"/>
              <a:gd name="adj2" fmla="val 63359"/>
            </a:avLst>
          </a:prstGeom>
          <a:gradFill rotWithShape="1">
            <a:gsLst>
              <a:gs pos="0">
                <a:srgbClr val="24246E">
                  <a:alpha val="50000"/>
                </a:srgbClr>
              </a:gs>
              <a:gs pos="100000">
                <a:srgbClr val="C7C7DC">
                  <a:alpha val="71001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3563888" y="908720"/>
            <a:ext cx="19442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 smtClean="0"/>
              <a:t>Комиссия </a:t>
            </a:r>
            <a:r>
              <a:rPr lang="ru-RU" sz="1100" dirty="0"/>
              <a:t>по отбору резидентов на территориях опережающего социально-экономического </a:t>
            </a:r>
            <a:r>
              <a:rPr lang="ru-RU" sz="1100" dirty="0" smtClean="0"/>
              <a:t>развития и промышленности </a:t>
            </a:r>
            <a:r>
              <a:rPr lang="ru-RU" sz="1100" dirty="0"/>
              <a:t>Иркутской области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3821535" y="1969140"/>
            <a:ext cx="1296144" cy="40011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  <a:prstDash val="lgDash"/>
          </a:ln>
        </p:spPr>
        <p:txBody>
          <a:bodyPr wrap="square" lIns="36000" rIns="36000">
            <a:spAutoFit/>
          </a:bodyPr>
          <a:lstStyle/>
          <a:p>
            <a:pPr algn="ctr">
              <a:buClr>
                <a:srgbClr val="265A99"/>
              </a:buClr>
            </a:pPr>
            <a:r>
              <a:rPr lang="ru-RU" sz="1000" b="1" dirty="0" smtClean="0">
                <a:latin typeface="Calibri" pitchFamily="34" charset="0"/>
              </a:rPr>
              <a:t>СРОК рассмотрения </a:t>
            </a:r>
            <a:r>
              <a:rPr lang="ru-RU" sz="1000" dirty="0" smtClean="0">
                <a:latin typeface="Calibri" pitchFamily="34" charset="0"/>
              </a:rPr>
              <a:t>– </a:t>
            </a:r>
            <a:r>
              <a:rPr lang="ru-RU" sz="1000" b="1" dirty="0" smtClean="0">
                <a:latin typeface="Calibri" pitchFamily="34" charset="0"/>
              </a:rPr>
              <a:t>15</a:t>
            </a:r>
            <a:r>
              <a:rPr lang="ru-RU" sz="1000" dirty="0" smtClean="0">
                <a:latin typeface="Calibri" pitchFamily="34" charset="0"/>
              </a:rPr>
              <a:t> рабочих дней</a:t>
            </a:r>
            <a:endParaRPr lang="ru-RU" altLang="ru-RU" sz="1000" dirty="0" smtClean="0">
              <a:latin typeface="Calibri" pitchFamily="34" charset="0"/>
            </a:endParaRPr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5580112" y="872381"/>
            <a:ext cx="378073" cy="1260475"/>
          </a:xfrm>
          <a:prstGeom prst="rightArrow">
            <a:avLst>
              <a:gd name="adj1" fmla="val 65750"/>
              <a:gd name="adj2" fmla="val 63359"/>
            </a:avLst>
          </a:prstGeom>
          <a:gradFill rotWithShape="1">
            <a:gsLst>
              <a:gs pos="0">
                <a:srgbClr val="24246E">
                  <a:alpha val="50000"/>
                </a:srgbClr>
              </a:gs>
              <a:gs pos="100000">
                <a:srgbClr val="C7C7DC">
                  <a:alpha val="71001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7668344" y="836712"/>
            <a:ext cx="1152128" cy="707886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>
              <a:buClr>
                <a:srgbClr val="265A99"/>
              </a:buClr>
            </a:pPr>
            <a:r>
              <a:rPr lang="ru-RU" sz="1000" dirty="0" smtClean="0">
                <a:latin typeface="Calibri" pitchFamily="34" charset="0"/>
              </a:rPr>
              <a:t>включение в федеральный реестр резидентов ТОСЭР</a:t>
            </a:r>
            <a:endParaRPr lang="ru-RU" altLang="ru-RU" sz="1000" dirty="0" smtClean="0">
              <a:latin typeface="Calibri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868144" y="981889"/>
            <a:ext cx="136815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заключение Соглашения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5" name="Rectangle 3"/>
          <p:cNvSpPr>
            <a:spLocks noChangeArrowheads="1"/>
          </p:cNvSpPr>
          <p:nvPr/>
        </p:nvSpPr>
        <p:spPr bwMode="auto">
          <a:xfrm>
            <a:off x="5868144" y="1604700"/>
            <a:ext cx="1296144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отказ в заключении Соглашения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6" name="AutoShape 2"/>
          <p:cNvSpPr>
            <a:spLocks noChangeArrowheads="1"/>
          </p:cNvSpPr>
          <p:nvPr/>
        </p:nvSpPr>
        <p:spPr bwMode="auto">
          <a:xfrm>
            <a:off x="7164288" y="1584176"/>
            <a:ext cx="378073" cy="692696"/>
          </a:xfrm>
          <a:prstGeom prst="rightArrow">
            <a:avLst>
              <a:gd name="adj1" fmla="val 65750"/>
              <a:gd name="adj2" fmla="val 63359"/>
            </a:avLst>
          </a:prstGeom>
          <a:gradFill rotWithShape="1">
            <a:gsLst>
              <a:gs pos="0">
                <a:srgbClr val="24246E">
                  <a:alpha val="50000"/>
                </a:srgbClr>
              </a:gs>
              <a:gs pos="100000">
                <a:srgbClr val="C7C7DC">
                  <a:alpha val="71001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" name="Rectangle 3"/>
          <p:cNvSpPr>
            <a:spLocks noChangeArrowheads="1"/>
          </p:cNvSpPr>
          <p:nvPr/>
        </p:nvSpPr>
        <p:spPr bwMode="auto">
          <a:xfrm>
            <a:off x="7668344" y="1676708"/>
            <a:ext cx="1187624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 smtClean="0">
                <a:cs typeface="Times New Roman" pitchFamily="18" charset="0"/>
              </a:rPr>
              <a:t>подача доработанной заявки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8" name="AutoShape 2"/>
          <p:cNvSpPr>
            <a:spLocks noChangeArrowheads="1"/>
          </p:cNvSpPr>
          <p:nvPr/>
        </p:nvSpPr>
        <p:spPr bwMode="auto">
          <a:xfrm>
            <a:off x="7164288" y="864096"/>
            <a:ext cx="378073" cy="692696"/>
          </a:xfrm>
          <a:prstGeom prst="rightArrow">
            <a:avLst>
              <a:gd name="adj1" fmla="val 65750"/>
              <a:gd name="adj2" fmla="val 63359"/>
            </a:avLst>
          </a:prstGeom>
          <a:gradFill rotWithShape="1">
            <a:gsLst>
              <a:gs pos="0">
                <a:srgbClr val="24246E">
                  <a:alpha val="50000"/>
                </a:srgbClr>
              </a:gs>
              <a:gs pos="100000">
                <a:srgbClr val="C7C7DC">
                  <a:alpha val="71001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 rot="10800000">
            <a:off x="539552" y="2636911"/>
            <a:ext cx="7992888" cy="216024"/>
          </a:xfrm>
          <a:prstGeom prst="rect">
            <a:avLst/>
          </a:prstGeom>
          <a:solidFill>
            <a:srgbClr val="555E8D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100" b="1" dirty="0" smtClean="0">
                <a:solidFill>
                  <a:schemeClr val="bg1"/>
                </a:solidFill>
              </a:rPr>
              <a:t>Пакет документов, прилагаемых к заявке на заключение соглашения с резидентами ТОСЭР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3044715"/>
            <a:ext cx="7992888" cy="297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100" dirty="0" smtClean="0"/>
              <a:t>паспорт инвестиционного проекта;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100" dirty="0" smtClean="0"/>
              <a:t>бизнес-план </a:t>
            </a:r>
            <a:r>
              <a:rPr lang="ru-RU" sz="1100" dirty="0"/>
              <a:t>инвестиционного проекта</a:t>
            </a:r>
            <a:r>
              <a:rPr lang="ru-RU" sz="1100" dirty="0" smtClean="0"/>
              <a:t>;</a:t>
            </a:r>
            <a:endParaRPr lang="ru-RU" sz="1100" dirty="0">
              <a:hlinkClick r:id="rId2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100" dirty="0" smtClean="0"/>
              <a:t>копии </a:t>
            </a:r>
            <a:r>
              <a:rPr lang="ru-RU" sz="1100" dirty="0"/>
              <a:t>учредительных документов;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100" dirty="0" smtClean="0"/>
              <a:t>копия </a:t>
            </a:r>
            <a:r>
              <a:rPr lang="ru-RU" sz="1100" dirty="0"/>
              <a:t>свидетельства о постановке на учет российской организации в налоговом органе по месту ее нахождения;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100" dirty="0" smtClean="0"/>
              <a:t>документы</a:t>
            </a:r>
            <a:r>
              <a:rPr lang="ru-RU" sz="1100" dirty="0"/>
              <a:t>, подтверждающие право собственности (пользования) юридического лица на земельный участок и объекты недвижимого имущества, предназначенные для реализации инвестиционного проекта (при наличии);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100" dirty="0" smtClean="0"/>
              <a:t>справка из кредитной организации, содержащая информацию о текущем финансовом состоянии юридического лица и о соблюдении им </a:t>
            </a:r>
            <a:r>
              <a:rPr lang="ru-RU" sz="1100" dirty="0"/>
              <a:t>Федерального </a:t>
            </a:r>
            <a:r>
              <a:rPr lang="ru-RU" sz="1100" dirty="0" smtClean="0"/>
              <a:t>закона от 7 августа 2001 года № 115-ФЗ «О противодействии легализации (отмыванию) доходов, полученных преступным путем, и финансированию терроризма», выданная не ранее чем за 30 календарных дней до дня подачи Заявки;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100" dirty="0" smtClean="0"/>
              <a:t>справка </a:t>
            </a:r>
            <a:r>
              <a:rPr lang="ru-RU" sz="1100" dirty="0"/>
              <a:t>Арбитражного суда Иркутской области о наличии или отсутствии производства по делу о несостоятельности (банкротстве) в отношении юридического лица, выданная не ранее чем за 30 календарных дней до дня подачи Заявки;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100" dirty="0"/>
              <a:t>выписка из Единого государственного реестра юридических лиц, выданная не ранее чем за 30 календарных дней до дня подачи Заявки;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100" dirty="0" smtClean="0"/>
              <a:t>справки </a:t>
            </a:r>
            <a:r>
              <a:rPr lang="ru-RU" sz="1100" dirty="0"/>
              <a:t>о состоянии расчетов по налогам и сборам в бюджеты всех уровней, об отсутствии задолженности по страховым взносам на обязательное пенсионное, социальное и медицинское страхование, выданные не ранее чем за 30 календарных дней до дня подачи </a:t>
            </a:r>
            <a:r>
              <a:rPr lang="ru-RU" sz="1100" dirty="0" smtClean="0"/>
              <a:t>Заявки.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794</Words>
  <Application>Microsoft Office PowerPoint</Application>
  <PresentationFormat>Экран (4:3)</PresentationFormat>
  <Paragraphs>89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e.v.kuzmina</dc:creator>
  <cp:lastModifiedBy>Окшина Елена Владимировна</cp:lastModifiedBy>
  <cp:revision>56</cp:revision>
  <cp:lastPrinted>2020-01-14T02:51:32Z</cp:lastPrinted>
  <dcterms:created xsi:type="dcterms:W3CDTF">2016-03-21T06:28:37Z</dcterms:created>
  <dcterms:modified xsi:type="dcterms:W3CDTF">2022-08-16T01:54:36Z</dcterms:modified>
</cp:coreProperties>
</file>